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handoutMasterIdLst>
    <p:handoutMasterId r:id="rId39"/>
  </p:handoutMasterIdLst>
  <p:sldIdLst>
    <p:sldId id="256" r:id="rId6"/>
    <p:sldId id="259" r:id="rId7"/>
    <p:sldId id="260" r:id="rId8"/>
    <p:sldId id="261" r:id="rId9"/>
    <p:sldId id="257" r:id="rId10"/>
    <p:sldId id="266" r:id="rId11"/>
    <p:sldId id="269" r:id="rId12"/>
    <p:sldId id="271" r:id="rId13"/>
    <p:sldId id="265" r:id="rId14"/>
    <p:sldId id="284" r:id="rId15"/>
    <p:sldId id="268" r:id="rId16"/>
    <p:sldId id="272" r:id="rId17"/>
    <p:sldId id="285" r:id="rId18"/>
    <p:sldId id="283" r:id="rId19"/>
    <p:sldId id="273" r:id="rId20"/>
    <p:sldId id="274" r:id="rId21"/>
    <p:sldId id="286" r:id="rId22"/>
    <p:sldId id="275" r:id="rId23"/>
    <p:sldId id="276" r:id="rId24"/>
    <p:sldId id="287" r:id="rId25"/>
    <p:sldId id="277" r:id="rId26"/>
    <p:sldId id="278" r:id="rId27"/>
    <p:sldId id="288" r:id="rId28"/>
    <p:sldId id="279" r:id="rId29"/>
    <p:sldId id="280" r:id="rId30"/>
    <p:sldId id="289" r:id="rId31"/>
    <p:sldId id="281" r:id="rId32"/>
    <p:sldId id="282" r:id="rId33"/>
    <p:sldId id="290" r:id="rId34"/>
    <p:sldId id="270" r:id="rId35"/>
    <p:sldId id="262" r:id="rId36"/>
    <p:sldId id="263" r:id="rId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770" autoAdjust="0"/>
  </p:normalViewPr>
  <p:slideViewPr>
    <p:cSldViewPr>
      <p:cViewPr>
        <p:scale>
          <a:sx n="50" d="100"/>
          <a:sy n="50" d="100"/>
        </p:scale>
        <p:origin x="-1734" y="2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812359E0-7FC7-451E-A759-26C43DDD6084}" type="datetimeFigureOut">
              <a:rPr lang="en-US" smtClean="0"/>
              <a:t>3/18/2014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D8DB9428-18ED-4DA4-9DBE-0C932C7CB0A5}" type="slidenum">
              <a:rPr lang="en-US" smtClean="0"/>
              <a:t>‹#›</a:t>
            </a:fld>
            <a:endParaRPr lang="en-US"/>
          </a:p>
        </p:txBody>
      </p:sp>
    </p:spTree>
    <p:extLst>
      <p:ext uri="{BB962C8B-B14F-4D97-AF65-F5344CB8AC3E}">
        <p14:creationId xmlns:p14="http://schemas.microsoft.com/office/powerpoint/2010/main" val="2746523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DCE91D5-B804-4795-934E-BC4523F0FE1B}" type="datetimeFigureOut">
              <a:rPr lang="en-US" smtClean="0"/>
              <a:t>3/18/2014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740BFBE-10BD-49D7-B893-37D1A890FE95}" type="slidenum">
              <a:rPr lang="en-US" smtClean="0"/>
              <a:t>‹#›</a:t>
            </a:fld>
            <a:endParaRPr lang="en-US"/>
          </a:p>
        </p:txBody>
      </p:sp>
    </p:spTree>
    <p:extLst>
      <p:ext uri="{BB962C8B-B14F-4D97-AF65-F5344CB8AC3E}">
        <p14:creationId xmlns:p14="http://schemas.microsoft.com/office/powerpoint/2010/main" val="1199571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Preparation:</a:t>
            </a:r>
          </a:p>
          <a:p>
            <a:pPr marL="171450" indent="-171450">
              <a:buFontTx/>
              <a:buChar char="-"/>
            </a:pPr>
            <a:r>
              <a:rPr lang="en-US" dirty="0" smtClean="0"/>
              <a:t>Pass out copies of the </a:t>
            </a:r>
            <a:r>
              <a:rPr lang="en-US" b="0" i="1" baseline="0" dirty="0" smtClean="0"/>
              <a:t>Sacraments and Social Mission: Living the Gospel, Being Disciples</a:t>
            </a:r>
            <a:r>
              <a:rPr lang="en-US" b="0" baseline="0" dirty="0" smtClean="0"/>
              <a:t> / </a:t>
            </a:r>
            <a:r>
              <a:rPr lang="en-US" b="0" i="1" dirty="0" smtClean="0"/>
              <a:t>Los </a:t>
            </a:r>
            <a:r>
              <a:rPr lang="en-US" b="0" i="1" dirty="0" err="1" smtClean="0"/>
              <a:t>Sacramentos</a:t>
            </a:r>
            <a:r>
              <a:rPr lang="en-US" b="0" i="1" dirty="0" smtClean="0"/>
              <a:t> y la </a:t>
            </a:r>
            <a:r>
              <a:rPr lang="en-US" b="0" i="1" dirty="0" err="1" smtClean="0"/>
              <a:t>misión</a:t>
            </a:r>
            <a:r>
              <a:rPr lang="en-US" b="0" i="1" dirty="0" smtClean="0"/>
              <a:t> social: </a:t>
            </a:r>
            <a:r>
              <a:rPr lang="en-US" b="0" i="1" dirty="0" err="1" smtClean="0"/>
              <a:t>Vivir</a:t>
            </a:r>
            <a:r>
              <a:rPr lang="en-US" b="0" i="1" dirty="0" smtClean="0"/>
              <a:t> el </a:t>
            </a:r>
            <a:r>
              <a:rPr lang="en-US" b="0" i="1" dirty="0" err="1" smtClean="0"/>
              <a:t>evangelio</a:t>
            </a:r>
            <a:r>
              <a:rPr lang="en-US" b="0" i="1" dirty="0" smtClean="0"/>
              <a:t>, </a:t>
            </a:r>
            <a:r>
              <a:rPr lang="en-US" b="0" i="1" dirty="0" err="1" smtClean="0"/>
              <a:t>ser</a:t>
            </a:r>
            <a:r>
              <a:rPr lang="en-US" b="0" i="1" dirty="0" smtClean="0"/>
              <a:t> </a:t>
            </a:r>
            <a:r>
              <a:rPr lang="en-US" b="0" i="1" dirty="0" err="1" smtClean="0"/>
              <a:t>discípulos</a:t>
            </a:r>
            <a:r>
              <a:rPr lang="en-US" b="0" dirty="0" smtClean="0"/>
              <a:t> booklets, if available.</a:t>
            </a:r>
            <a:endParaRPr lang="en-US" dirty="0" smtClean="0"/>
          </a:p>
          <a:p>
            <a:pPr marL="171450" indent="-171450">
              <a:buFontTx/>
              <a:buChar char="-"/>
            </a:pPr>
            <a:r>
              <a:rPr lang="en-US" dirty="0" smtClean="0"/>
              <a:t>Invite three volunteers to read the opening prayer (one per slide).</a:t>
            </a:r>
          </a:p>
          <a:p>
            <a:pPr marL="171450" indent="-171450">
              <a:buFontTx/>
              <a:buChar char="-"/>
            </a:pPr>
            <a:r>
              <a:rPr lang="en-US" dirty="0" smtClean="0"/>
              <a:t>As possible, presenter should consider adding stories and personal examples</a:t>
            </a:r>
            <a:r>
              <a:rPr lang="en-US" baseline="0" dirty="0" smtClean="0"/>
              <a:t> into the presentation notes.</a:t>
            </a:r>
            <a:endParaRPr lang="en-US"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0740BFBE-10BD-49D7-B893-37D1A890FE95}" type="slidenum">
              <a:rPr lang="en-US" smtClean="0"/>
              <a:t>1</a:t>
            </a:fld>
            <a:endParaRPr lang="en-US"/>
          </a:p>
        </p:txBody>
      </p:sp>
    </p:spTree>
    <p:extLst>
      <p:ext uri="{BB962C8B-B14F-4D97-AF65-F5344CB8AC3E}">
        <p14:creationId xmlns:p14="http://schemas.microsoft.com/office/powerpoint/2010/main" val="179785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0BFBE-10BD-49D7-B893-37D1A890FE95}" type="slidenum">
              <a:rPr lang="en-US" smtClean="0"/>
              <a:t>10</a:t>
            </a:fld>
            <a:endParaRPr lang="en-US"/>
          </a:p>
        </p:txBody>
      </p:sp>
    </p:spTree>
    <p:extLst>
      <p:ext uri="{BB962C8B-B14F-4D97-AF65-F5344CB8AC3E}">
        <p14:creationId xmlns:p14="http://schemas.microsoft.com/office/powerpoint/2010/main" val="3336328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Let’s move on to the sacrament of Confirmation.  Pope Francis noted, in a Homily at Mass with the rite of Confirmation…</a:t>
            </a:r>
            <a:endParaRPr lang="en-US" i="1" baseline="0" dirty="0" smtClean="0"/>
          </a:p>
        </p:txBody>
      </p:sp>
      <p:sp>
        <p:nvSpPr>
          <p:cNvPr id="4" name="Slide Number Placeholder 3"/>
          <p:cNvSpPr>
            <a:spLocks noGrp="1"/>
          </p:cNvSpPr>
          <p:nvPr>
            <p:ph type="sldNum" sz="quarter" idx="10"/>
          </p:nvPr>
        </p:nvSpPr>
        <p:spPr/>
        <p:txBody>
          <a:bodyPr/>
          <a:lstStyle/>
          <a:p>
            <a:fld id="{0740BFBE-10BD-49D7-B893-37D1A890FE95}" type="slidenum">
              <a:rPr lang="en-US" smtClean="0"/>
              <a:t>11</a:t>
            </a:fld>
            <a:endParaRPr lang="en-US"/>
          </a:p>
        </p:txBody>
      </p:sp>
    </p:spTree>
    <p:extLst>
      <p:ext uri="{BB962C8B-B14F-4D97-AF65-F5344CB8AC3E}">
        <p14:creationId xmlns:p14="http://schemas.microsoft.com/office/powerpoint/2010/main" val="408385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Confirmation enriches the baptized with the strength of the Holy Spirit so they can better witness to Christ in word and deed (</a:t>
            </a:r>
            <a:r>
              <a:rPr lang="en-US" b="0" i="1" baseline="0" dirty="0" smtClean="0"/>
              <a:t>Catechism of the Catholic Church </a:t>
            </a:r>
            <a:r>
              <a:rPr lang="en-US" b="0" i="0" baseline="0" dirty="0" smtClean="0"/>
              <a:t>[CCC] 1285).</a:t>
            </a:r>
          </a:p>
          <a:p>
            <a:endParaRPr lang="en-US" b="0" i="0" baseline="0" dirty="0" smtClean="0"/>
          </a:p>
          <a:p>
            <a:r>
              <a:rPr lang="en-US" b="0" i="0" baseline="0" dirty="0" smtClean="0"/>
              <a:t>Anointed by the Spirit, our bond with the Church is strengthened and we become better equipped to carry out the Church’s mission of love.</a:t>
            </a:r>
          </a:p>
          <a:p>
            <a:endParaRPr lang="en-US" b="0" i="0" baseline="0" dirty="0" smtClean="0"/>
          </a:p>
          <a:p>
            <a:r>
              <a:rPr lang="en-US" b="0" i="0" baseline="0" dirty="0" smtClean="0"/>
              <a:t>Lets unpack this.</a:t>
            </a:r>
          </a:p>
          <a:p>
            <a:endParaRPr lang="en-US" b="0" i="0" baseline="0" dirty="0" smtClean="0"/>
          </a:p>
          <a:p>
            <a:pPr marL="171450" indent="-171450">
              <a:buFont typeface="Arial" charset="0"/>
              <a:buChar char="•"/>
            </a:pPr>
            <a:r>
              <a:rPr lang="en-US" b="0" i="0" baseline="0" dirty="0" smtClean="0"/>
              <a:t>At Confirmation, we renew our Baptismal promises and receive the Holy Spirit in a new way, which strengthens our “bond” with the Church and its members. (CCC 1316)</a:t>
            </a:r>
          </a:p>
          <a:p>
            <a:pPr marL="0" indent="0">
              <a:buFont typeface="Arial" charset="0"/>
              <a:buNone/>
            </a:pPr>
            <a:endParaRPr lang="en-US" b="0" i="0" baseline="0" dirty="0" smtClean="0"/>
          </a:p>
          <a:p>
            <a:pPr marL="171450" indent="-171450">
              <a:buFont typeface="Arial" charset="0"/>
              <a:buChar char="•"/>
            </a:pPr>
            <a:r>
              <a:rPr lang="en-US" b="0" i="0" baseline="0" dirty="0" smtClean="0"/>
              <a:t>We reflect on our connection to our local parish community and to a larger, universal Church, which is global  (CCC 1309). The sacred Chrism oil points to the community’s sharing of one Spirit, since the same oil is used at Baptism, and to anoint bishops and priests during Holy Orders.</a:t>
            </a:r>
          </a:p>
          <a:p>
            <a:pPr marL="0" indent="0">
              <a:buFont typeface="Arial" charset="0"/>
              <a:buNone/>
            </a:pPr>
            <a:endParaRPr lang="en-US" b="0" i="0" baseline="0" dirty="0" smtClean="0"/>
          </a:p>
          <a:p>
            <a:pPr marL="171450" indent="-171450">
              <a:buFont typeface="Arial" charset="0"/>
              <a:buChar char="•"/>
            </a:pPr>
            <a:r>
              <a:rPr lang="en-US" b="0" i="0" baseline="0" dirty="0" smtClean="0"/>
              <a:t>At Confirmation, we receive the same Spirit that descended on Jesus during Baptism and the Apostles at Pentecost (CCC 1285-87). The Spirit gives us diverse spiritual gifts that work together, as Pope John Paul II notes in </a:t>
            </a:r>
            <a:r>
              <a:rPr lang="en-US" b="0" i="1" baseline="0" dirty="0" err="1" smtClean="0"/>
              <a:t>Christifideles</a:t>
            </a:r>
            <a:r>
              <a:rPr lang="en-US" b="0" i="1" baseline="0" dirty="0" smtClean="0"/>
              <a:t> </a:t>
            </a:r>
            <a:r>
              <a:rPr lang="en-US" b="0" i="1" baseline="0" dirty="0" err="1" smtClean="0"/>
              <a:t>Laici</a:t>
            </a:r>
            <a:r>
              <a:rPr lang="en-US" b="0" i="0" baseline="0" dirty="0" smtClean="0"/>
              <a:t>, for the “common good” and “the building up of the Church, to the well-being of humanity and to the needs of the world” (no. 24).</a:t>
            </a:r>
          </a:p>
          <a:p>
            <a:pPr marL="628650" lvl="1" indent="-171450">
              <a:buFont typeface="Arial" charset="0"/>
              <a:buChar char="•"/>
            </a:pPr>
            <a:r>
              <a:rPr lang="en-US" b="0" i="0" baseline="0" dirty="0" smtClean="0"/>
              <a:t>APPLICATION: We are called to use our spiritual gifts for the good of humanity! Let’s pause for a moment to reflect ourselves, as we can help our confirmation candidates reflect: What “needs of humanity or of the world” might John Paul II be talking about?  What needs do you see locally?</a:t>
            </a:r>
          </a:p>
          <a:p>
            <a:pPr marL="457200" lvl="1" indent="0">
              <a:buFont typeface="Arial" charset="0"/>
              <a:buNone/>
            </a:pPr>
            <a:endParaRPr lang="en-US" b="0" i="0" baseline="0" dirty="0" smtClean="0"/>
          </a:p>
          <a:p>
            <a:pPr marL="171450" indent="-171450">
              <a:buFont typeface="Arial" charset="0"/>
              <a:buChar char="•"/>
            </a:pPr>
            <a:r>
              <a:rPr lang="en-US" b="0" i="0" baseline="0" dirty="0" smtClean="0"/>
              <a:t>The Spirit moves us to imitate the love and service of Christ and the saints whose names we often take at Confirmation. With our lives and witness we are likewise called to “give off the aroma of Christ” (CCC 1294) and be “instruments of grace” to a world in need.</a:t>
            </a:r>
          </a:p>
          <a:p>
            <a:pPr marL="0" indent="0">
              <a:buFont typeface="Arial" charset="0"/>
              <a:buNone/>
            </a:pPr>
            <a:endParaRPr lang="en-US" b="0" i="0" baseline="0" dirty="0" smtClean="0"/>
          </a:p>
          <a:p>
            <a:pPr marL="171450" indent="-171450">
              <a:buFont typeface="Arial" charset="0"/>
              <a:buChar char="•"/>
            </a:pPr>
            <a:r>
              <a:rPr lang="en-US" b="0" i="0" baseline="0" dirty="0" smtClean="0"/>
              <a:t>This is all part of being workers in the vineyard as active participants in the Church’s mission. Confirmation is not only an anointing, but a commissioning that continues for the rest of our lives.  The root word in “commissioning” is “mission.” We live our faith every day, </a:t>
            </a:r>
            <a:r>
              <a:rPr lang="en-US" b="0" i="1" baseline="0" dirty="0" smtClean="0"/>
              <a:t>in the world</a:t>
            </a:r>
            <a:r>
              <a:rPr lang="en-US" b="0" i="0" baseline="0" dirty="0" smtClean="0"/>
              <a:t>, encountering all of its </a:t>
            </a:r>
            <a:r>
              <a:rPr lang="en-US" b="0" i="1" baseline="0" dirty="0" smtClean="0"/>
              <a:t>joys and hopes, </a:t>
            </a:r>
            <a:r>
              <a:rPr lang="en-US" b="0" i="1" baseline="0" dirty="0" err="1" smtClean="0"/>
              <a:t>griefs</a:t>
            </a:r>
            <a:r>
              <a:rPr lang="en-US" b="0" i="1" baseline="0" dirty="0" smtClean="0"/>
              <a:t> and anxieties</a:t>
            </a:r>
            <a:r>
              <a:rPr lang="en-US" b="0" i="0" baseline="0" dirty="0" smtClean="0"/>
              <a:t> of our time, in the words of the Second Vatican Council (</a:t>
            </a:r>
            <a:r>
              <a:rPr lang="en-US" b="0" i="1" baseline="0" dirty="0" err="1" smtClean="0"/>
              <a:t>Gaudium</a:t>
            </a:r>
            <a:r>
              <a:rPr lang="en-US" b="0" i="1" baseline="0" dirty="0" smtClean="0"/>
              <a:t> et </a:t>
            </a:r>
            <a:r>
              <a:rPr lang="en-US" b="0" i="1" baseline="0" dirty="0" err="1" smtClean="0"/>
              <a:t>Spes</a:t>
            </a:r>
            <a:r>
              <a:rPr lang="en-US" b="0" i="0" baseline="0" dirty="0" smtClean="0"/>
              <a:t> 1). </a:t>
            </a:r>
          </a:p>
          <a:p>
            <a:pPr marL="0" indent="0">
              <a:buFont typeface="Arial" charset="0"/>
              <a:buNone/>
            </a:pPr>
            <a:endParaRPr lang="en-US" b="0" i="0" baseline="0" dirty="0" smtClean="0"/>
          </a:p>
          <a:p>
            <a:pPr marL="171450" indent="-171450">
              <a:buFont typeface="Arial" charset="0"/>
              <a:buChar char="•"/>
            </a:pPr>
            <a:r>
              <a:rPr lang="en-US" b="0" i="0" baseline="0" dirty="0" smtClean="0"/>
              <a:t>The Church’s evangelizing, missionary activity includes </a:t>
            </a:r>
            <a:r>
              <a:rPr lang="en-US" sz="1200" b="0" kern="1200" dirty="0" smtClean="0">
                <a:solidFill>
                  <a:schemeClr val="tx1"/>
                </a:solidFill>
                <a:effectLst/>
                <a:latin typeface="+mn-lt"/>
                <a:ea typeface="+mn-ea"/>
                <a:cs typeface="+mn-cs"/>
              </a:rPr>
              <a:t>“a commitment to peace, development and the liberation of peoples; the rights of individuals and peoples, especially those of minorities; the advancement of women and children; safeguarding the created world,” and many other areas of action in the world (John Paul II, </a:t>
            </a:r>
            <a:r>
              <a:rPr lang="en-US" sz="1200" b="0" i="1" kern="1200" dirty="0" err="1" smtClean="0">
                <a:solidFill>
                  <a:schemeClr val="tx1"/>
                </a:solidFill>
                <a:effectLst/>
                <a:latin typeface="+mn-lt"/>
                <a:ea typeface="+mn-ea"/>
                <a:cs typeface="+mn-cs"/>
              </a:rPr>
              <a:t>Redemptoris</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Missio</a:t>
            </a:r>
            <a:r>
              <a:rPr lang="en-US" sz="1200" b="0" kern="1200" dirty="0" smtClean="0">
                <a:solidFill>
                  <a:schemeClr val="tx1"/>
                </a:solidFill>
                <a:effectLst/>
                <a:latin typeface="+mn-lt"/>
                <a:ea typeface="+mn-ea"/>
                <a:cs typeface="+mn-cs"/>
              </a:rPr>
              <a:t> 37). </a:t>
            </a:r>
            <a:endParaRPr lang="en-US" b="0" i="0" baseline="0" dirty="0" smtClean="0"/>
          </a:p>
          <a:p>
            <a:pPr marL="0" indent="0">
              <a:buFont typeface="Arial" charset="0"/>
              <a:buNone/>
            </a:pPr>
            <a:endParaRPr lang="en-US" b="1" i="0" baseline="0" dirty="0" smtClean="0"/>
          </a:p>
          <a:p>
            <a:pPr marL="0" indent="0">
              <a:buFont typeface="Arial" charset="0"/>
              <a:buNone/>
            </a:pPr>
            <a:r>
              <a:rPr lang="en-US" b="1" i="0" baseline="0" dirty="0" smtClean="0"/>
              <a:t>QUESTION</a:t>
            </a:r>
            <a:r>
              <a:rPr lang="en-US" b="0" i="0" baseline="0" dirty="0" smtClean="0"/>
              <a:t> </a:t>
            </a:r>
            <a:r>
              <a:rPr lang="en-US" b="1" i="0" baseline="0" dirty="0" smtClean="0"/>
              <a:t>FOR LARGE GROUP DISCUSSION: </a:t>
            </a:r>
            <a:r>
              <a:rPr lang="en-US" b="0" i="0" baseline="0" dirty="0" smtClean="0"/>
              <a:t>What questions might </a:t>
            </a:r>
            <a:r>
              <a:rPr lang="en-US" b="0" i="1" baseline="0" dirty="0" smtClean="0"/>
              <a:t>you</a:t>
            </a:r>
            <a:r>
              <a:rPr lang="en-US" b="0" i="0" baseline="0" dirty="0" smtClean="0"/>
              <a:t> ask those preparing for Confirmation (and those recently Confirmed) to help them reflect on how this sacrament is a lifelong call to all of us to mission in the world?</a:t>
            </a:r>
          </a:p>
          <a:p>
            <a:pPr marL="0" indent="0">
              <a:buFont typeface="Arial" charset="0"/>
              <a:buNone/>
            </a:pPr>
            <a:endParaRPr lang="en-US" b="0" i="1" baseline="0" dirty="0" smtClean="0"/>
          </a:p>
          <a:p>
            <a:pPr marL="0" indent="0">
              <a:buFont typeface="Arial" charset="0"/>
              <a:buNone/>
            </a:pPr>
            <a:r>
              <a:rPr lang="en-US" b="0" i="0" baseline="0" dirty="0" smtClean="0"/>
              <a:t>Possible responses:</a:t>
            </a:r>
          </a:p>
          <a:p>
            <a:pPr marL="171450" indent="-171450">
              <a:buFont typeface="Arial" charset="0"/>
              <a:buChar char="•"/>
            </a:pPr>
            <a:r>
              <a:rPr lang="en-US" b="0" i="0" baseline="0" dirty="0" smtClean="0"/>
              <a:t>What gifts have you received and how might you be called to use those gifts to benefit others?</a:t>
            </a:r>
          </a:p>
          <a:p>
            <a:pPr marL="171450" indent="-171450">
              <a:buFont typeface="Arial" charset="0"/>
              <a:buChar char="•"/>
            </a:pPr>
            <a:r>
              <a:rPr lang="en-US" b="0" i="0" baseline="0" dirty="0" smtClean="0"/>
              <a:t>Who are you called to be? What are you called to do with your life?</a:t>
            </a:r>
          </a:p>
          <a:p>
            <a:pPr marL="171450" indent="-171450">
              <a:buFont typeface="Arial" charset="0"/>
              <a:buChar char="•"/>
            </a:pPr>
            <a:r>
              <a:rPr lang="en-US" b="0" i="0" baseline="0" dirty="0" smtClean="0"/>
              <a:t>How do the lives of the saints inspire you to “give off the aroma of Christ”?</a:t>
            </a:r>
          </a:p>
          <a:p>
            <a:pPr marL="171450" indent="-171450">
              <a:buFont typeface="Arial" charset="0"/>
              <a:buChar char="•"/>
            </a:pPr>
            <a:r>
              <a:rPr lang="en-US" b="0" i="0" baseline="0" dirty="0" smtClean="0"/>
              <a:t>What is the mission of the Church? What role do you play in carrying it out?</a:t>
            </a:r>
          </a:p>
          <a:p>
            <a:endParaRPr lang="en-US" dirty="0" smtClean="0"/>
          </a:p>
        </p:txBody>
      </p:sp>
      <p:sp>
        <p:nvSpPr>
          <p:cNvPr id="4" name="Slide Number Placeholder 3"/>
          <p:cNvSpPr>
            <a:spLocks noGrp="1"/>
          </p:cNvSpPr>
          <p:nvPr>
            <p:ph type="sldNum" sz="quarter" idx="10"/>
          </p:nvPr>
        </p:nvSpPr>
        <p:spPr/>
        <p:txBody>
          <a:bodyPr/>
          <a:lstStyle/>
          <a:p>
            <a:fld id="{0740BFBE-10BD-49D7-B893-37D1A890FE95}" type="slidenum">
              <a:rPr lang="en-US" smtClean="0"/>
              <a:t>12</a:t>
            </a:fld>
            <a:endParaRPr lang="en-US"/>
          </a:p>
        </p:txBody>
      </p:sp>
    </p:spTree>
    <p:extLst>
      <p:ext uri="{BB962C8B-B14F-4D97-AF65-F5344CB8AC3E}">
        <p14:creationId xmlns:p14="http://schemas.microsoft.com/office/powerpoint/2010/main" val="4083857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0BFBE-10BD-49D7-B893-37D1A890FE95}" type="slidenum">
              <a:rPr lang="en-US" smtClean="0"/>
              <a:t>13</a:t>
            </a:fld>
            <a:endParaRPr lang="en-US"/>
          </a:p>
        </p:txBody>
      </p:sp>
    </p:spTree>
    <p:extLst>
      <p:ext uri="{BB962C8B-B14F-4D97-AF65-F5344CB8AC3E}">
        <p14:creationId xmlns:p14="http://schemas.microsoft.com/office/powerpoint/2010/main" val="3640616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our discussion of the Eucharist with this quote from Pope Francis.</a:t>
            </a:r>
            <a:endParaRPr lang="en-US" dirty="0"/>
          </a:p>
        </p:txBody>
      </p:sp>
      <p:sp>
        <p:nvSpPr>
          <p:cNvPr id="4" name="Slide Number Placeholder 3"/>
          <p:cNvSpPr>
            <a:spLocks noGrp="1"/>
          </p:cNvSpPr>
          <p:nvPr>
            <p:ph type="sldNum" sz="quarter" idx="10"/>
          </p:nvPr>
        </p:nvSpPr>
        <p:spPr/>
        <p:txBody>
          <a:bodyPr/>
          <a:lstStyle/>
          <a:p>
            <a:fld id="{0740BFBE-10BD-49D7-B893-37D1A890FE95}" type="slidenum">
              <a:rPr lang="en-US" smtClean="0"/>
              <a:t>14</a:t>
            </a:fld>
            <a:endParaRPr lang="en-US"/>
          </a:p>
        </p:txBody>
      </p:sp>
    </p:spTree>
    <p:extLst>
      <p:ext uri="{BB962C8B-B14F-4D97-AF65-F5344CB8AC3E}">
        <p14:creationId xmlns:p14="http://schemas.microsoft.com/office/powerpoint/2010/main" val="206072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Likewise,</a:t>
            </a:r>
            <a:r>
              <a:rPr lang="en-US" sz="1200" baseline="0" dirty="0" smtClean="0"/>
              <a:t> Pope Benedict XVI tells us…</a:t>
            </a:r>
            <a:endParaRPr lang="en-US" sz="1200" dirty="0" smtClean="0"/>
          </a:p>
        </p:txBody>
      </p:sp>
      <p:sp>
        <p:nvSpPr>
          <p:cNvPr id="4" name="Slide Number Placeholder 3"/>
          <p:cNvSpPr>
            <a:spLocks noGrp="1"/>
          </p:cNvSpPr>
          <p:nvPr>
            <p:ph type="sldNum" sz="quarter" idx="10"/>
          </p:nvPr>
        </p:nvSpPr>
        <p:spPr/>
        <p:txBody>
          <a:bodyPr/>
          <a:lstStyle/>
          <a:p>
            <a:fld id="{0740BFBE-10BD-49D7-B893-37D1A890FE95}" type="slidenum">
              <a:rPr lang="en-US" smtClean="0"/>
              <a:t>15</a:t>
            </a:fld>
            <a:endParaRPr lang="en-US"/>
          </a:p>
        </p:txBody>
      </p:sp>
    </p:spTree>
    <p:extLst>
      <p:ext uri="{BB962C8B-B14F-4D97-AF65-F5344CB8AC3E}">
        <p14:creationId xmlns:p14="http://schemas.microsoft.com/office/powerpoint/2010/main" val="1840447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Eucharist is the “sign” and “cause” of </a:t>
            </a:r>
            <a:r>
              <a:rPr lang="en-US" sz="1200" b="0" kern="1200" dirty="0" smtClean="0">
                <a:solidFill>
                  <a:schemeClr val="tx1"/>
                </a:solidFill>
                <a:effectLst/>
                <a:latin typeface="+mn-lt"/>
                <a:ea typeface="+mn-ea"/>
                <a:cs typeface="+mn-cs"/>
              </a:rPr>
              <a:t>our communion with God and our unity as the People of God. In the Eucharist, we “unite ourselves with the heavenly liturgy” and with one another. Together transformed, we are then sent forth to fulfill God’s will in our daily lives (</a:t>
            </a:r>
            <a:r>
              <a:rPr lang="en-US" sz="1200" b="0" i="1" kern="1200" dirty="0" smtClean="0">
                <a:solidFill>
                  <a:schemeClr val="tx1"/>
                </a:solidFill>
                <a:effectLst/>
                <a:latin typeface="+mn-lt"/>
                <a:ea typeface="+mn-ea"/>
                <a:cs typeface="+mn-cs"/>
              </a:rPr>
              <a:t>Catechism of the Catholic</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Church </a:t>
            </a:r>
            <a:r>
              <a:rPr lang="en-US" sz="1200" b="0" kern="1200" dirty="0" smtClean="0">
                <a:solidFill>
                  <a:schemeClr val="tx1"/>
                </a:solidFill>
                <a:effectLst/>
                <a:latin typeface="+mn-lt"/>
                <a:ea typeface="+mn-ea"/>
                <a:cs typeface="+mn-cs"/>
              </a:rPr>
              <a:t>1325-26, 1332). </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Let’s unpack that.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First,</a:t>
            </a:r>
            <a:r>
              <a:rPr lang="en-US" sz="1200" b="0" kern="1200" baseline="0" dirty="0" smtClean="0">
                <a:solidFill>
                  <a:schemeClr val="tx1"/>
                </a:solidFill>
                <a:effectLst/>
                <a:latin typeface="+mn-lt"/>
                <a:ea typeface="+mn-ea"/>
                <a:cs typeface="+mn-cs"/>
              </a:rPr>
              <a:t> we never worship alone. </a:t>
            </a:r>
            <a:r>
              <a:rPr lang="en-US" sz="1200" b="0" kern="1200" dirty="0" smtClean="0">
                <a:solidFill>
                  <a:schemeClr val="tx1"/>
                </a:solidFill>
                <a:effectLst/>
                <a:latin typeface="+mn-lt"/>
                <a:ea typeface="+mn-ea"/>
                <a:cs typeface="+mn-cs"/>
              </a:rPr>
              <a:t>At the Eucharistic liturgy, we gather with the young and old, the rich and poor, as well as millions around the world and the saints in heaven. We experience the Eucharist as a community,</a:t>
            </a:r>
            <a:r>
              <a:rPr lang="en-US" sz="1200" b="0" kern="1200" baseline="0" dirty="0" smtClean="0">
                <a:solidFill>
                  <a:schemeClr val="tx1"/>
                </a:solidFill>
                <a:effectLst/>
                <a:latin typeface="+mn-lt"/>
                <a:ea typeface="+mn-ea"/>
                <a:cs typeface="+mn-cs"/>
              </a:rPr>
              <a:t> just as we live as a community.</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St. Paul taught that celebrating</a:t>
            </a:r>
            <a:r>
              <a:rPr lang="en-US" sz="1200" b="0" kern="1200" baseline="0" dirty="0" smtClean="0">
                <a:solidFill>
                  <a:schemeClr val="tx1"/>
                </a:solidFill>
                <a:effectLst/>
                <a:latin typeface="+mn-lt"/>
                <a:ea typeface="+mn-ea"/>
                <a:cs typeface="+mn-cs"/>
              </a:rPr>
              <a:t> the sacrament</a:t>
            </a:r>
            <a:r>
              <a:rPr lang="en-US" sz="1200" b="0" kern="1200" dirty="0" smtClean="0">
                <a:solidFill>
                  <a:schemeClr val="tx1"/>
                </a:solidFill>
                <a:effectLst/>
                <a:latin typeface="+mn-lt"/>
                <a:ea typeface="+mn-ea"/>
                <a:cs typeface="+mn-cs"/>
              </a:rPr>
              <a:t> challenges us to unity as one family.  He</a:t>
            </a:r>
            <a:r>
              <a:rPr lang="en-US" sz="1200" b="0" kern="1200" baseline="0" dirty="0" smtClean="0">
                <a:solidFill>
                  <a:schemeClr val="tx1"/>
                </a:solidFill>
                <a:effectLst/>
                <a:latin typeface="+mn-lt"/>
                <a:ea typeface="+mn-ea"/>
                <a:cs typeface="+mn-cs"/>
              </a:rPr>
              <a:t> said </a:t>
            </a:r>
            <a:r>
              <a:rPr lang="en-US" sz="1200" b="0" kern="1200" dirty="0" smtClean="0">
                <a:solidFill>
                  <a:schemeClr val="tx1"/>
                </a:solidFill>
                <a:effectLst/>
                <a:latin typeface="+mn-lt"/>
                <a:ea typeface="+mn-ea"/>
                <a:cs typeface="+mn-cs"/>
              </a:rPr>
              <a:t>the celebration of the Eucharist is insincere if there are divisions within the community based on class (1 Cor. 11), status or privilege (Rom. 12), or there are factions within the community (1 Cor.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 fact, the Eucharist causes us to recognize “what value each person, our brother or sister, has in God's eyes, if Christ offers Himself equally to each one” (Pope John Paul II,</a:t>
            </a:r>
            <a:r>
              <a:rPr lang="en-US" sz="1200" b="0" kern="1200" baseline="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Dominicae</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Cenae</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As we meditate on the Eucharist, we experience Christ’s love for us—and for others. In the depth of prayer, we become so moved and sensitized to His love for those who suffer that the words of St. Augustine become a reality for us: “the pain of one, even the smallest member, is the pain of all” (</a:t>
            </a:r>
            <a:r>
              <a:rPr lang="en-US" sz="1200" b="0" i="1" kern="1200" dirty="0" err="1" smtClean="0">
                <a:solidFill>
                  <a:schemeClr val="tx1"/>
                </a:solidFill>
                <a:effectLst/>
                <a:latin typeface="+mn-lt"/>
                <a:ea typeface="+mn-ea"/>
                <a:cs typeface="+mn-cs"/>
              </a:rPr>
              <a:t>Sermo</a:t>
            </a:r>
            <a:r>
              <a:rPr lang="en-US" sz="1200" b="0" i="1" kern="1200" dirty="0" smtClean="0">
                <a:solidFill>
                  <a:schemeClr val="tx1"/>
                </a:solidFill>
                <a:effectLst/>
                <a:latin typeface="+mn-lt"/>
                <a:ea typeface="+mn-ea"/>
                <a:cs typeface="+mn-cs"/>
              </a:rPr>
              <a:t> Denis). </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We meditate on Christ’s self-sacrifice and feel compelled to do likewise.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Pope John Paul II writes that doing likewise, in imitation of Jesus’ washing of the disciples feet is the “criterion by which the authenticity of our Eucharistic celebration is judged” (</a:t>
            </a:r>
            <a:r>
              <a:rPr lang="en-US" sz="1200" b="0" i="1" kern="1200" dirty="0" smtClean="0">
                <a:solidFill>
                  <a:schemeClr val="tx1"/>
                </a:solidFill>
                <a:effectLst/>
                <a:latin typeface="+mn-lt"/>
                <a:ea typeface="+mn-ea"/>
                <a:cs typeface="+mn-cs"/>
              </a:rPr>
              <a:t>Mane </a:t>
            </a:r>
            <a:r>
              <a:rPr lang="en-US" sz="1200" b="0" i="1" kern="1200" dirty="0" err="1" smtClean="0">
                <a:solidFill>
                  <a:schemeClr val="tx1"/>
                </a:solidFill>
                <a:effectLst/>
                <a:latin typeface="+mn-lt"/>
                <a:ea typeface="+mn-ea"/>
                <a:cs typeface="+mn-cs"/>
              </a:rPr>
              <a:t>Nobiscum</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Domine</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28).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But we</a:t>
            </a:r>
            <a:r>
              <a:rPr lang="en-US" sz="1200" b="0" kern="1200" baseline="0" dirty="0" smtClean="0">
                <a:solidFill>
                  <a:schemeClr val="tx1"/>
                </a:solidFill>
                <a:effectLst/>
                <a:latin typeface="+mn-lt"/>
                <a:ea typeface="+mn-ea"/>
                <a:cs typeface="+mn-cs"/>
              </a:rPr>
              <a:t> must go beyond service, to justice—recognizing and confronting “</a:t>
            </a:r>
            <a:r>
              <a:rPr lang="en-US" sz="1200" b="0" kern="1200" dirty="0" smtClean="0">
                <a:solidFill>
                  <a:schemeClr val="tx1"/>
                </a:solidFill>
                <a:effectLst/>
                <a:latin typeface="+mn-lt"/>
                <a:ea typeface="+mn-ea"/>
                <a:cs typeface="+mn-cs"/>
              </a:rPr>
              <a:t>the structures of sin in which individuals, communities and at times entire peoples are entangled” (Pope John Paul II, </a:t>
            </a:r>
            <a:r>
              <a:rPr lang="en-US" sz="1200" b="0" i="1" kern="1200" dirty="0" smtClean="0">
                <a:solidFill>
                  <a:schemeClr val="tx1"/>
                </a:solidFill>
                <a:effectLst/>
                <a:latin typeface="+mn-lt"/>
                <a:ea typeface="+mn-ea"/>
                <a:cs typeface="+mn-cs"/>
              </a:rPr>
              <a:t>Dies Domini </a:t>
            </a:r>
            <a:r>
              <a:rPr lang="en-US" sz="1200" b="0" kern="1200" dirty="0" smtClean="0">
                <a:solidFill>
                  <a:schemeClr val="tx1"/>
                </a:solidFill>
                <a:effectLst/>
                <a:latin typeface="+mn-lt"/>
                <a:ea typeface="+mn-ea"/>
                <a:cs typeface="+mn-cs"/>
              </a:rPr>
              <a:t>#73; also Pope Benedict XVI, </a:t>
            </a:r>
            <a:r>
              <a:rPr lang="en-US" sz="1200" b="0" i="1" kern="1200" dirty="0" err="1" smtClean="0">
                <a:solidFill>
                  <a:schemeClr val="tx1"/>
                </a:solidFill>
                <a:effectLst/>
                <a:latin typeface="+mn-lt"/>
                <a:ea typeface="+mn-ea"/>
                <a:cs typeface="+mn-cs"/>
              </a:rPr>
              <a:t>Sacramentum</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Caritatis</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89). These structures include racism, violence, injustice, poverty, exploitation, and all other systemic degradation of human life or dignity.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We</a:t>
            </a:r>
            <a:r>
              <a:rPr lang="en-US" sz="1200" b="0" kern="1200" baseline="0" dirty="0" smtClean="0">
                <a:solidFill>
                  <a:schemeClr val="tx1"/>
                </a:solidFill>
                <a:effectLst/>
                <a:latin typeface="+mn-lt"/>
                <a:ea typeface="+mn-ea"/>
                <a:cs typeface="+mn-cs"/>
              </a:rPr>
              <a:t> do this in our daily lives, </a:t>
            </a:r>
            <a:r>
              <a:rPr lang="en-US" sz="1200" b="0" kern="1200" dirty="0" smtClean="0">
                <a:solidFill>
                  <a:schemeClr val="tx1"/>
                </a:solidFill>
                <a:effectLst/>
                <a:latin typeface="+mn-lt"/>
                <a:ea typeface="+mn-ea"/>
                <a:cs typeface="+mn-cs"/>
              </a:rPr>
              <a:t>as men and women in various professions at different levels of society “contributing with the light of the Gospel to the building of a more human world, a world fully in harmony with God's plan” (John Paul</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II, </a:t>
            </a:r>
            <a:r>
              <a:rPr lang="en-US" sz="1200" b="0" i="1" kern="1200" dirty="0" smtClean="0">
                <a:solidFill>
                  <a:schemeClr val="tx1"/>
                </a:solidFill>
                <a:effectLst/>
                <a:latin typeface="+mn-lt"/>
                <a:ea typeface="+mn-ea"/>
                <a:cs typeface="+mn-cs"/>
              </a:rPr>
              <a:t>Ecclesia de </a:t>
            </a:r>
            <a:r>
              <a:rPr lang="en-US" sz="1200" b="0" i="1" kern="1200" dirty="0" err="1" smtClean="0">
                <a:solidFill>
                  <a:schemeClr val="tx1"/>
                </a:solidFill>
                <a:effectLst/>
                <a:latin typeface="+mn-lt"/>
                <a:ea typeface="+mn-ea"/>
                <a:cs typeface="+mn-cs"/>
              </a:rPr>
              <a:t>Eucharistia</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20).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Eucharist, then,</a:t>
            </a:r>
            <a:r>
              <a:rPr lang="en-US" sz="1200" b="0" kern="1200" baseline="0" dirty="0" smtClean="0">
                <a:solidFill>
                  <a:schemeClr val="tx1"/>
                </a:solidFill>
                <a:effectLst/>
                <a:latin typeface="+mn-lt"/>
                <a:ea typeface="+mn-ea"/>
                <a:cs typeface="+mn-cs"/>
              </a:rPr>
              <a:t> is not about being a community closed in upon itself, but being a mission community, called to glorify the Lord by our lives, and our work of service, </a:t>
            </a:r>
            <a:r>
              <a:rPr lang="en-US" sz="1200" b="0" kern="1200" dirty="0" smtClean="0">
                <a:solidFill>
                  <a:schemeClr val="tx1"/>
                </a:solidFill>
                <a:effectLst/>
                <a:latin typeface="+mn-lt"/>
                <a:ea typeface="+mn-ea"/>
                <a:cs typeface="+mn-cs"/>
              </a:rPr>
              <a:t>charity, as well as justice and transformation</a:t>
            </a:r>
            <a:r>
              <a:rPr lang="en-US" sz="1200" b="0" kern="1200" baseline="0" dirty="0" smtClean="0">
                <a:solidFill>
                  <a:schemeClr val="tx1"/>
                </a:solidFill>
                <a:effectLst/>
                <a:latin typeface="+mn-lt"/>
                <a:ea typeface="+mn-ea"/>
                <a:cs typeface="+mn-cs"/>
              </a:rPr>
              <a:t> of those </a:t>
            </a:r>
            <a:r>
              <a:rPr lang="en-US" sz="1200" b="0" kern="1200" dirty="0" smtClean="0">
                <a:solidFill>
                  <a:schemeClr val="tx1"/>
                </a:solidFill>
                <a:effectLst/>
                <a:latin typeface="+mn-lt"/>
                <a:ea typeface="+mn-ea"/>
                <a:cs typeface="+mn-cs"/>
              </a:rPr>
              <a:t>unjust structures, policies, and laws which degrade human life and dignity.  (</a:t>
            </a:r>
            <a:r>
              <a:rPr lang="en-US" sz="1200" b="0" i="1" kern="1200" dirty="0" smtClean="0">
                <a:solidFill>
                  <a:schemeClr val="tx1"/>
                </a:solidFill>
                <a:effectLst/>
                <a:latin typeface="+mn-lt"/>
                <a:ea typeface="+mn-ea"/>
                <a:cs typeface="+mn-cs"/>
              </a:rPr>
              <a:t>Ecclesia de </a:t>
            </a:r>
            <a:r>
              <a:rPr lang="en-US" sz="1200" b="0" i="1" kern="1200" dirty="0" err="1" smtClean="0">
                <a:solidFill>
                  <a:schemeClr val="tx1"/>
                </a:solidFill>
                <a:effectLst/>
                <a:latin typeface="+mn-lt"/>
                <a:ea typeface="+mn-ea"/>
                <a:cs typeface="+mn-cs"/>
              </a:rPr>
              <a:t>Eucharistia</a:t>
            </a:r>
            <a:r>
              <a:rPr lang="en-US" sz="1200" b="0" kern="1200" dirty="0" smtClean="0">
                <a:solidFill>
                  <a:schemeClr val="tx1"/>
                </a:solidFill>
                <a:effectLst/>
                <a:latin typeface="+mn-lt"/>
                <a:ea typeface="+mn-ea"/>
                <a:cs typeface="+mn-cs"/>
              </a:rPr>
              <a:t> 39)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QUESTION FOR REFLECTION/DISCUSSION: </a:t>
            </a:r>
            <a:r>
              <a:rPr lang="en-US" sz="1200" b="0" kern="1200" baseline="0" dirty="0" smtClean="0">
                <a:solidFill>
                  <a:schemeClr val="tx1"/>
                </a:solidFill>
                <a:effectLst/>
                <a:latin typeface="+mn-lt"/>
                <a:ea typeface="+mn-ea"/>
                <a:cs typeface="+mn-cs"/>
              </a:rPr>
              <a:t>Pope Francis says we are to be a “</a:t>
            </a:r>
            <a:r>
              <a:rPr lang="en-US" sz="1200" kern="1200" dirty="0" smtClean="0">
                <a:solidFill>
                  <a:schemeClr val="tx1"/>
                </a:solidFill>
                <a:effectLst/>
                <a:latin typeface="+mn-lt"/>
                <a:ea typeface="+mn-ea"/>
                <a:cs typeface="+mn-cs"/>
              </a:rPr>
              <a:t>Church which ‘goes forth’”—a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“community of missionary disciples” in the world </a:t>
            </a:r>
            <a:r>
              <a:rPr lang="en-US"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Evangelii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Gaudium</a:t>
            </a:r>
            <a:r>
              <a:rPr lang="en-US" sz="1200" i="0" kern="1200" dirty="0" smtClean="0">
                <a:solidFill>
                  <a:schemeClr val="tx1"/>
                </a:solidFill>
                <a:effectLst/>
                <a:latin typeface="+mn-lt"/>
                <a:ea typeface="+mn-ea"/>
                <a:cs typeface="+mn-cs"/>
              </a:rPr>
              <a:t> 24)</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What do you think it looks like to be a Church that “goes forth”? </a:t>
            </a:r>
          </a:p>
        </p:txBody>
      </p:sp>
      <p:sp>
        <p:nvSpPr>
          <p:cNvPr id="4" name="Slide Number Placeholder 3"/>
          <p:cNvSpPr>
            <a:spLocks noGrp="1"/>
          </p:cNvSpPr>
          <p:nvPr>
            <p:ph type="sldNum" sz="quarter" idx="10"/>
          </p:nvPr>
        </p:nvSpPr>
        <p:spPr/>
        <p:txBody>
          <a:bodyPr/>
          <a:lstStyle/>
          <a:p>
            <a:fld id="{0740BFBE-10BD-49D7-B893-37D1A890FE95}" type="slidenum">
              <a:rPr lang="en-US" smtClean="0"/>
              <a:t>16</a:t>
            </a:fld>
            <a:endParaRPr lang="en-US"/>
          </a:p>
        </p:txBody>
      </p:sp>
    </p:spTree>
    <p:extLst>
      <p:ext uri="{BB962C8B-B14F-4D97-AF65-F5344CB8AC3E}">
        <p14:creationId xmlns:p14="http://schemas.microsoft.com/office/powerpoint/2010/main" val="1714090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0BFBE-10BD-49D7-B893-37D1A890FE95}" type="slidenum">
              <a:rPr lang="en-US" smtClean="0"/>
              <a:t>17</a:t>
            </a:fld>
            <a:endParaRPr lang="en-US"/>
          </a:p>
        </p:txBody>
      </p:sp>
    </p:spTree>
    <p:extLst>
      <p:ext uri="{BB962C8B-B14F-4D97-AF65-F5344CB8AC3E}">
        <p14:creationId xmlns:p14="http://schemas.microsoft.com/office/powerpoint/2010/main" val="1230027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0BFBE-10BD-49D7-B893-37D1A890FE95}" type="slidenum">
              <a:rPr lang="en-US" smtClean="0"/>
              <a:t>18</a:t>
            </a:fld>
            <a:endParaRPr lang="en-US"/>
          </a:p>
        </p:txBody>
      </p:sp>
    </p:spTree>
    <p:extLst>
      <p:ext uri="{BB962C8B-B14F-4D97-AF65-F5344CB8AC3E}">
        <p14:creationId xmlns:p14="http://schemas.microsoft.com/office/powerpoint/2010/main" val="2624817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can we understand penance and reconciliation and the call to mission?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sin ruptures our relationships with God, and</a:t>
            </a:r>
            <a:r>
              <a:rPr lang="en-US" sz="1200" kern="1200" baseline="0" dirty="0" smtClean="0">
                <a:solidFill>
                  <a:schemeClr val="tx1"/>
                </a:solidFill>
                <a:effectLst/>
                <a:latin typeface="+mn-lt"/>
                <a:ea typeface="+mn-ea"/>
                <a:cs typeface="+mn-cs"/>
              </a:rPr>
              <a:t> also </a:t>
            </a:r>
            <a:r>
              <a:rPr lang="en-US" sz="1200" kern="1200" dirty="0" smtClean="0">
                <a:solidFill>
                  <a:schemeClr val="tx1"/>
                </a:solidFill>
                <a:effectLst/>
                <a:latin typeface="+mn-lt"/>
                <a:ea typeface="+mn-ea"/>
                <a:cs typeface="+mn-cs"/>
              </a:rPr>
              <a:t>our brothers and sisters and the</a:t>
            </a:r>
            <a:r>
              <a:rPr lang="en-US" sz="1200" kern="1200" baseline="0" dirty="0" smtClean="0">
                <a:solidFill>
                  <a:schemeClr val="tx1"/>
                </a:solidFill>
                <a:effectLst/>
                <a:latin typeface="+mn-lt"/>
                <a:ea typeface="+mn-ea"/>
                <a:cs typeface="+mn-cs"/>
              </a:rPr>
              <a:t> Body of Christ</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sin is never an individual affair. It affects us as individuals, but</a:t>
            </a:r>
            <a:r>
              <a:rPr lang="en-US" sz="1200" kern="1200" baseline="0" dirty="0" smtClean="0">
                <a:solidFill>
                  <a:schemeClr val="tx1"/>
                </a:solidFill>
                <a:effectLst/>
                <a:latin typeface="+mn-lt"/>
                <a:ea typeface="+mn-ea"/>
                <a:cs typeface="+mn-cs"/>
              </a:rPr>
              <a:t> it also has social dimensions.  We can see, without stretching our imaginations too far, how personal sin might hurt others. Our sacramental formation, particularly for young children, often emphasizes the personal aspect of sin.</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But there </a:t>
            </a:r>
            <a:r>
              <a:rPr lang="en-US" sz="1200" b="0" kern="1200" baseline="0" dirty="0" smtClean="0">
                <a:solidFill>
                  <a:schemeClr val="tx1"/>
                </a:solidFill>
                <a:effectLst/>
                <a:latin typeface="+mn-lt"/>
                <a:ea typeface="+mn-ea"/>
                <a:cs typeface="+mn-cs"/>
              </a:rPr>
              <a:t>is also the aspect of social sin. The collective actions (or failures to act) by individuals create “structures of sin,” which </a:t>
            </a:r>
            <a:r>
              <a:rPr lang="en-US" sz="1200" b="0" kern="1200" dirty="0" smtClean="0">
                <a:solidFill>
                  <a:schemeClr val="tx1"/>
                </a:solidFill>
                <a:effectLst/>
                <a:latin typeface="+mn-lt"/>
                <a:ea typeface="+mn-ea"/>
                <a:cs typeface="+mn-cs"/>
              </a:rPr>
              <a:t>“grow stronger, spread, and become the source of other sins” (Pope John Paul II, </a:t>
            </a:r>
            <a:r>
              <a:rPr lang="en-US" sz="1200" b="0" i="1" kern="1200" dirty="0" err="1" smtClean="0">
                <a:solidFill>
                  <a:schemeClr val="tx1"/>
                </a:solidFill>
                <a:effectLst/>
                <a:latin typeface="+mn-lt"/>
                <a:ea typeface="+mn-ea"/>
                <a:cs typeface="+mn-cs"/>
              </a:rPr>
              <a:t>Sollicitudo</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rei</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Socialis</a:t>
            </a:r>
            <a:r>
              <a:rPr lang="en-US" sz="1200" b="0" i="1"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35-37). There is an extensive section</a:t>
            </a:r>
            <a:r>
              <a:rPr lang="en-US" sz="1200" b="0" kern="1200" baseline="0" dirty="0" smtClean="0">
                <a:solidFill>
                  <a:schemeClr val="tx1"/>
                </a:solidFill>
                <a:effectLst/>
                <a:latin typeface="+mn-lt"/>
                <a:ea typeface="+mn-ea"/>
                <a:cs typeface="+mn-cs"/>
              </a:rPr>
              <a:t> on “social sin” in John Paul II’s </a:t>
            </a:r>
            <a:r>
              <a:rPr lang="en-US" sz="1200" b="0" dirty="0" smtClean="0"/>
              <a:t>apostolic exhortation on </a:t>
            </a:r>
            <a:r>
              <a:rPr lang="en-US" sz="1200" b="0" i="1" dirty="0" smtClean="0"/>
              <a:t>Reconciliation and Penance, </a:t>
            </a:r>
            <a:r>
              <a:rPr lang="en-US" sz="1200" b="0" dirty="0" smtClean="0"/>
              <a:t>no. 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kern="1200" dirty="0" smtClean="0">
                <a:solidFill>
                  <a:schemeClr val="tx1"/>
                </a:solidFill>
                <a:effectLst/>
                <a:latin typeface="+mn-lt"/>
                <a:ea typeface="+mn-ea"/>
                <a:cs typeface="+mn-cs"/>
              </a:rPr>
              <a:t>For example, widespread poverty, discrimination, denial of basic rights, and violence result from many peoples’ actions (or failures to act) because of greed, racism, selfishness, or indifference (</a:t>
            </a:r>
            <a:r>
              <a:rPr lang="en-US" sz="1200" b="0" i="1" kern="1200" dirty="0" err="1" smtClean="0">
                <a:solidFill>
                  <a:schemeClr val="tx1"/>
                </a:solidFill>
                <a:effectLst/>
                <a:latin typeface="+mn-lt"/>
                <a:ea typeface="+mn-ea"/>
                <a:cs typeface="+mn-cs"/>
              </a:rPr>
              <a:t>Reconciliatio</a:t>
            </a:r>
            <a:r>
              <a:rPr lang="en-US" sz="1200" b="0" i="1" kern="1200" dirty="0" smtClean="0">
                <a:solidFill>
                  <a:schemeClr val="tx1"/>
                </a:solidFill>
                <a:effectLst/>
                <a:latin typeface="+mn-lt"/>
                <a:ea typeface="+mn-ea"/>
                <a:cs typeface="+mn-cs"/>
              </a:rPr>
              <a:t> et </a:t>
            </a:r>
            <a:r>
              <a:rPr lang="en-US" sz="1200" b="0" i="1" kern="1200" dirty="0" err="1" smtClean="0">
                <a:solidFill>
                  <a:schemeClr val="tx1"/>
                </a:solidFill>
                <a:effectLst/>
                <a:latin typeface="+mn-lt"/>
                <a:ea typeface="+mn-ea"/>
                <a:cs typeface="+mn-cs"/>
              </a:rPr>
              <a:t>Paenitentia</a:t>
            </a:r>
            <a:r>
              <a:rPr lang="en-US" sz="1200" b="0" kern="1200" dirty="0" smtClean="0">
                <a:solidFill>
                  <a:schemeClr val="tx1"/>
                </a:solidFill>
                <a:effectLst/>
                <a:latin typeface="+mn-lt"/>
                <a:ea typeface="+mn-ea"/>
                <a:cs typeface="+mn-cs"/>
              </a:rPr>
              <a:t> 2, 16).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kern="1200" dirty="0" smtClean="0">
                <a:solidFill>
                  <a:schemeClr val="tx1"/>
                </a:solidFill>
                <a:effectLst/>
                <a:latin typeface="+mn-lt"/>
                <a:ea typeface="+mn-ea"/>
                <a:cs typeface="+mn-cs"/>
              </a:rPr>
              <a:t>This is an area of</a:t>
            </a:r>
            <a:r>
              <a:rPr lang="en-US" sz="1200" b="0" kern="1200" baseline="0" dirty="0" smtClean="0">
                <a:solidFill>
                  <a:schemeClr val="tx1"/>
                </a:solidFill>
                <a:effectLst/>
                <a:latin typeface="+mn-lt"/>
                <a:ea typeface="+mn-ea"/>
                <a:cs typeface="+mn-cs"/>
              </a:rPr>
              <a:t> the theology of sin which often doesn’t receive as much attention as it should. </a:t>
            </a:r>
            <a:r>
              <a:rPr lang="en-US" sz="1200" b="0" kern="1200" dirty="0" smtClean="0">
                <a:solidFill>
                  <a:schemeClr val="tx1"/>
                </a:solidFill>
                <a:effectLst/>
                <a:latin typeface="+mn-lt"/>
                <a:ea typeface="+mn-ea"/>
                <a:cs typeface="+mn-cs"/>
              </a:rPr>
              <a:t>How do our personal, economic, and public choices contribute to the suffering of others?</a:t>
            </a:r>
            <a:r>
              <a:rPr lang="en-US" sz="1200" b="0" kern="1200" baseline="0" dirty="0" smtClean="0">
                <a:solidFill>
                  <a:schemeClr val="tx1"/>
                </a:solidFill>
                <a:effectLst/>
                <a:latin typeface="+mn-lt"/>
                <a:ea typeface="+mn-ea"/>
                <a:cs typeface="+mn-cs"/>
              </a:rPr>
              <a:t>  For example: where we put our money through investments, or through purchases we make every day, do we support companies that treat workers well or ill?  That respect or degrade the environment?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We are called to examine our hearts, to look at our lives to see how we are or are not living the Gospel. We recognize the areas where we need God’s mercy and wisdom.</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The Sacrament of Penance allows us to receive forgiveness and to be reconciled with God, self, the Church family, and the human family, restoring our broken communion/community.</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Reconciliation absolves us of sin, but it does not repair the damage that was caused—we have to work to repair what sin impaired. </a:t>
            </a:r>
          </a:p>
          <a:p>
            <a:pPr marL="171450" indent="-171450">
              <a:buFont typeface="Arial" charset="0"/>
              <a:buChar char="•"/>
            </a:pPr>
            <a:r>
              <a:rPr lang="en-US" sz="1200" b="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Catechism of the Catholic Church </a:t>
            </a:r>
            <a:r>
              <a:rPr lang="en-US" sz="1200" b="0" kern="1200" dirty="0" smtClean="0">
                <a:solidFill>
                  <a:schemeClr val="tx1"/>
                </a:solidFill>
                <a:effectLst/>
                <a:latin typeface="+mn-lt"/>
                <a:ea typeface="+mn-ea"/>
                <a:cs typeface="+mn-cs"/>
              </a:rPr>
              <a:t>provides these examples: return stolen goods, restore the reputation of someone slandered, and pay compensation for injuries (1459).</a:t>
            </a:r>
          </a:p>
          <a:p>
            <a:pPr marL="171450" indent="-171450">
              <a:buFont typeface="Arial" charset="0"/>
              <a:buChar char="•"/>
            </a:pPr>
            <a:r>
              <a:rPr lang="en-US" sz="1200" b="0" kern="1200" baseline="0" dirty="0" smtClean="0">
                <a:solidFill>
                  <a:schemeClr val="tx1"/>
                </a:solidFill>
                <a:effectLst/>
                <a:latin typeface="+mn-lt"/>
                <a:ea typeface="+mn-ea"/>
                <a:cs typeface="+mn-cs"/>
              </a:rPr>
              <a:t>We also must work to transform structures of sin that threaten human life and dignity.</a:t>
            </a:r>
          </a:p>
          <a:p>
            <a:pPr marL="171450" indent="-171450">
              <a:buFont typeface="Arial" charset="0"/>
              <a:buChar char="•"/>
            </a:pPr>
            <a:r>
              <a:rPr lang="en-US" sz="1200" b="0" kern="1200" baseline="0" dirty="0" smtClean="0">
                <a:solidFill>
                  <a:schemeClr val="tx1"/>
                </a:solidFill>
                <a:effectLst/>
                <a:latin typeface="+mn-lt"/>
                <a:ea typeface="+mn-ea"/>
                <a:cs typeface="+mn-cs"/>
              </a:rPr>
              <a:t>How can we be involved in addressing familial, educational, economic, or environmental brokenness in our communities?</a:t>
            </a:r>
          </a:p>
          <a:p>
            <a:pPr marL="171450" indent="-171450">
              <a:buFont typeface="Arial" charset="0"/>
              <a:buChar char="•"/>
            </a:pPr>
            <a:endParaRPr lang="en-US" sz="1200" b="0" kern="1200" baseline="0" dirty="0" smtClean="0">
              <a:solidFill>
                <a:schemeClr val="tx1"/>
              </a:solidFill>
              <a:effectLst/>
              <a:latin typeface="+mn-lt"/>
              <a:ea typeface="+mn-ea"/>
              <a:cs typeface="+mn-cs"/>
            </a:endParaRPr>
          </a:p>
          <a:p>
            <a:pPr marL="0" indent="0">
              <a:buFont typeface="Arial" charset="0"/>
              <a:buNone/>
            </a:pPr>
            <a:r>
              <a:rPr lang="en-US" sz="1200" b="0" kern="1200" baseline="0" dirty="0" smtClean="0">
                <a:solidFill>
                  <a:schemeClr val="tx1"/>
                </a:solidFill>
                <a:effectLst/>
                <a:latin typeface="+mn-lt"/>
                <a:ea typeface="+mn-ea"/>
                <a:cs typeface="+mn-cs"/>
              </a:rPr>
              <a:t>We must be instruments of reconciliation in our communities and world, working </a:t>
            </a:r>
            <a:r>
              <a:rPr lang="en-US" sz="1200" kern="1200" baseline="0" dirty="0" smtClean="0">
                <a:solidFill>
                  <a:schemeClr val="tx1"/>
                </a:solidFill>
                <a:effectLst/>
                <a:latin typeface="+mn-lt"/>
                <a:ea typeface="+mn-ea"/>
                <a:cs typeface="+mn-cs"/>
              </a:rPr>
              <a:t>for peace, justice and love.</a:t>
            </a:r>
          </a:p>
          <a:p>
            <a:endParaRPr lang="en-US" sz="1200"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REFLECTION</a:t>
            </a:r>
            <a:r>
              <a:rPr lang="en-US" sz="1200" b="1" kern="1200" baseline="0" dirty="0" smtClean="0">
                <a:solidFill>
                  <a:schemeClr val="tx1"/>
                </a:solidFill>
                <a:effectLst/>
                <a:latin typeface="+mn-lt"/>
                <a:ea typeface="+mn-ea"/>
                <a:cs typeface="+mn-cs"/>
              </a:rPr>
              <a:t> QUESTION: </a:t>
            </a:r>
            <a:r>
              <a:rPr lang="en-US" sz="1200" b="0" kern="1200" baseline="0" dirty="0" smtClean="0">
                <a:solidFill>
                  <a:schemeClr val="tx1"/>
                </a:solidFill>
                <a:effectLst/>
                <a:latin typeface="+mn-lt"/>
                <a:ea typeface="+mn-ea"/>
                <a:cs typeface="+mn-cs"/>
              </a:rPr>
              <a:t>W</a:t>
            </a:r>
            <a:r>
              <a:rPr lang="en-US" sz="1200" kern="1200" baseline="0" dirty="0" smtClean="0">
                <a:solidFill>
                  <a:schemeClr val="tx1"/>
                </a:solidFill>
                <a:effectLst/>
                <a:latin typeface="+mn-lt"/>
                <a:ea typeface="+mn-ea"/>
                <a:cs typeface="+mn-cs"/>
              </a:rPr>
              <a:t>hat structures of sin do you see which exist? Where do you see </a:t>
            </a:r>
            <a:r>
              <a:rPr lang="en-US" sz="1200" b="0" kern="1200" baseline="0" dirty="0" smtClean="0">
                <a:solidFill>
                  <a:schemeClr val="tx1"/>
                </a:solidFill>
                <a:effectLst/>
                <a:latin typeface="+mn-lt"/>
                <a:ea typeface="+mn-ea"/>
                <a:cs typeface="+mn-cs"/>
              </a:rPr>
              <a:t>familial, educational, economic, or environmental brokenness? How can we be agents of healing?</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Possible answers: </a:t>
            </a:r>
          </a:p>
          <a:p>
            <a:pPr marL="171450" indent="-171450">
              <a:buFontTx/>
              <a:buChar char="-"/>
            </a:pPr>
            <a:r>
              <a:rPr lang="en-US" sz="1200" kern="1200" baseline="0" dirty="0" smtClean="0">
                <a:solidFill>
                  <a:schemeClr val="tx1"/>
                </a:solidFill>
                <a:effectLst/>
                <a:latin typeface="+mn-lt"/>
                <a:ea typeface="+mn-ea"/>
                <a:cs typeface="+mn-cs"/>
              </a:rPr>
              <a:t>Growing inequality, both domestic and globally</a:t>
            </a:r>
          </a:p>
          <a:p>
            <a:pPr marL="171450" indent="-171450">
              <a:buFontTx/>
              <a:buChar char="-"/>
            </a:pPr>
            <a:r>
              <a:rPr lang="en-US" sz="1200" kern="1200" baseline="0" dirty="0" smtClean="0">
                <a:solidFill>
                  <a:schemeClr val="tx1"/>
                </a:solidFill>
                <a:effectLst/>
                <a:latin typeface="+mn-lt"/>
                <a:ea typeface="+mn-ea"/>
                <a:cs typeface="+mn-cs"/>
              </a:rPr>
              <a:t>Economic system largely governed by profit, and in need of redirection to benefit the common good.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40BFBE-10BD-49D7-B893-37D1A890FE95}" type="slidenum">
              <a:rPr lang="en-US" smtClean="0"/>
              <a:t>19</a:t>
            </a:fld>
            <a:endParaRPr lang="en-US"/>
          </a:p>
        </p:txBody>
      </p:sp>
    </p:spTree>
    <p:extLst>
      <p:ext uri="{BB962C8B-B14F-4D97-AF65-F5344CB8AC3E}">
        <p14:creationId xmlns:p14="http://schemas.microsoft.com/office/powerpoint/2010/main" val="244797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0BFBE-10BD-49D7-B893-37D1A890FE95}" type="slidenum">
              <a:rPr lang="en-US" smtClean="0"/>
              <a:t>2</a:t>
            </a:fld>
            <a:endParaRPr lang="en-US"/>
          </a:p>
        </p:txBody>
      </p:sp>
    </p:spTree>
    <p:extLst>
      <p:ext uri="{BB962C8B-B14F-4D97-AF65-F5344CB8AC3E}">
        <p14:creationId xmlns:p14="http://schemas.microsoft.com/office/powerpoint/2010/main" val="3886982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0BFBE-10BD-49D7-B893-37D1A890FE95}" type="slidenum">
              <a:rPr lang="en-US" smtClean="0"/>
              <a:t>20</a:t>
            </a:fld>
            <a:endParaRPr lang="en-US"/>
          </a:p>
        </p:txBody>
      </p:sp>
    </p:spTree>
    <p:extLst>
      <p:ext uri="{BB962C8B-B14F-4D97-AF65-F5344CB8AC3E}">
        <p14:creationId xmlns:p14="http://schemas.microsoft.com/office/powerpoint/2010/main" val="565902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quote, Pope Francis reflects on the moment when St. Francis of Assisi came to understand that true joys and riches come from encountering others.  The Holy Father says…</a:t>
            </a:r>
            <a:endParaRPr lang="en-US" dirty="0"/>
          </a:p>
        </p:txBody>
      </p:sp>
      <p:sp>
        <p:nvSpPr>
          <p:cNvPr id="4" name="Slide Number Placeholder 3"/>
          <p:cNvSpPr>
            <a:spLocks noGrp="1"/>
          </p:cNvSpPr>
          <p:nvPr>
            <p:ph type="sldNum" sz="quarter" idx="10"/>
          </p:nvPr>
        </p:nvSpPr>
        <p:spPr/>
        <p:txBody>
          <a:bodyPr/>
          <a:lstStyle/>
          <a:p>
            <a:fld id="{0740BFBE-10BD-49D7-B893-37D1A890FE95}" type="slidenum">
              <a:rPr lang="en-US" smtClean="0"/>
              <a:t>21</a:t>
            </a:fld>
            <a:endParaRPr lang="en-US"/>
          </a:p>
        </p:txBody>
      </p:sp>
    </p:spTree>
    <p:extLst>
      <p:ext uri="{BB962C8B-B14F-4D97-AF65-F5344CB8AC3E}">
        <p14:creationId xmlns:p14="http://schemas.microsoft.com/office/powerpoint/2010/main" val="818797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Anointing of the Sick is </a:t>
            </a:r>
            <a:r>
              <a:rPr lang="en-US" sz="1200" b="0" kern="1200" dirty="0" smtClean="0">
                <a:solidFill>
                  <a:schemeClr val="tx1"/>
                </a:solidFill>
                <a:effectLst/>
                <a:latin typeface="+mn-lt"/>
                <a:ea typeface="+mn-ea"/>
                <a:cs typeface="+mn-cs"/>
              </a:rPr>
              <a:t>both “a liturgical and a communal celebration.” </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Often,</a:t>
            </a:r>
            <a:r>
              <a:rPr lang="en-US" sz="1200" b="0" kern="1200" baseline="0" dirty="0" smtClean="0">
                <a:solidFill>
                  <a:schemeClr val="tx1"/>
                </a:solidFill>
                <a:effectLst/>
                <a:latin typeface="+mn-lt"/>
                <a:ea typeface="+mn-ea"/>
                <a:cs typeface="+mn-cs"/>
              </a:rPr>
              <a:t> m</a:t>
            </a:r>
            <a:r>
              <a:rPr lang="en-US" sz="1200" b="0" kern="1200" dirty="0" smtClean="0">
                <a:solidFill>
                  <a:schemeClr val="tx1"/>
                </a:solidFill>
                <a:effectLst/>
                <a:latin typeface="+mn-lt"/>
                <a:ea typeface="+mn-ea"/>
                <a:cs typeface="+mn-cs"/>
              </a:rPr>
              <a:t>embers of the Body of Christ gather</a:t>
            </a:r>
            <a:r>
              <a:rPr lang="en-US" sz="1200" b="0" kern="1200" baseline="0" dirty="0" smtClean="0">
                <a:solidFill>
                  <a:schemeClr val="tx1"/>
                </a:solidFill>
                <a:effectLst/>
                <a:latin typeface="+mn-lt"/>
                <a:ea typeface="+mn-ea"/>
                <a:cs typeface="+mn-cs"/>
              </a:rPr>
              <a:t> i</a:t>
            </a:r>
            <a:r>
              <a:rPr lang="en-US" sz="1200" b="0" kern="1200" dirty="0" smtClean="0">
                <a:solidFill>
                  <a:schemeClr val="tx1"/>
                </a:solidFill>
                <a:effectLst/>
                <a:latin typeface="+mn-lt"/>
                <a:ea typeface="+mn-ea"/>
                <a:cs typeface="+mn-cs"/>
              </a:rPr>
              <a:t>n the family home, hospital or church,</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for the sacramental rite led by a priest. These sacramental celebrations are a “source of strength amid pain and weakness, hope amid despair” for both those who are ill, and their family</a:t>
            </a:r>
            <a:r>
              <a:rPr lang="en-US" sz="1200" b="0" kern="1200" baseline="0" dirty="0" smtClean="0">
                <a:solidFill>
                  <a:schemeClr val="tx1"/>
                </a:solidFill>
                <a:effectLst/>
                <a:latin typeface="+mn-lt"/>
                <a:ea typeface="+mn-ea"/>
                <a:cs typeface="+mn-cs"/>
              </a:rPr>
              <a:t> and friends. Blessing with the Oil of the Sick is a reminder of </a:t>
            </a:r>
            <a:r>
              <a:rPr lang="en-US" sz="1200" b="0" kern="1200" dirty="0" smtClean="0">
                <a:solidFill>
                  <a:schemeClr val="tx1"/>
                </a:solidFill>
                <a:effectLst/>
                <a:latin typeface="+mn-lt"/>
                <a:ea typeface="+mn-ea"/>
                <a:cs typeface="+mn-cs"/>
              </a:rPr>
              <a:t>the sick person’s connection to the entire Body of Christ and Communion of Saints.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sacrament</a:t>
            </a:r>
            <a:r>
              <a:rPr lang="en-US" sz="1200" b="0" kern="1200" baseline="0" dirty="0" smtClean="0">
                <a:solidFill>
                  <a:schemeClr val="tx1"/>
                </a:solidFill>
                <a:effectLst/>
                <a:latin typeface="+mn-lt"/>
                <a:ea typeface="+mn-ea"/>
                <a:cs typeface="+mn-cs"/>
              </a:rPr>
              <a:t> reminds the community of the call to imitate Christ’s </a:t>
            </a:r>
            <a:r>
              <a:rPr lang="en-US" sz="1200" b="0" kern="1200" dirty="0" smtClean="0">
                <a:solidFill>
                  <a:schemeClr val="tx1"/>
                </a:solidFill>
                <a:effectLst/>
                <a:latin typeface="+mn-lt"/>
                <a:ea typeface="+mn-ea"/>
                <a:cs typeface="+mn-cs"/>
              </a:rPr>
              <a:t>ministry of compassion and his “preferential love for the sick” and all who suffer (</a:t>
            </a:r>
            <a:r>
              <a:rPr lang="en-US" sz="1200" b="0" i="1" kern="1200" dirty="0" smtClean="0">
                <a:solidFill>
                  <a:schemeClr val="tx1"/>
                </a:solidFill>
                <a:effectLst/>
                <a:latin typeface="+mn-lt"/>
                <a:ea typeface="+mn-ea"/>
                <a:cs typeface="+mn-cs"/>
              </a:rPr>
              <a:t>Catechism </a:t>
            </a:r>
            <a:r>
              <a:rPr lang="en-US" sz="1200" b="0" kern="1200" dirty="0" smtClean="0">
                <a:solidFill>
                  <a:schemeClr val="tx1"/>
                </a:solidFill>
                <a:effectLst/>
                <a:latin typeface="+mn-lt"/>
                <a:ea typeface="+mn-ea"/>
                <a:cs typeface="+mn-cs"/>
              </a:rPr>
              <a:t>1503, 1506; Pope Benedict XVI, </a:t>
            </a:r>
            <a:r>
              <a:rPr lang="en-US" sz="1200" b="0" i="1" kern="1200" dirty="0" err="1" smtClean="0">
                <a:solidFill>
                  <a:schemeClr val="tx1"/>
                </a:solidFill>
                <a:effectLst/>
                <a:latin typeface="+mn-lt"/>
                <a:ea typeface="+mn-ea"/>
                <a:cs typeface="+mn-cs"/>
              </a:rPr>
              <a:t>Sacramentum</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Caritatis</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22).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kern="1200" dirty="0" smtClean="0">
                <a:solidFill>
                  <a:schemeClr val="tx1"/>
                </a:solidFill>
                <a:effectLst/>
                <a:latin typeface="+mn-lt"/>
                <a:ea typeface="+mn-ea"/>
                <a:cs typeface="+mn-cs"/>
              </a:rPr>
              <a:t>As</a:t>
            </a:r>
            <a:r>
              <a:rPr lang="en-US" sz="1200" b="0" kern="1200" baseline="0" dirty="0" smtClean="0">
                <a:solidFill>
                  <a:schemeClr val="tx1"/>
                </a:solidFill>
                <a:effectLst/>
                <a:latin typeface="+mn-lt"/>
                <a:ea typeface="+mn-ea"/>
                <a:cs typeface="+mn-cs"/>
              </a:rPr>
              <a:t> St. Paul writes, when </a:t>
            </a:r>
            <a:r>
              <a:rPr lang="en-US" sz="1200" b="0" kern="1200" dirty="0" smtClean="0">
                <a:solidFill>
                  <a:schemeClr val="tx1"/>
                </a:solidFill>
                <a:effectLst/>
                <a:latin typeface="+mn-lt"/>
                <a:ea typeface="+mn-ea"/>
                <a:cs typeface="+mn-cs"/>
              </a:rPr>
              <a:t>one part of the Body of Christ suffers, we all suffer (1 Cor. 12:26).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kern="1200" dirty="0" smtClean="0">
                <a:solidFill>
                  <a:schemeClr val="tx1"/>
                </a:solidFill>
                <a:effectLst/>
                <a:latin typeface="+mn-lt"/>
                <a:ea typeface="+mn-ea"/>
                <a:cs typeface="+mn-cs"/>
              </a:rPr>
              <a:t>We remind those who are sick that “[the Church] shares your suffering. She takes it to the Lord, who in turn associates you with his redeeming Passion” (Synod of Bishops, </a:t>
            </a:r>
            <a:r>
              <a:rPr lang="en-US" sz="1200" b="0" i="1" kern="1200" dirty="0" smtClean="0">
                <a:solidFill>
                  <a:schemeClr val="tx1"/>
                </a:solidFill>
                <a:effectLst/>
                <a:latin typeface="+mn-lt"/>
                <a:ea typeface="+mn-ea"/>
                <a:cs typeface="+mn-cs"/>
              </a:rPr>
              <a:t>Per </a:t>
            </a:r>
            <a:r>
              <a:rPr lang="en-US" sz="1200" b="0" i="1" kern="1200" dirty="0" err="1" smtClean="0">
                <a:solidFill>
                  <a:schemeClr val="tx1"/>
                </a:solidFill>
                <a:effectLst/>
                <a:latin typeface="+mn-lt"/>
                <a:ea typeface="+mn-ea"/>
                <a:cs typeface="+mn-cs"/>
              </a:rPr>
              <a:t>Concilii</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Semitas</a:t>
            </a:r>
            <a:r>
              <a:rPr lang="en-US" sz="1200" b="0" i="1" kern="1200" dirty="0" smtClean="0">
                <a:solidFill>
                  <a:schemeClr val="tx1"/>
                </a:solidFill>
                <a:effectLst/>
                <a:latin typeface="+mn-lt"/>
                <a:ea typeface="+mn-ea"/>
                <a:cs typeface="+mn-cs"/>
              </a:rPr>
              <a:t> ad </a:t>
            </a:r>
            <a:r>
              <a:rPr lang="en-US" sz="1200" b="0" i="1" kern="1200" dirty="0" err="1" smtClean="0">
                <a:solidFill>
                  <a:schemeClr val="tx1"/>
                </a:solidFill>
                <a:effectLst/>
                <a:latin typeface="+mn-lt"/>
                <a:ea typeface="+mn-ea"/>
                <a:cs typeface="+mn-cs"/>
              </a:rPr>
              <a:t>Populum</a:t>
            </a:r>
            <a:r>
              <a:rPr lang="en-US" sz="1200" b="0" i="1" kern="1200" dirty="0" smtClean="0">
                <a:solidFill>
                  <a:schemeClr val="tx1"/>
                </a:solidFill>
                <a:effectLst/>
                <a:latin typeface="+mn-lt"/>
                <a:ea typeface="+mn-ea"/>
                <a:cs typeface="+mn-cs"/>
              </a:rPr>
              <a:t> Dei </a:t>
            </a:r>
            <a:r>
              <a:rPr lang="en-US" sz="1200" b="0" i="1" kern="1200" dirty="0" err="1" smtClean="0">
                <a:solidFill>
                  <a:schemeClr val="tx1"/>
                </a:solidFill>
                <a:effectLst/>
                <a:latin typeface="+mn-lt"/>
                <a:ea typeface="+mn-ea"/>
                <a:cs typeface="+mn-cs"/>
              </a:rPr>
              <a:t>Nuntius</a:t>
            </a:r>
            <a:r>
              <a:rPr lang="en-US" sz="1200" b="0" kern="1200" dirty="0" smtClean="0">
                <a:solidFill>
                  <a:schemeClr val="tx1"/>
                </a:solidFill>
                <a:effectLst/>
                <a:latin typeface="+mn-lt"/>
                <a:ea typeface="+mn-ea"/>
                <a:cs typeface="+mn-cs"/>
              </a:rPr>
              <a:t> 12).</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200" b="0" kern="1200" dirty="0" smtClean="0">
                <a:solidFill>
                  <a:schemeClr val="tx1"/>
                </a:solidFill>
                <a:effectLst/>
                <a:latin typeface="+mn-lt"/>
                <a:ea typeface="+mn-ea"/>
                <a:cs typeface="+mn-cs"/>
              </a:rPr>
              <a:t>But</a:t>
            </a:r>
            <a:r>
              <a:rPr lang="en-US" sz="1200" b="0" kern="1200" baseline="0" dirty="0" smtClean="0">
                <a:solidFill>
                  <a:schemeClr val="tx1"/>
                </a:solidFill>
                <a:effectLst/>
                <a:latin typeface="+mn-lt"/>
                <a:ea typeface="+mn-ea"/>
                <a:cs typeface="+mn-cs"/>
              </a:rPr>
              <a:t> solidarity with those who are sick is not a burden. It is a gift! We who accompany those who are sick are blessed as they unite their suffering to that of Christ on the cross.  Those who are sick minister to us, in their uniting their suffering to Christ, and in allowing us to accompany them.</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200" b="0" kern="1200" baseline="0" dirty="0" smtClean="0">
                <a:solidFill>
                  <a:schemeClr val="tx1"/>
                </a:solidFill>
                <a:effectLst/>
                <a:latin typeface="+mn-lt"/>
                <a:ea typeface="+mn-ea"/>
                <a:cs typeface="+mn-cs"/>
              </a:rPr>
              <a:t>We are also blessed to encounter Christ himself (Mt. 25:40-45) when we visit those who are sick. </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Question for Small Group</a:t>
            </a:r>
            <a:r>
              <a:rPr lang="en-US" sz="1200" b="1" i="0" kern="1200" baseline="0" dirty="0" smtClean="0">
                <a:solidFill>
                  <a:schemeClr val="tx1"/>
                </a:solidFill>
                <a:effectLst/>
                <a:latin typeface="+mn-lt"/>
                <a:ea typeface="+mn-ea"/>
                <a:cs typeface="+mn-cs"/>
              </a:rPr>
              <a:t> Discussion:  </a:t>
            </a:r>
            <a:r>
              <a:rPr lang="en-US" sz="1200" i="0" kern="1200" baseline="0" dirty="0" smtClean="0">
                <a:solidFill>
                  <a:schemeClr val="tx1"/>
                </a:solidFill>
                <a:effectLst/>
                <a:latin typeface="+mn-lt"/>
                <a:ea typeface="+mn-ea"/>
                <a:cs typeface="+mn-cs"/>
              </a:rPr>
              <a:t>How does my parish or faith community minister to those who are sick and dying? In what ways does the larger community relate to these members of the Body? Why is this important?</a:t>
            </a:r>
            <a:endParaRPr lang="en-US"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740BFBE-10BD-49D7-B893-37D1A890FE95}" type="slidenum">
              <a:rPr lang="en-US" smtClean="0"/>
              <a:t>22</a:t>
            </a:fld>
            <a:endParaRPr lang="en-US"/>
          </a:p>
        </p:txBody>
      </p:sp>
    </p:spTree>
    <p:extLst>
      <p:ext uri="{BB962C8B-B14F-4D97-AF65-F5344CB8AC3E}">
        <p14:creationId xmlns:p14="http://schemas.microsoft.com/office/powerpoint/2010/main" val="720377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0BFBE-10BD-49D7-B893-37D1A890FE95}" type="slidenum">
              <a:rPr lang="en-US" smtClean="0"/>
              <a:t>23</a:t>
            </a:fld>
            <a:endParaRPr lang="en-US"/>
          </a:p>
        </p:txBody>
      </p:sp>
    </p:spTree>
    <p:extLst>
      <p:ext uri="{BB962C8B-B14F-4D97-AF65-F5344CB8AC3E}">
        <p14:creationId xmlns:p14="http://schemas.microsoft.com/office/powerpoint/2010/main" val="4082800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Pope John Paul II notes that “By taking up the human reality of the love between husband and wife in all its implications, </a:t>
            </a:r>
            <a:r>
              <a:rPr lang="en-US" sz="1200" dirty="0" smtClean="0"/>
              <a:t>the sacrament gives to Christian couples and parents a power and a commitment to live their vocation as lay people and therefore to ‘seek the kingdom of God by engaging in temporal affairs and by ordering them according to the plan of God.’ . . . (</a:t>
            </a:r>
            <a:r>
              <a:rPr lang="en-US" dirty="0" smtClean="0"/>
              <a:t>Second Vatican Council, </a:t>
            </a:r>
            <a:r>
              <a:rPr lang="en-US" i="1" dirty="0" smtClean="0"/>
              <a:t>Lumen </a:t>
            </a:r>
            <a:r>
              <a:rPr lang="en-US" i="1" dirty="0" err="1" smtClean="0"/>
              <a:t>Gentium</a:t>
            </a:r>
            <a:r>
              <a:rPr lang="en-US" dirty="0" smtClean="0"/>
              <a:t> 31)</a:t>
            </a:r>
          </a:p>
          <a:p>
            <a:endParaRPr lang="en-US" dirty="0" smtClean="0"/>
          </a:p>
          <a:p>
            <a:r>
              <a:rPr lang="en-US" dirty="0" smtClean="0"/>
              <a:t>In</a:t>
            </a:r>
            <a:r>
              <a:rPr lang="en-US" baseline="0" dirty="0" smtClean="0"/>
              <a:t> his Exhortation on the Family in the Modern World, he tells us… </a:t>
            </a:r>
            <a:r>
              <a:rPr lang="en-US" dirty="0" smtClean="0"/>
              <a:t>[Read Quote]</a:t>
            </a:r>
          </a:p>
          <a:p>
            <a:endParaRPr lang="en-US" dirty="0" smtClean="0"/>
          </a:p>
        </p:txBody>
      </p:sp>
      <p:sp>
        <p:nvSpPr>
          <p:cNvPr id="4" name="Slide Number Placeholder 3"/>
          <p:cNvSpPr>
            <a:spLocks noGrp="1"/>
          </p:cNvSpPr>
          <p:nvPr>
            <p:ph type="sldNum" sz="quarter" idx="10"/>
          </p:nvPr>
        </p:nvSpPr>
        <p:spPr/>
        <p:txBody>
          <a:bodyPr/>
          <a:lstStyle/>
          <a:p>
            <a:fld id="{0740BFBE-10BD-49D7-B893-37D1A890FE95}" type="slidenum">
              <a:rPr lang="en-US" smtClean="0"/>
              <a:t>24</a:t>
            </a:fld>
            <a:endParaRPr lang="en-US"/>
          </a:p>
        </p:txBody>
      </p:sp>
    </p:spTree>
    <p:extLst>
      <p:ext uri="{BB962C8B-B14F-4D97-AF65-F5344CB8AC3E}">
        <p14:creationId xmlns:p14="http://schemas.microsoft.com/office/powerpoint/2010/main" val="1536877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 Christian marriage, the love of spouses reflects God’s love for humanity and Christ’s love for</a:t>
            </a:r>
            <a:r>
              <a:rPr lang="en-US" b="0" baseline="0" dirty="0" smtClean="0"/>
              <a:t> the Church (</a:t>
            </a:r>
            <a:r>
              <a:rPr lang="en-US" b="0" i="0" baseline="0" dirty="0" smtClean="0"/>
              <a:t>CCC </a:t>
            </a:r>
            <a:r>
              <a:rPr lang="en-US" b="0" baseline="0" dirty="0" smtClean="0"/>
              <a:t>1604).</a:t>
            </a:r>
          </a:p>
          <a:p>
            <a:endParaRPr lang="en-US" b="0" baseline="0" dirty="0" smtClean="0"/>
          </a:p>
          <a:p>
            <a:r>
              <a:rPr lang="en-US" b="0" baseline="0" dirty="0" smtClean="0"/>
              <a:t>Marriage reflects the communion and union of the Trinity.  Exchanging rings in the name of the Father, Son and Holy Sprit, the spouses also become a “communion of persons.”  </a:t>
            </a:r>
            <a:r>
              <a:rPr lang="en-US" b="0" dirty="0" smtClean="0"/>
              <a:t>The</a:t>
            </a:r>
            <a:r>
              <a:rPr lang="en-US" b="0" baseline="0" dirty="0" smtClean="0"/>
              <a:t> s</a:t>
            </a:r>
            <a:r>
              <a:rPr lang="en-US" b="0" dirty="0" smtClean="0"/>
              <a:t>pouses model the mutual love of the Trinity.</a:t>
            </a:r>
          </a:p>
          <a:p>
            <a:endParaRPr lang="en-US" b="0" dirty="0" smtClean="0"/>
          </a:p>
          <a:p>
            <a:r>
              <a:rPr lang="en-US" b="0" dirty="0" smtClean="0"/>
              <a:t>They</a:t>
            </a:r>
            <a:r>
              <a:rPr lang="en-US" b="0" baseline="0" dirty="0" smtClean="0"/>
              <a:t> also reflect </a:t>
            </a:r>
            <a:r>
              <a:rPr lang="en-US" b="0" dirty="0" smtClean="0"/>
              <a:t>the self-gift of Christ</a:t>
            </a:r>
            <a:r>
              <a:rPr lang="en-US" b="0" baseline="0" dirty="0" smtClean="0"/>
              <a:t>, as they pledge to love and support each other despite shortcomings, failings, and whatever challenges may come. They help each other “overcome self-absorption” and love, forgive and serve (CCC 1609, 1642). </a:t>
            </a:r>
          </a:p>
          <a:p>
            <a:endParaRPr lang="en-US" b="0" baseline="0" dirty="0" smtClean="0"/>
          </a:p>
          <a:p>
            <a:r>
              <a:rPr lang="en-US" b="0" baseline="0" dirty="0" smtClean="0"/>
              <a:t>They serve one another, their family, and their community. Their love for each other is realized, according to the </a:t>
            </a:r>
            <a:r>
              <a:rPr lang="en-US" b="0" i="1" baseline="0" dirty="0" smtClean="0"/>
              <a:t>Catechism, </a:t>
            </a:r>
            <a:r>
              <a:rPr lang="en-US" b="0" i="0" baseline="0" dirty="0" smtClean="0"/>
              <a:t>in “the common work of watching over creation” (CCC 1604). They help each other live their vocation as lay people, seeking God’s Kingdom in their daily lives by working for justice, peace and respect for the life and dignity of all. (</a:t>
            </a:r>
            <a:r>
              <a:rPr lang="en-US" b="0" i="1" baseline="0" dirty="0" err="1" smtClean="0"/>
              <a:t>Familiaris</a:t>
            </a:r>
            <a:r>
              <a:rPr lang="en-US" b="0" i="1" baseline="0" dirty="0" smtClean="0"/>
              <a:t> </a:t>
            </a:r>
            <a:r>
              <a:rPr lang="en-US" b="0" i="1" baseline="0" dirty="0" err="1" smtClean="0"/>
              <a:t>Consortio</a:t>
            </a:r>
            <a:r>
              <a:rPr lang="en-US" b="0" i="0" baseline="0" dirty="0" smtClean="0"/>
              <a:t> 47)</a:t>
            </a:r>
            <a:endParaRPr lang="en-US" b="0" baseline="0" dirty="0" smtClean="0"/>
          </a:p>
          <a:p>
            <a:endParaRPr lang="en-US" b="0" baseline="0" dirty="0" smtClean="0"/>
          </a:p>
          <a:p>
            <a:r>
              <a:rPr lang="en-US" b="0" baseline="0" dirty="0" smtClean="0"/>
              <a:t>Marriage provides a foundation for a family committed to community, solidarity and Jesus’ mission in the world. </a:t>
            </a:r>
            <a:r>
              <a:rPr lang="en-US" sz="1200" b="0" kern="1200" dirty="0" smtClean="0">
                <a:solidFill>
                  <a:schemeClr val="tx1"/>
                </a:solidFill>
                <a:effectLst/>
                <a:latin typeface="+mn-lt"/>
                <a:ea typeface="+mn-ea"/>
                <a:cs typeface="+mn-cs"/>
              </a:rPr>
              <a:t>The home is called the “domestic church” (Catechism 1666)—the place where parents teach faith, love, justice, and concern for others to their children. Parents are “the principal and first educators of their children,” teaching moral values, solidarity, communal</a:t>
            </a:r>
            <a:r>
              <a:rPr lang="en-US" sz="1200" b="0" kern="1200" baseline="0" dirty="0" smtClean="0">
                <a:solidFill>
                  <a:schemeClr val="tx1"/>
                </a:solidFill>
                <a:effectLst/>
                <a:latin typeface="+mn-lt"/>
                <a:ea typeface="+mn-ea"/>
                <a:cs typeface="+mn-cs"/>
              </a:rPr>
              <a:t> responsibilities</a:t>
            </a:r>
            <a:r>
              <a:rPr lang="en-US" sz="1200" b="0" kern="1200" dirty="0" smtClean="0">
                <a:solidFill>
                  <a:schemeClr val="tx1"/>
                </a:solidFill>
                <a:effectLst/>
                <a:latin typeface="+mn-lt"/>
                <a:ea typeface="+mn-ea"/>
                <a:cs typeface="+mn-cs"/>
              </a:rPr>
              <a:t> (CCC 1653, 2207, 2224)</a:t>
            </a:r>
            <a:r>
              <a:rPr lang="en-US" sz="1200" b="0" kern="1200" baseline="0" dirty="0" smtClean="0">
                <a:solidFill>
                  <a:schemeClr val="tx1"/>
                </a:solidFill>
                <a:effectLst/>
                <a:latin typeface="+mn-lt"/>
                <a:ea typeface="+mn-ea"/>
                <a:cs typeface="+mn-cs"/>
              </a:rPr>
              <a:t> and </a:t>
            </a:r>
            <a:r>
              <a:rPr lang="en-US" sz="1200" b="0" kern="1200" dirty="0" smtClean="0">
                <a:solidFill>
                  <a:schemeClr val="tx1"/>
                </a:solidFill>
                <a:effectLst/>
                <a:latin typeface="+mn-lt"/>
                <a:ea typeface="+mn-ea"/>
                <a:cs typeface="+mn-cs"/>
              </a:rPr>
              <a:t>care for “the material and spiritual needs of their neighbor” (</a:t>
            </a:r>
            <a:r>
              <a:rPr lang="en-US" sz="1200" b="0" i="1" kern="1200" dirty="0" err="1" smtClean="0">
                <a:solidFill>
                  <a:schemeClr val="tx1"/>
                </a:solidFill>
                <a:effectLst/>
                <a:latin typeface="+mn-lt"/>
                <a:ea typeface="+mn-ea"/>
                <a:cs typeface="+mn-cs"/>
              </a:rPr>
              <a:t>Apostolicam</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Actuositatem</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30). The family is the </a:t>
            </a:r>
            <a:r>
              <a:rPr lang="en-US" sz="1200" b="0" i="0" kern="1200" dirty="0" smtClean="0">
                <a:solidFill>
                  <a:schemeClr val="tx1"/>
                </a:solidFill>
                <a:effectLst/>
                <a:latin typeface="+mn-lt"/>
                <a:ea typeface="+mn-ea"/>
                <a:cs typeface="+mn-cs"/>
              </a:rPr>
              <a:t>“</a:t>
            </a:r>
            <a:r>
              <a:rPr lang="en-US" i="0" dirty="0" smtClean="0"/>
              <a:t>original cell of social life”—our formation in our families is the foundation where we learn how to live in society (CCC 2207).</a:t>
            </a:r>
            <a:endParaRPr lang="en-US" sz="1200" b="0" i="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This</a:t>
            </a:r>
            <a:r>
              <a:rPr lang="en-US" sz="1200" b="0" kern="1200" baseline="0" dirty="0" smtClean="0">
                <a:solidFill>
                  <a:schemeClr val="tx1"/>
                </a:solidFill>
                <a:effectLst/>
                <a:latin typeface="+mn-lt"/>
                <a:ea typeface="+mn-ea"/>
                <a:cs typeface="+mn-cs"/>
              </a:rPr>
              <a:t> reflection on the foundation of family can help us ask how we can protect and strengthen families in public policy on marriage, housing, education, working conditions, wages, social security, taxes, and migration </a:t>
            </a:r>
            <a:r>
              <a:rPr lang="en-US" sz="1200" b="0" kern="1200" dirty="0" smtClean="0">
                <a:solidFill>
                  <a:schemeClr val="tx1"/>
                </a:solidFill>
                <a:effectLst/>
                <a:latin typeface="+mn-lt"/>
                <a:ea typeface="+mn-ea"/>
                <a:cs typeface="+mn-cs"/>
              </a:rPr>
              <a:t>(</a:t>
            </a:r>
            <a:r>
              <a:rPr lang="en-US" sz="1200" b="0" i="1" kern="1200" dirty="0" err="1" smtClean="0">
                <a:solidFill>
                  <a:schemeClr val="tx1"/>
                </a:solidFill>
                <a:effectLst/>
                <a:latin typeface="+mn-lt"/>
                <a:ea typeface="+mn-ea"/>
                <a:cs typeface="+mn-cs"/>
              </a:rPr>
              <a:t>Apostolicam</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Actuositatem</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11). </a:t>
            </a:r>
          </a:p>
          <a:p>
            <a:endParaRPr lang="en-US" sz="1200" b="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Question for Reflection: </a:t>
            </a:r>
            <a:r>
              <a:rPr lang="en-US" sz="1200" b="0" kern="1200" baseline="0" dirty="0" smtClean="0">
                <a:solidFill>
                  <a:schemeClr val="tx1"/>
                </a:solidFill>
                <a:effectLst/>
                <a:latin typeface="+mn-lt"/>
                <a:ea typeface="+mn-ea"/>
                <a:cs typeface="+mn-cs"/>
              </a:rPr>
              <a:t>In marriage preparation, how can we help married couples see the connection between their own love for each other, and the call to live as beacons of God’s love in life and society?</a:t>
            </a:r>
            <a:endParaRPr lang="en-US" sz="1200" b="1" kern="1200" baseline="0" dirty="0" smtClean="0">
              <a:solidFill>
                <a:schemeClr val="tx1"/>
              </a:solidFill>
              <a:effectLst/>
              <a:latin typeface="+mn-lt"/>
              <a:ea typeface="+mn-ea"/>
              <a:cs typeface="+mn-cs"/>
            </a:endParaRPr>
          </a:p>
          <a:p>
            <a:endParaRPr lang="en-US" sz="1200" b="1"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40BFBE-10BD-49D7-B893-37D1A890FE95}" type="slidenum">
              <a:rPr lang="en-US" smtClean="0"/>
              <a:t>25</a:t>
            </a:fld>
            <a:endParaRPr lang="en-US"/>
          </a:p>
        </p:txBody>
      </p:sp>
    </p:spTree>
    <p:extLst>
      <p:ext uri="{BB962C8B-B14F-4D97-AF65-F5344CB8AC3E}">
        <p14:creationId xmlns:p14="http://schemas.microsoft.com/office/powerpoint/2010/main" val="3676647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0BFBE-10BD-49D7-B893-37D1A890FE95}" type="slidenum">
              <a:rPr lang="en-US" smtClean="0"/>
              <a:t>26</a:t>
            </a:fld>
            <a:endParaRPr lang="en-US"/>
          </a:p>
        </p:txBody>
      </p:sp>
    </p:spTree>
    <p:extLst>
      <p:ext uri="{BB962C8B-B14F-4D97-AF65-F5344CB8AC3E}">
        <p14:creationId xmlns:p14="http://schemas.microsoft.com/office/powerpoint/2010/main" val="2777858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his homily</a:t>
            </a:r>
            <a:r>
              <a:rPr lang="en-US" baseline="0" dirty="0" smtClean="0"/>
              <a:t> at the Chrism Mass, Pope Francis told priests in attendance…</a:t>
            </a:r>
            <a:endParaRPr lang="en-US" dirty="0"/>
          </a:p>
        </p:txBody>
      </p:sp>
      <p:sp>
        <p:nvSpPr>
          <p:cNvPr id="4" name="Slide Number Placeholder 3"/>
          <p:cNvSpPr>
            <a:spLocks noGrp="1"/>
          </p:cNvSpPr>
          <p:nvPr>
            <p:ph type="sldNum" sz="quarter" idx="10"/>
          </p:nvPr>
        </p:nvSpPr>
        <p:spPr/>
        <p:txBody>
          <a:bodyPr/>
          <a:lstStyle/>
          <a:p>
            <a:fld id="{0740BFBE-10BD-49D7-B893-37D1A890FE95}" type="slidenum">
              <a:rPr lang="en-US" smtClean="0"/>
              <a:t>27</a:t>
            </a:fld>
            <a:endParaRPr lang="en-US"/>
          </a:p>
        </p:txBody>
      </p:sp>
    </p:spTree>
    <p:extLst>
      <p:ext uri="{BB962C8B-B14F-4D97-AF65-F5344CB8AC3E}">
        <p14:creationId xmlns:p14="http://schemas.microsoft.com/office/powerpoint/2010/main" val="2214812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Bishops and priests</a:t>
            </a:r>
            <a:r>
              <a:rPr lang="en-US" b="0" baseline="0" dirty="0" smtClean="0"/>
              <a:t> exercise a ministerial priesthood; deacons assist the ministry of bishops and priests.  </a:t>
            </a:r>
          </a:p>
          <a:p>
            <a:endParaRPr lang="en-US" b="0" baseline="0" dirty="0" smtClean="0"/>
          </a:p>
          <a:p>
            <a:r>
              <a:rPr lang="en-US" b="0" baseline="0" dirty="0" smtClean="0"/>
              <a:t>Those who are ordained are called to imitate Christ in his ministry </a:t>
            </a:r>
            <a:r>
              <a:rPr lang="en-US" dirty="0" smtClean="0"/>
              <a:t>of healing and accompaniment</a:t>
            </a:r>
            <a:r>
              <a:rPr lang="en-US" b="0" baseline="0" dirty="0" smtClean="0"/>
              <a:t>.  Part of this ministry is, as Christ himself said in </a:t>
            </a:r>
            <a:r>
              <a:rPr lang="en-US" b="0" baseline="0" dirty="0" err="1" smtClean="0"/>
              <a:t>Lk</a:t>
            </a:r>
            <a:r>
              <a:rPr lang="en-US" b="0" baseline="0" dirty="0" smtClean="0"/>
              <a:t>. 4:18, to “</a:t>
            </a:r>
            <a:r>
              <a:rPr lang="en-US" sz="1200" b="0" kern="1200" dirty="0" smtClean="0">
                <a:solidFill>
                  <a:schemeClr val="tx1"/>
                </a:solidFill>
                <a:effectLst/>
                <a:latin typeface="+mn-lt"/>
                <a:ea typeface="+mn-ea"/>
                <a:cs typeface="+mn-cs"/>
              </a:rPr>
              <a:t>preach good news to the poor. . .  proclaim release to the captives and recovery of sight to the blind, to set at liberty those who are oppressed, to proclaim the acceptable year of the Lord” (</a:t>
            </a:r>
            <a:r>
              <a:rPr lang="en-US" sz="1200" b="0" kern="1200" dirty="0" err="1" smtClean="0">
                <a:solidFill>
                  <a:schemeClr val="tx1"/>
                </a:solidFill>
                <a:effectLst/>
                <a:latin typeface="+mn-lt"/>
                <a:ea typeface="+mn-ea"/>
                <a:cs typeface="+mn-cs"/>
              </a:rPr>
              <a:t>Lk</a:t>
            </a:r>
            <a:r>
              <a:rPr lang="en-US" sz="1200" b="0" kern="1200" dirty="0" smtClean="0">
                <a:solidFill>
                  <a:schemeClr val="tx1"/>
                </a:solidFill>
                <a:effectLst/>
                <a:latin typeface="+mn-lt"/>
                <a:ea typeface="+mn-ea"/>
                <a:cs typeface="+mn-cs"/>
              </a:rPr>
              <a:t>. 4:18). </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Those</a:t>
            </a:r>
            <a:r>
              <a:rPr lang="en-US" sz="1200" b="0" kern="1200" baseline="0" dirty="0" smtClean="0">
                <a:solidFill>
                  <a:schemeClr val="tx1"/>
                </a:solidFill>
                <a:effectLst/>
                <a:latin typeface="+mn-lt"/>
                <a:ea typeface="+mn-ea"/>
                <a:cs typeface="+mn-cs"/>
              </a:rPr>
              <a:t> who are ordained proclaim the Word of God to his people in word and deed. This includes education about the social teaching of the Church. In the </a:t>
            </a:r>
            <a:r>
              <a:rPr lang="en-US" sz="1200" b="0" i="1" kern="1200" baseline="0" dirty="0" smtClean="0">
                <a:solidFill>
                  <a:schemeClr val="tx1"/>
                </a:solidFill>
                <a:effectLst/>
                <a:latin typeface="+mn-lt"/>
                <a:ea typeface="+mn-ea"/>
                <a:cs typeface="+mn-cs"/>
              </a:rPr>
              <a:t>Compendium of the Social Doctrine of the Church: “</a:t>
            </a:r>
            <a:r>
              <a:rPr lang="en-US" b="0" i="0" dirty="0" smtClean="0"/>
              <a:t>the primary responsibility for the pastoral commitment to evangelize social realities falls to the Bishop</a:t>
            </a:r>
            <a:r>
              <a:rPr lang="en-US" b="0" i="1" dirty="0" smtClean="0"/>
              <a:t>, </a:t>
            </a:r>
            <a:r>
              <a:rPr lang="en-US" b="0" dirty="0" smtClean="0"/>
              <a:t>assisted by priests, religious men and women, and the laity. With special reference to local realities, the Bishop is responsible for promoting the teaching and diffusion of the Church's social doctrine”</a:t>
            </a:r>
            <a:r>
              <a:rPr lang="en-US" sz="1200" b="0" kern="1200" baseline="0" dirty="0" smtClean="0">
                <a:solidFill>
                  <a:schemeClr val="tx1"/>
                </a:solidFill>
                <a:effectLst/>
                <a:latin typeface="+mn-lt"/>
                <a:ea typeface="+mn-ea"/>
                <a:cs typeface="+mn-cs"/>
              </a:rPr>
              <a:t> (</a:t>
            </a:r>
            <a:r>
              <a:rPr lang="en-US" b="0" baseline="0" dirty="0" smtClean="0"/>
              <a:t>no. 539).</a:t>
            </a:r>
          </a:p>
          <a:p>
            <a:endParaRPr lang="en-US" b="0" baseline="0" dirty="0" smtClean="0"/>
          </a:p>
          <a:p>
            <a:r>
              <a:rPr lang="en-US" b="0" baseline="0" dirty="0" smtClean="0"/>
              <a:t>The U.S. bishops’ Program for Priestly Formation says that priests should become familiar with Catholic social teaching (nos. 169, 204, 208,</a:t>
            </a:r>
            <a:r>
              <a:rPr lang="en-US" sz="1200" b="0" i="0" u="none" strike="noStrike" kern="1200" baseline="0" dirty="0" smtClean="0">
                <a:solidFill>
                  <a:schemeClr val="tx1"/>
                </a:solidFill>
                <a:latin typeface="+mn-lt"/>
                <a:ea typeface="+mn-ea"/>
                <a:cs typeface="+mn-cs"/>
              </a:rPr>
              <a:t> 229) and that “if seminarians are to be formed after the model of Jesus, the Good Shepherd, who came ‘to bring glad tidings to the poor,’ then they must have sustained contact with those who are privileged in God’s eyes—the poor, the marginalized, the sick, and the suffering. . . . They also need to become aware of the social contexts and structures that can breed injustice as well as ways of promoting more just contexts and structures” (no. 239).</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pastors, bishops, priests and deacons can help the local church attend to problems facing the community and world in the light of the Gospel.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presiders of the Eucharist, bishops and priests offer the sacrifice in the name of the whole Church, and the Holy Spirit transforms the people of God for mission.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Pope John Paul II notes (and the opening quote by Pope Francis reflects this): “All priests must have the mind and the heart of missionaries,” whether they serve near their home or across the world (</a:t>
            </a:r>
            <a:r>
              <a:rPr lang="en-US" sz="1200" b="0" i="1" u="none" strike="noStrike" kern="1200" baseline="0" dirty="0" err="1" smtClean="0">
                <a:solidFill>
                  <a:schemeClr val="tx1"/>
                </a:solidFill>
                <a:latin typeface="+mn-lt"/>
                <a:ea typeface="+mn-ea"/>
                <a:cs typeface="+mn-cs"/>
              </a:rPr>
              <a:t>Redemptoris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Missio</a:t>
            </a:r>
            <a:r>
              <a:rPr lang="en-US" sz="1200" b="0" i="0" u="none" strike="noStrike" kern="1200" baseline="0" dirty="0" smtClean="0">
                <a:solidFill>
                  <a:schemeClr val="tx1"/>
                </a:solidFill>
                <a:latin typeface="+mn-lt"/>
                <a:ea typeface="+mn-ea"/>
                <a:cs typeface="+mn-cs"/>
              </a:rPr>
              <a:t> 67).  They must work to form their communities to likewise be a truly missionary community.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Priests give themselves in service for the Church and world. The celibate lifestyle fosters such self-emptying service. Deacons serve by assisting the bishops and priests and dedicate themselves to the ministry of charity.</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Discussion Question: </a:t>
            </a:r>
            <a:r>
              <a:rPr lang="en-US" sz="1200" b="0" i="0" u="none" strike="noStrike" kern="1200" baseline="0" dirty="0" smtClean="0">
                <a:solidFill>
                  <a:schemeClr val="tx1"/>
                </a:solidFill>
                <a:latin typeface="+mn-lt"/>
                <a:ea typeface="+mn-ea"/>
                <a:cs typeface="+mn-cs"/>
              </a:rPr>
              <a:t>How does this reflection help you to better understand the role of the bishop, priest or deacon to imitate Christ’s mission to bring glad tidings to the poor, liberty to captives, sight to the blind, and freedom to the oppressed (</a:t>
            </a:r>
            <a:r>
              <a:rPr lang="en-US" sz="1200" b="0" i="0" u="none" strike="noStrike" kern="1200" baseline="0" dirty="0" err="1" smtClean="0">
                <a:solidFill>
                  <a:schemeClr val="tx1"/>
                </a:solidFill>
                <a:latin typeface="+mn-lt"/>
                <a:ea typeface="+mn-ea"/>
                <a:cs typeface="+mn-cs"/>
              </a:rPr>
              <a:t>Lk</a:t>
            </a:r>
            <a:r>
              <a:rPr lang="en-US" sz="1200" b="0" i="0" u="none" strike="noStrike" kern="1200" baseline="0" dirty="0" smtClean="0">
                <a:solidFill>
                  <a:schemeClr val="tx1"/>
                </a:solidFill>
                <a:latin typeface="+mn-lt"/>
                <a:ea typeface="+mn-ea"/>
                <a:cs typeface="+mn-cs"/>
              </a:rPr>
              <a:t>. 4:18)?</a:t>
            </a:r>
            <a:endParaRPr lang="en-US" dirty="0" smtClean="0">
              <a:effectLst/>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740BFBE-10BD-49D7-B893-37D1A890FE95}" type="slidenum">
              <a:rPr lang="en-US" smtClean="0"/>
              <a:t>28</a:t>
            </a:fld>
            <a:endParaRPr lang="en-US"/>
          </a:p>
        </p:txBody>
      </p:sp>
    </p:spTree>
    <p:extLst>
      <p:ext uri="{BB962C8B-B14F-4D97-AF65-F5344CB8AC3E}">
        <p14:creationId xmlns:p14="http://schemas.microsoft.com/office/powerpoint/2010/main" val="2026311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0BFBE-10BD-49D7-B893-37D1A890FE95}" type="slidenum">
              <a:rPr lang="en-US" smtClean="0"/>
              <a:t>29</a:t>
            </a:fld>
            <a:endParaRPr lang="en-US"/>
          </a:p>
        </p:txBody>
      </p:sp>
    </p:spTree>
    <p:extLst>
      <p:ext uri="{BB962C8B-B14F-4D97-AF65-F5344CB8AC3E}">
        <p14:creationId xmlns:p14="http://schemas.microsoft.com/office/powerpoint/2010/main" val="28646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0BFBE-10BD-49D7-B893-37D1A890FE95}" type="slidenum">
              <a:rPr lang="en-US" smtClean="0"/>
              <a:t>3</a:t>
            </a:fld>
            <a:endParaRPr lang="en-US"/>
          </a:p>
        </p:txBody>
      </p:sp>
    </p:spTree>
    <p:extLst>
      <p:ext uri="{BB962C8B-B14F-4D97-AF65-F5344CB8AC3E}">
        <p14:creationId xmlns:p14="http://schemas.microsoft.com/office/powerpoint/2010/main" val="1906201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we’ve explored how the seven sacraments lead us to mission in the world, h</a:t>
            </a:r>
            <a:r>
              <a:rPr lang="en-US" dirty="0" smtClean="0"/>
              <a:t>ere are some practical ideas for</a:t>
            </a:r>
            <a:r>
              <a:rPr lang="en-US" baseline="0" dirty="0" smtClean="0"/>
              <a:t> how you might help disciples put love in action.</a:t>
            </a:r>
          </a:p>
          <a:p>
            <a:endParaRPr lang="en-US" baseline="0" dirty="0" smtClean="0"/>
          </a:p>
          <a:p>
            <a:r>
              <a:rPr lang="en-US" sz="1200" b="1" kern="1200" dirty="0" smtClean="0">
                <a:solidFill>
                  <a:schemeClr val="tx1"/>
                </a:solidFill>
                <a:effectLst/>
                <a:latin typeface="+mn-lt"/>
                <a:ea typeface="+mn-ea"/>
                <a:cs typeface="+mn-cs"/>
              </a:rPr>
              <a:t>Priests and Deacons </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Help make these connections in</a:t>
            </a:r>
            <a:r>
              <a:rPr lang="en-US" sz="1200" kern="1200" baseline="0" dirty="0" smtClean="0">
                <a:solidFill>
                  <a:schemeClr val="tx1"/>
                </a:solidFill>
                <a:effectLst/>
                <a:latin typeface="+mn-lt"/>
                <a:ea typeface="+mn-ea"/>
                <a:cs typeface="+mn-cs"/>
              </a:rPr>
              <a:t> sacramental preparation—parents</a:t>
            </a:r>
            <a:r>
              <a:rPr lang="en-US" sz="1200" kern="1200" dirty="0" smtClean="0">
                <a:solidFill>
                  <a:schemeClr val="tx1"/>
                </a:solidFill>
                <a:effectLst/>
                <a:latin typeface="+mn-lt"/>
                <a:ea typeface="+mn-ea"/>
                <a:cs typeface="+mn-cs"/>
              </a:rPr>
              <a:t> baptizing children, couples</a:t>
            </a:r>
            <a:r>
              <a:rPr lang="en-US" sz="1200" kern="1200" baseline="0" dirty="0" smtClean="0">
                <a:solidFill>
                  <a:schemeClr val="tx1"/>
                </a:solidFill>
                <a:effectLst/>
                <a:latin typeface="+mn-lt"/>
                <a:ea typeface="+mn-ea"/>
                <a:cs typeface="+mn-cs"/>
              </a:rPr>
              <a:t> who meet with you about</a:t>
            </a:r>
            <a:r>
              <a:rPr lang="en-US" sz="1200" kern="1200" dirty="0" smtClean="0">
                <a:solidFill>
                  <a:schemeClr val="tx1"/>
                </a:solidFill>
                <a:effectLst/>
                <a:latin typeface="+mn-lt"/>
                <a:ea typeface="+mn-ea"/>
                <a:cs typeface="+mn-cs"/>
              </a:rPr>
              <a:t> marriage.</a:t>
            </a:r>
            <a:r>
              <a:rPr lang="en-US" sz="1200" kern="1200" baseline="0" dirty="0" smtClean="0">
                <a:solidFill>
                  <a:schemeClr val="tx1"/>
                </a:solidFill>
                <a:effectLst/>
                <a:latin typeface="+mn-lt"/>
                <a:ea typeface="+mn-ea"/>
                <a:cs typeface="+mn-cs"/>
              </a:rPr>
              <a:t> Remind the entire parish family</a:t>
            </a:r>
            <a:r>
              <a:rPr lang="en-US" sz="1200" kern="1200" dirty="0" smtClean="0">
                <a:solidFill>
                  <a:schemeClr val="tx1"/>
                </a:solidFill>
                <a:effectLst/>
                <a:latin typeface="+mn-lt"/>
                <a:ea typeface="+mn-ea"/>
                <a:cs typeface="+mn-cs"/>
              </a:rPr>
              <a:t> about the call to</a:t>
            </a:r>
            <a:r>
              <a:rPr lang="en-US" sz="1200" kern="1200" baseline="0" dirty="0" smtClean="0">
                <a:solidFill>
                  <a:schemeClr val="tx1"/>
                </a:solidFill>
                <a:effectLst/>
                <a:latin typeface="+mn-lt"/>
                <a:ea typeface="+mn-ea"/>
                <a:cs typeface="+mn-cs"/>
              </a:rPr>
              <a:t> discipleship </a:t>
            </a:r>
            <a:r>
              <a:rPr lang="en-US" sz="1200" kern="1200" dirty="0" smtClean="0">
                <a:solidFill>
                  <a:schemeClr val="tx1"/>
                </a:solidFill>
                <a:effectLst/>
                <a:latin typeface="+mn-lt"/>
                <a:ea typeface="+mn-ea"/>
                <a:cs typeface="+mn-cs"/>
              </a:rPr>
              <a:t>in homilies, in your bulletin</a:t>
            </a:r>
            <a:r>
              <a:rPr lang="en-US" sz="1200" kern="1200" baseline="0" dirty="0" smtClean="0">
                <a:solidFill>
                  <a:schemeClr val="tx1"/>
                </a:solidFill>
                <a:effectLst/>
                <a:latin typeface="+mn-lt"/>
                <a:ea typeface="+mn-ea"/>
                <a:cs typeface="+mn-cs"/>
              </a:rPr>
              <a:t> columns, etc. </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Religious Education </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ntegrate content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into your lesson plans and sacramental preparation of young people—in preparation</a:t>
            </a:r>
            <a:r>
              <a:rPr lang="en-US" sz="1200" kern="1200" baseline="0" dirty="0" smtClean="0">
                <a:solidFill>
                  <a:schemeClr val="tx1"/>
                </a:solidFill>
                <a:effectLst/>
                <a:latin typeface="+mn-lt"/>
                <a:ea typeface="+mn-ea"/>
                <a:cs typeface="+mn-cs"/>
              </a:rPr>
              <a:t> for First Communion, Confirmation, and Penance</a:t>
            </a:r>
            <a:r>
              <a:rPr lang="en-US" sz="1200"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Youth Ministry Programs – </a:t>
            </a:r>
            <a:r>
              <a:rPr lang="en-US" sz="1200" b="0" kern="1200" dirty="0" smtClean="0">
                <a:solidFill>
                  <a:schemeClr val="tx1"/>
                </a:solidFill>
                <a:effectLst/>
                <a:latin typeface="+mn-lt"/>
                <a:ea typeface="+mn-ea"/>
                <a:cs typeface="+mn-cs"/>
              </a:rPr>
              <a:t>Make</a:t>
            </a:r>
            <a:r>
              <a:rPr lang="en-US" sz="1200" b="0" kern="1200" baseline="0" dirty="0" smtClean="0">
                <a:solidFill>
                  <a:schemeClr val="tx1"/>
                </a:solidFill>
                <a:effectLst/>
                <a:latin typeface="+mn-lt"/>
                <a:ea typeface="+mn-ea"/>
                <a:cs typeface="+mn-cs"/>
              </a:rPr>
              <a:t> service requirements more meaningful by grounding them in the reality of being empowered by the spirit and sent as disciples to our neighbors at home and abroad.</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Adult Faith Formation –</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RCIA coordinators and sponsors; pre-</a:t>
            </a:r>
            <a:r>
              <a:rPr lang="en-US" sz="1200" b="0" kern="1200" baseline="0" dirty="0" err="1" smtClean="0">
                <a:solidFill>
                  <a:schemeClr val="tx1"/>
                </a:solidFill>
                <a:effectLst/>
                <a:latin typeface="+mn-lt"/>
                <a:ea typeface="+mn-ea"/>
                <a:cs typeface="+mn-cs"/>
              </a:rPr>
              <a:t>cana</a:t>
            </a:r>
            <a:r>
              <a:rPr lang="en-US" sz="1200" b="0" kern="1200" baseline="0" dirty="0" smtClean="0">
                <a:solidFill>
                  <a:schemeClr val="tx1"/>
                </a:solidFill>
                <a:effectLst/>
                <a:latin typeface="+mn-lt"/>
                <a:ea typeface="+mn-ea"/>
                <a:cs typeface="+mn-cs"/>
              </a:rPr>
              <a:t> retreats; small </a:t>
            </a:r>
            <a:r>
              <a:rPr lang="en-US" sz="1200" b="0" kern="1200" baseline="0" dirty="0" err="1" smtClean="0">
                <a:solidFill>
                  <a:schemeClr val="tx1"/>
                </a:solidFill>
                <a:effectLst/>
                <a:latin typeface="+mn-lt"/>
                <a:ea typeface="+mn-ea"/>
                <a:cs typeface="+mn-cs"/>
              </a:rPr>
              <a:t>faithsharing</a:t>
            </a:r>
            <a:r>
              <a:rPr lang="en-US" sz="1200" b="0" kern="1200" baseline="0" dirty="0" smtClean="0">
                <a:solidFill>
                  <a:schemeClr val="tx1"/>
                </a:solidFill>
                <a:effectLst/>
                <a:latin typeface="+mn-lt"/>
                <a:ea typeface="+mn-ea"/>
                <a:cs typeface="+mn-cs"/>
              </a:rPr>
              <a:t> groups – help parish adults learn and reflect on our call to discipleship in daily life. O</a:t>
            </a:r>
            <a:r>
              <a:rPr lang="en-US" sz="1200" kern="1200" dirty="0" smtClean="0">
                <a:solidFill>
                  <a:schemeClr val="tx1"/>
                </a:solidFill>
                <a:effectLst/>
                <a:latin typeface="+mn-lt"/>
                <a:ea typeface="+mn-ea"/>
                <a:cs typeface="+mn-cs"/>
              </a:rPr>
              <a:t>ffer a program for parents while children meet for religious education programming.</a:t>
            </a: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Advent and Lent</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are often when we plan communal</a:t>
            </a:r>
            <a:r>
              <a:rPr lang="en-US" sz="1200" kern="1200" dirty="0" smtClean="0">
                <a:solidFill>
                  <a:schemeClr val="tx1"/>
                </a:solidFill>
                <a:effectLst/>
                <a:latin typeface="+mn-lt"/>
                <a:ea typeface="+mn-ea"/>
                <a:cs typeface="+mn-cs"/>
              </a:rPr>
              <a:t> Penance services, or when we offer special opportunities for</a:t>
            </a:r>
            <a:r>
              <a:rPr lang="en-US" sz="1200" kern="1200" baseline="0" dirty="0" smtClean="0">
                <a:solidFill>
                  <a:schemeClr val="tx1"/>
                </a:solidFill>
                <a:effectLst/>
                <a:latin typeface="+mn-lt"/>
                <a:ea typeface="+mn-ea"/>
                <a:cs typeface="+mn-cs"/>
              </a:rPr>
              <a:t> Confession.</a:t>
            </a:r>
            <a:r>
              <a:rPr lang="en-US" sz="1200" kern="1200" dirty="0" smtClean="0">
                <a:solidFill>
                  <a:schemeClr val="tx1"/>
                </a:solidFill>
                <a:effectLst/>
                <a:latin typeface="+mn-lt"/>
                <a:ea typeface="+mn-ea"/>
                <a:cs typeface="+mn-cs"/>
              </a:rPr>
              <a:t> Help</a:t>
            </a:r>
            <a:r>
              <a:rPr lang="en-US" sz="1200" kern="1200" baseline="0" dirty="0" smtClean="0">
                <a:solidFill>
                  <a:schemeClr val="tx1"/>
                </a:solidFill>
                <a:effectLst/>
                <a:latin typeface="+mn-lt"/>
                <a:ea typeface="+mn-ea"/>
                <a:cs typeface="+mn-cs"/>
              </a:rPr>
              <a:t> parishioners reflect on the </a:t>
            </a:r>
            <a:r>
              <a:rPr lang="en-US" sz="1200" kern="1200" dirty="0" smtClean="0">
                <a:solidFill>
                  <a:schemeClr val="tx1"/>
                </a:solidFill>
                <a:effectLst/>
                <a:latin typeface="+mn-lt"/>
                <a:ea typeface="+mn-ea"/>
                <a:cs typeface="+mn-cs"/>
              </a:rPr>
              <a:t>social dimensions of sin. There</a:t>
            </a:r>
            <a:r>
              <a:rPr lang="en-US" sz="1200" kern="1200" baseline="0" dirty="0" smtClean="0">
                <a:solidFill>
                  <a:schemeClr val="tx1"/>
                </a:solidFill>
                <a:effectLst/>
                <a:latin typeface="+mn-lt"/>
                <a:ea typeface="+mn-ea"/>
                <a:cs typeface="+mn-cs"/>
              </a:rPr>
              <a:t> are questions that</a:t>
            </a:r>
            <a:r>
              <a:rPr lang="en-US" sz="1200" kern="1200" dirty="0" smtClean="0">
                <a:solidFill>
                  <a:schemeClr val="tx1"/>
                </a:solidFill>
                <a:effectLst/>
                <a:latin typeface="+mn-lt"/>
                <a:ea typeface="+mn-ea"/>
                <a:cs typeface="+mn-cs"/>
              </a:rPr>
              <a:t> can help penitents examine their consciences in the sacraments booklet.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Extraordinary Ministers, Caretakers, and Persons who are Ill</a:t>
            </a:r>
            <a:r>
              <a:rPr lang="en-US" sz="1200" b="1" kern="1200" baseline="0" dirty="0" smtClean="0">
                <a:solidFill>
                  <a:schemeClr val="tx1"/>
                </a:solidFill>
                <a:effectLst/>
                <a:latin typeface="+mn-lt"/>
                <a:ea typeface="+mn-ea"/>
                <a:cs typeface="+mn-cs"/>
              </a:rPr>
              <a:t> – </a:t>
            </a:r>
            <a:r>
              <a:rPr lang="en-US" sz="1200" b="0" kern="1200" baseline="0" dirty="0" smtClean="0">
                <a:solidFill>
                  <a:schemeClr val="tx1"/>
                </a:solidFill>
                <a:effectLst/>
                <a:latin typeface="+mn-lt"/>
                <a:ea typeface="+mn-ea"/>
                <a:cs typeface="+mn-cs"/>
              </a:rPr>
              <a:t>Offer opportunities to d</a:t>
            </a:r>
            <a:r>
              <a:rPr lang="en-US" sz="1200" kern="1200" dirty="0" smtClean="0">
                <a:solidFill>
                  <a:schemeClr val="tx1"/>
                </a:solidFill>
                <a:effectLst/>
                <a:latin typeface="+mn-lt"/>
                <a:ea typeface="+mn-ea"/>
                <a:cs typeface="+mn-cs"/>
              </a:rPr>
              <a:t>eepen the experience of those who minister to the sick, and help those who are ill and their families be witnesses to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Prayer before the Blessed Sacrament-</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Ask those who participate in this ministry to bring the concerns of our parish, neighborhood, and beyond</a:t>
            </a:r>
            <a:r>
              <a:rPr lang="en-US" sz="1200" kern="1200" dirty="0" smtClean="0">
                <a:solidFill>
                  <a:schemeClr val="tx1"/>
                </a:solidFill>
                <a:effectLst/>
                <a:latin typeface="+mn-lt"/>
                <a:ea typeface="+mn-ea"/>
                <a:cs typeface="+mn-cs"/>
              </a:rPr>
              <a:t> before the Blessed Sacrament.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Families-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the handouts or the session outline as a basis for dinner conversation and family discussion.</a:t>
            </a:r>
          </a:p>
          <a:p>
            <a:r>
              <a:rPr lang="en-US" sz="1200" kern="1200" dirty="0" smtClean="0">
                <a:solidFill>
                  <a:schemeClr val="tx1"/>
                </a:solidFill>
                <a:effectLst/>
                <a:latin typeface="+mn-lt"/>
                <a:ea typeface="+mn-ea"/>
                <a:cs typeface="+mn-cs"/>
              </a:rPr>
              <a:t> </a:t>
            </a:r>
          </a:p>
          <a:p>
            <a:r>
              <a:rPr lang="en-US" baseline="0" dirty="0" smtClean="0"/>
              <a:t>Let’s take a few minutes to discuss with others around you: What ideas will you take home with you? What have you heard that you might suggest or implement at your parish?  Please assign someone from your group to report back what you discussed.</a:t>
            </a:r>
          </a:p>
          <a:p>
            <a:endParaRPr lang="en-US" baseline="0" dirty="0" smtClean="0"/>
          </a:p>
          <a:p>
            <a:r>
              <a:rPr lang="en-US" b="1" baseline="0" dirty="0" smtClean="0"/>
              <a:t>Report back</a:t>
            </a:r>
            <a:r>
              <a:rPr lang="en-US" b="1" baseline="0" smtClean="0"/>
              <a:t>: </a:t>
            </a:r>
            <a:r>
              <a:rPr lang="en-US" b="0" baseline="0" dirty="0" smtClean="0"/>
              <a:t>W</a:t>
            </a:r>
            <a:r>
              <a:rPr lang="en-US" b="0" baseline="0" smtClean="0"/>
              <a:t>hat </a:t>
            </a:r>
            <a:r>
              <a:rPr lang="en-US" b="0" baseline="0" dirty="0" smtClean="0"/>
              <a:t>ideas has this discussion sparked that you would like to share with the group?</a:t>
            </a:r>
            <a:endParaRPr lang="en-US" b="0" dirty="0"/>
          </a:p>
        </p:txBody>
      </p:sp>
      <p:sp>
        <p:nvSpPr>
          <p:cNvPr id="4" name="Slide Number Placeholder 3"/>
          <p:cNvSpPr>
            <a:spLocks noGrp="1"/>
          </p:cNvSpPr>
          <p:nvPr>
            <p:ph type="sldNum" sz="quarter" idx="10"/>
          </p:nvPr>
        </p:nvSpPr>
        <p:spPr/>
        <p:txBody>
          <a:bodyPr/>
          <a:lstStyle/>
          <a:p>
            <a:fld id="{0740BFBE-10BD-49D7-B893-37D1A890FE95}" type="slidenum">
              <a:rPr lang="en-US" smtClean="0"/>
              <a:t>30</a:t>
            </a:fld>
            <a:endParaRPr lang="en-US"/>
          </a:p>
        </p:txBody>
      </p:sp>
    </p:spTree>
    <p:extLst>
      <p:ext uri="{BB962C8B-B14F-4D97-AF65-F5344CB8AC3E}">
        <p14:creationId xmlns:p14="http://schemas.microsoft.com/office/powerpoint/2010/main" val="501337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0BFBE-10BD-49D7-B893-37D1A890FE95}" type="slidenum">
              <a:rPr lang="en-US" smtClean="0"/>
              <a:t>31</a:t>
            </a:fld>
            <a:endParaRPr lang="en-US"/>
          </a:p>
        </p:txBody>
      </p:sp>
    </p:spTree>
    <p:extLst>
      <p:ext uri="{BB962C8B-B14F-4D97-AF65-F5344CB8AC3E}">
        <p14:creationId xmlns:p14="http://schemas.microsoft.com/office/powerpoint/2010/main" val="3747253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0BFBE-10BD-49D7-B893-37D1A890FE95}" type="slidenum">
              <a:rPr lang="en-US" smtClean="0"/>
              <a:t>32</a:t>
            </a:fld>
            <a:endParaRPr lang="en-US"/>
          </a:p>
        </p:txBody>
      </p:sp>
    </p:spTree>
    <p:extLst>
      <p:ext uri="{BB962C8B-B14F-4D97-AF65-F5344CB8AC3E}">
        <p14:creationId xmlns:p14="http://schemas.microsoft.com/office/powerpoint/2010/main" val="370140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0BFBE-10BD-49D7-B893-37D1A890FE95}" type="slidenum">
              <a:rPr lang="en-US" smtClean="0"/>
              <a:t>4</a:t>
            </a:fld>
            <a:endParaRPr lang="en-US"/>
          </a:p>
        </p:txBody>
      </p:sp>
    </p:spTree>
    <p:extLst>
      <p:ext uri="{BB962C8B-B14F-4D97-AF65-F5344CB8AC3E}">
        <p14:creationId xmlns:p14="http://schemas.microsoft.com/office/powerpoint/2010/main" val="245850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b="0" dirty="0" smtClean="0"/>
              <a:t>presentation is based on the 2013 publication from the</a:t>
            </a:r>
            <a:r>
              <a:rPr lang="en-US" b="0" baseline="0" dirty="0" smtClean="0"/>
              <a:t> </a:t>
            </a:r>
            <a:r>
              <a:rPr lang="en-US" b="0" dirty="0" smtClean="0"/>
              <a:t>USCCB Department of Justice, Peace and Human Development</a:t>
            </a:r>
            <a:r>
              <a:rPr lang="en-US" b="0" baseline="0" dirty="0" smtClean="0"/>
              <a:t> called </a:t>
            </a:r>
            <a:r>
              <a:rPr lang="en-US" b="0" i="1" baseline="0" dirty="0" smtClean="0"/>
              <a:t>Sacraments and Social Mission: Living the Gospel, Being Disciples</a:t>
            </a:r>
            <a:r>
              <a:rPr lang="en-US" b="0" baseline="0" dirty="0" smtClean="0"/>
              <a:t>, also available in Spanish, entitled </a:t>
            </a:r>
            <a:r>
              <a:rPr lang="en-US" b="0" i="1" dirty="0" smtClean="0"/>
              <a:t>Los </a:t>
            </a:r>
            <a:r>
              <a:rPr lang="en-US" b="0" i="1" dirty="0" err="1" smtClean="0"/>
              <a:t>Sacramentos</a:t>
            </a:r>
            <a:r>
              <a:rPr lang="en-US" b="0" i="1" dirty="0" smtClean="0"/>
              <a:t> y la </a:t>
            </a:r>
            <a:r>
              <a:rPr lang="en-US" b="0" i="1" dirty="0" err="1" smtClean="0"/>
              <a:t>misión</a:t>
            </a:r>
            <a:r>
              <a:rPr lang="en-US" b="0" i="1" dirty="0" smtClean="0"/>
              <a:t> social: </a:t>
            </a:r>
            <a:r>
              <a:rPr lang="en-US" b="0" i="1" dirty="0" err="1" smtClean="0"/>
              <a:t>Vivir</a:t>
            </a:r>
            <a:r>
              <a:rPr lang="en-US" b="0" i="1" dirty="0" smtClean="0"/>
              <a:t> el </a:t>
            </a:r>
            <a:r>
              <a:rPr lang="en-US" b="0" i="1" dirty="0" err="1" smtClean="0"/>
              <a:t>evangelio</a:t>
            </a:r>
            <a:r>
              <a:rPr lang="en-US" b="0" i="1" dirty="0" smtClean="0"/>
              <a:t>, </a:t>
            </a:r>
            <a:r>
              <a:rPr lang="en-US" b="0" i="1" dirty="0" err="1" smtClean="0"/>
              <a:t>ser</a:t>
            </a:r>
            <a:r>
              <a:rPr lang="en-US" b="0" i="1" dirty="0" smtClean="0"/>
              <a:t> </a:t>
            </a:r>
            <a:r>
              <a:rPr lang="en-US" b="0" i="1" dirty="0" err="1" smtClean="0"/>
              <a:t>discípulos</a:t>
            </a:r>
            <a:r>
              <a:rPr lang="en-US" b="0" dirty="0" smtClean="0"/>
              <a:t>.</a:t>
            </a:r>
          </a:p>
          <a:p>
            <a:endParaRPr lang="en-US" b="0" dirty="0" smtClean="0"/>
          </a:p>
          <a:p>
            <a:r>
              <a:rPr lang="en-US" b="0" dirty="0" smtClean="0"/>
              <a:t>[Presenter may which to introduce</a:t>
            </a:r>
            <a:r>
              <a:rPr lang="en-US" b="0" baseline="0" dirty="0" smtClean="0"/>
              <a:t> self, then </a:t>
            </a:r>
            <a:r>
              <a:rPr lang="en-US" b="0" dirty="0" smtClean="0"/>
              <a:t>find out who is present in the room, instructing participants to raise their hands for multiple categories if applicable.</a:t>
            </a:r>
            <a:r>
              <a:rPr lang="en-US" b="0" baseline="0" dirty="0" smtClean="0"/>
              <a:t> For example:</a:t>
            </a:r>
            <a:r>
              <a:rPr lang="en-US" b="0" dirty="0" smtClean="0"/>
              <a:t> How many </a:t>
            </a:r>
            <a:r>
              <a:rPr lang="en-US" dirty="0" smtClean="0"/>
              <a:t>of you are here</a:t>
            </a:r>
            <a:r>
              <a:rPr lang="en-US" baseline="0" dirty="0" smtClean="0"/>
              <a:t> from a parish? How many are involved in social ministry or social justice efforts?  Religious education?  Sacramental preparation?  Youth ministry?  Clergy?  Paid staff? Volunteer?]</a:t>
            </a:r>
          </a:p>
          <a:p>
            <a:endParaRPr lang="en-US" baseline="0" dirty="0" smtClean="0"/>
          </a:p>
        </p:txBody>
      </p:sp>
      <p:sp>
        <p:nvSpPr>
          <p:cNvPr id="4" name="Slide Number Placeholder 3"/>
          <p:cNvSpPr>
            <a:spLocks noGrp="1"/>
          </p:cNvSpPr>
          <p:nvPr>
            <p:ph type="sldNum" sz="quarter" idx="10"/>
          </p:nvPr>
        </p:nvSpPr>
        <p:spPr/>
        <p:txBody>
          <a:bodyPr/>
          <a:lstStyle/>
          <a:p>
            <a:fld id="{0740BFBE-10BD-49D7-B893-37D1A890FE95}" type="slidenum">
              <a:rPr lang="en-US" smtClean="0"/>
              <a:t>5</a:t>
            </a:fld>
            <a:endParaRPr lang="en-US"/>
          </a:p>
        </p:txBody>
      </p:sp>
    </p:spTree>
    <p:extLst>
      <p:ext uri="{BB962C8B-B14F-4D97-AF65-F5344CB8AC3E}">
        <p14:creationId xmlns:p14="http://schemas.microsoft.com/office/powerpoint/2010/main" val="3478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begin</a:t>
            </a:r>
            <a:r>
              <a:rPr lang="en-US" baseline="0" dirty="0" smtClean="0"/>
              <a:t> with this quote from Pope Benedict XVI in his encyclical, </a:t>
            </a:r>
            <a:r>
              <a:rPr lang="en-US" i="1" baseline="0" dirty="0" smtClean="0"/>
              <a:t>Deus Caritas Est, </a:t>
            </a:r>
            <a:r>
              <a:rPr lang="en-US" i="0" baseline="0" dirty="0" smtClean="0"/>
              <a:t>or </a:t>
            </a:r>
            <a:r>
              <a:rPr lang="en-US" i="1" baseline="0" dirty="0" smtClean="0"/>
              <a:t>God is Love. </a:t>
            </a:r>
            <a:r>
              <a:rPr lang="en-US" i="0" baseline="0" dirty="0" smtClean="0"/>
              <a:t>[Read quote.]</a:t>
            </a: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[Presenter may wish to provide example of how he or she experiences celebration of the sacraments and the concrete practice of love as inseparable. For example: At a friend’s wedding celebrations, I had the opportunity to converse with the celebrant. After asking about what type of work I do, he responded, “Your work for social justice is nice, but I believe that we have to first start by introducing the faithful to Christ. Helping them have a relationship with Christ is my highest priority.”  I responded, “I agree that deepening the faithful’s relationship with Christ is of highest priority. And I, too, am seeking this in my work! I work to introduce the faithful to the Jesus who touched the leper, healed the sick, welcomed the outcast, and challenged the rich to remember the poor, God’s beloved. Faith, and the ministry of love, are inseparable!”]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0740BFBE-10BD-49D7-B893-37D1A890FE95}" type="slidenum">
              <a:rPr lang="en-US" smtClean="0"/>
              <a:t>6</a:t>
            </a:fld>
            <a:endParaRPr lang="en-US"/>
          </a:p>
        </p:txBody>
      </p:sp>
    </p:spTree>
    <p:extLst>
      <p:ext uri="{BB962C8B-B14F-4D97-AF65-F5344CB8AC3E}">
        <p14:creationId xmlns:p14="http://schemas.microsoft.com/office/powerpoint/2010/main" val="128086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another quote, from Pope Francis, which also sets the stage</a:t>
            </a:r>
            <a:r>
              <a:rPr lang="en-US" baseline="0" dirty="0" smtClean="0"/>
              <a:t> for our time together today.  For Francis, we are a missionary Church. [Read Quote.]</a:t>
            </a:r>
          </a:p>
          <a:p>
            <a:endParaRPr lang="en-US" dirty="0" smtClean="0"/>
          </a:p>
          <a:p>
            <a:r>
              <a:rPr lang="en-US" dirty="0" smtClean="0"/>
              <a:t>Today we are gathered</a:t>
            </a:r>
            <a:r>
              <a:rPr lang="en-US" baseline="0" dirty="0" smtClean="0"/>
              <a:t> to reflect on the essential connection between </a:t>
            </a:r>
            <a:r>
              <a:rPr lang="en-US" b="0" baseline="0" dirty="0" smtClean="0"/>
              <a:t>our faith and the way we put our love in action in the world.</a:t>
            </a:r>
          </a:p>
          <a:p>
            <a:endParaRPr lang="en-US" b="0" baseline="0" dirty="0" smtClean="0"/>
          </a:p>
          <a:p>
            <a:r>
              <a:rPr lang="en-US" b="0" baseline="0" dirty="0" smtClean="0"/>
              <a:t>We are going to briefly look at each of the seven sacraments to explore the reality that the sacraments make present. I’ll provide some teaching and commentary. Then we’ll discuss and bring in your own experience. We have only an hour so I may at times have to move us forward even if it feels like there’s a lot more to discuss.</a:t>
            </a:r>
          </a:p>
          <a:p>
            <a:endParaRPr lang="en-US" b="0" baseline="0" dirty="0" smtClean="0"/>
          </a:p>
          <a:p>
            <a:r>
              <a:rPr lang="en-US" b="0" baseline="0" dirty="0" smtClean="0"/>
              <a:t>It is important to note that our goal today is </a:t>
            </a:r>
            <a:r>
              <a:rPr lang="en-US" b="0" i="1" baseline="0" dirty="0" smtClean="0"/>
              <a:t>not </a:t>
            </a:r>
            <a:r>
              <a:rPr lang="en-US" b="0" i="0" baseline="0" dirty="0" smtClean="0"/>
              <a:t>to provide a complete catechesis of the sacraments. Rather, we are fleshing out </a:t>
            </a:r>
            <a:r>
              <a:rPr lang="en-US" b="0" i="1" baseline="0" dirty="0" smtClean="0"/>
              <a:t>one</a:t>
            </a:r>
            <a:r>
              <a:rPr lang="en-US" b="0" i="0" baseline="0" dirty="0" smtClean="0"/>
              <a:t> very important aspect of sacramental catechesis</a:t>
            </a:r>
            <a:r>
              <a:rPr lang="en-US" b="0" baseline="0" dirty="0" smtClean="0"/>
              <a:t>—the reality of Christ’s presence in the Church community, his Body, and how the sacraments both point to this and make it a reality. The recognition of Christ’s presence in the community should lead to a stronger awareness of being sent on mission to engage in love-inspired action in the world.</a:t>
            </a:r>
          </a:p>
          <a:p>
            <a:endParaRPr lang="en-US" b="0" baseline="0" dirty="0" smtClean="0"/>
          </a:p>
          <a:p>
            <a:r>
              <a:rPr lang="en-US" b="0" baseline="0" dirty="0" smtClean="0"/>
              <a:t>We’ll begin first with Baptism.</a:t>
            </a:r>
            <a:endParaRPr lang="en-US" b="0" dirty="0"/>
          </a:p>
        </p:txBody>
      </p:sp>
      <p:sp>
        <p:nvSpPr>
          <p:cNvPr id="4" name="Slide Number Placeholder 3"/>
          <p:cNvSpPr>
            <a:spLocks noGrp="1"/>
          </p:cNvSpPr>
          <p:nvPr>
            <p:ph type="sldNum" sz="quarter" idx="10"/>
          </p:nvPr>
        </p:nvSpPr>
        <p:spPr/>
        <p:txBody>
          <a:bodyPr/>
          <a:lstStyle/>
          <a:p>
            <a:fld id="{0740BFBE-10BD-49D7-B893-37D1A890FE95}" type="slidenum">
              <a:rPr lang="en-US" smtClean="0"/>
              <a:t>7</a:t>
            </a:fld>
            <a:endParaRPr lang="en-US"/>
          </a:p>
        </p:txBody>
      </p:sp>
    </p:spTree>
    <p:extLst>
      <p:ext uri="{BB962C8B-B14F-4D97-AF65-F5344CB8AC3E}">
        <p14:creationId xmlns:p14="http://schemas.microsoft.com/office/powerpoint/2010/main" val="2844914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begin with </a:t>
            </a:r>
            <a:r>
              <a:rPr lang="en-US" baseline="0" dirty="0" smtClean="0"/>
              <a:t>a quote from St. Paul…</a:t>
            </a:r>
            <a:endParaRPr lang="en-US" dirty="0"/>
          </a:p>
        </p:txBody>
      </p:sp>
      <p:sp>
        <p:nvSpPr>
          <p:cNvPr id="4" name="Slide Number Placeholder 3"/>
          <p:cNvSpPr>
            <a:spLocks noGrp="1"/>
          </p:cNvSpPr>
          <p:nvPr>
            <p:ph type="sldNum" sz="quarter" idx="10"/>
          </p:nvPr>
        </p:nvSpPr>
        <p:spPr/>
        <p:txBody>
          <a:bodyPr/>
          <a:lstStyle/>
          <a:p>
            <a:fld id="{0740BFBE-10BD-49D7-B893-37D1A890FE95}" type="slidenum">
              <a:rPr lang="en-US" smtClean="0"/>
              <a:t>8</a:t>
            </a:fld>
            <a:endParaRPr lang="en-US"/>
          </a:p>
        </p:txBody>
      </p:sp>
    </p:spTree>
    <p:extLst>
      <p:ext uri="{BB962C8B-B14F-4D97-AF65-F5344CB8AC3E}">
        <p14:creationId xmlns:p14="http://schemas.microsoft.com/office/powerpoint/2010/main" val="4072188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Baptism</a:t>
            </a:r>
            <a:r>
              <a:rPr lang="en-US" b="0" baseline="0" dirty="0" smtClean="0"/>
              <a:t> is the rite of initiation into the Christian community of the Church.  The Catechism says that through Baptism, we become members of the Body of Christ and members of one another. John Paul II describes the result of Baptism as a “mystical unity” between Christ and his disciples, and the disciples with one another like “branches of a single vine” (</a:t>
            </a:r>
            <a:r>
              <a:rPr lang="en-US" b="0" i="1" baseline="0" dirty="0" err="1" smtClean="0"/>
              <a:t>Christifideles</a:t>
            </a:r>
            <a:r>
              <a:rPr lang="en-US" b="0" i="1" baseline="0" dirty="0" smtClean="0"/>
              <a:t> </a:t>
            </a:r>
            <a:r>
              <a:rPr lang="en-US" b="0" i="1" baseline="0" dirty="0" err="1" smtClean="0"/>
              <a:t>Laici</a:t>
            </a:r>
            <a:r>
              <a:rPr lang="en-US" b="0" i="1" baseline="0" dirty="0" smtClean="0"/>
              <a:t> </a:t>
            </a:r>
            <a:r>
              <a:rPr lang="en-US" b="0" baseline="0" dirty="0" smtClean="0"/>
              <a:t>12). Pope Francis describes </a:t>
            </a:r>
            <a:r>
              <a:rPr lang="en-US" sz="1200" b="0" kern="1200" dirty="0" smtClean="0">
                <a:solidFill>
                  <a:schemeClr val="tx1"/>
                </a:solidFill>
                <a:effectLst/>
                <a:latin typeface="+mn-lt"/>
                <a:ea typeface="+mn-ea"/>
                <a:cs typeface="+mn-cs"/>
              </a:rPr>
              <a:t>faith as “a reality lived within the community of the Church, part of a common We’”</a:t>
            </a:r>
            <a:r>
              <a:rPr lang="en-US" sz="1200" b="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Lumen </a:t>
            </a:r>
            <a:r>
              <a:rPr lang="en-US" sz="1200" b="0" i="1" kern="1200" baseline="0" dirty="0" err="1" smtClean="0">
                <a:solidFill>
                  <a:schemeClr val="tx1"/>
                </a:solidFill>
                <a:effectLst/>
                <a:latin typeface="+mn-lt"/>
                <a:ea typeface="+mn-ea"/>
                <a:cs typeface="+mn-cs"/>
              </a:rPr>
              <a:t>Fidei</a:t>
            </a:r>
            <a:r>
              <a:rPr lang="en-US" sz="1200" b="0" i="1"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43).</a:t>
            </a:r>
            <a:r>
              <a:rPr lang="en-US" sz="1200" b="0" kern="1200" dirty="0" smtClean="0">
                <a:solidFill>
                  <a:schemeClr val="tx1"/>
                </a:solidFill>
                <a:effectLst/>
                <a:latin typeface="+mn-lt"/>
                <a:ea typeface="+mn-ea"/>
                <a:cs typeface="+mn-cs"/>
              </a:rPr>
              <a:t> </a:t>
            </a:r>
            <a:endParaRPr lang="en-US" b="0" baseline="0" dirty="0" smtClean="0"/>
          </a:p>
          <a:p>
            <a:endParaRPr lang="en-US" b="0" baseline="0" dirty="0" smtClean="0"/>
          </a:p>
          <a:p>
            <a:r>
              <a:rPr lang="en-US" b="0" baseline="0" dirty="0" smtClean="0"/>
              <a:t>What implications does this have for our attitudes and actions towards one another?  As one Body, we all share “a common dignity,” for we are one in Christ. Inequalities due to race, class, or sex disappear. We have equal dignity.</a:t>
            </a:r>
          </a:p>
          <a:p>
            <a:endParaRPr lang="en-US" b="0" baseline="0" dirty="0" smtClean="0"/>
          </a:p>
          <a:p>
            <a:r>
              <a:rPr lang="en-US" b="0" baseline="0" dirty="0" smtClean="0"/>
              <a:t>During the rite of Baptism, we reject sin and renounce what is opposed to Christ. This includes sinful attitudes that degrade the dignity of others, such as racism and sexism, as well as practices that prevent some members of the human family from living in dignity.</a:t>
            </a:r>
          </a:p>
          <a:p>
            <a:endParaRPr lang="en-US" b="0" baseline="0" dirty="0" smtClean="0"/>
          </a:p>
          <a:p>
            <a:r>
              <a:rPr lang="en-US" b="0" baseline="0" dirty="0" smtClean="0"/>
              <a:t>We are called to replace those attitudes and practices with a new vision and new values—those of the community of the Church which prioritize love of God and love of neighbor.  The rest of the community joins in our profession of faith.</a:t>
            </a:r>
          </a:p>
          <a:p>
            <a:endParaRPr lang="en-US" b="0" baseline="0" dirty="0" smtClean="0"/>
          </a:p>
          <a:p>
            <a:r>
              <a:rPr lang="en-US" b="0" baseline="0" dirty="0" smtClean="0"/>
              <a:t>In Baptism, we receive a “vocation to holiness,” through which we are called to live a “life of charity” and work to make present the “Kingdom of God in history” (</a:t>
            </a:r>
            <a:r>
              <a:rPr lang="en-US" b="0" i="1" baseline="0" dirty="0" err="1" smtClean="0"/>
              <a:t>Christifideles</a:t>
            </a:r>
            <a:r>
              <a:rPr lang="en-US" b="0" i="1" baseline="0" dirty="0" smtClean="0"/>
              <a:t> </a:t>
            </a:r>
            <a:r>
              <a:rPr lang="en-US" b="0" i="1" baseline="0" dirty="0" err="1" smtClean="0"/>
              <a:t>Laici</a:t>
            </a:r>
            <a:r>
              <a:rPr lang="en-US" b="0" baseline="0" dirty="0" smtClean="0"/>
              <a:t>, 17, 19)</a:t>
            </a:r>
          </a:p>
          <a:p>
            <a:endParaRPr lang="en-US" b="0" baseline="0" dirty="0" smtClean="0"/>
          </a:p>
          <a:p>
            <a:r>
              <a:rPr lang="en-US" b="0" baseline="0" dirty="0" smtClean="0"/>
              <a:t>The </a:t>
            </a:r>
            <a:r>
              <a:rPr lang="en-US" b="0" i="1" baseline="0" dirty="0" smtClean="0"/>
              <a:t>Compendium of the Social Doctrine of the Church </a:t>
            </a:r>
            <a:r>
              <a:rPr lang="en-US" b="0" i="0" baseline="0" dirty="0" smtClean="0"/>
              <a:t>reminds us, “By Baptism, the laity are incorporated into Christ and made participants in his life and mission” (no. 541). We work to imitate Christ’s example as articulated in Luke 4:18 to preach good news to the poor, proclaim release to captives, recovery of sight to the blind, and set free the oppressed.</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We join the community, and in doing so, we receive a mission. Baptism makes us disciples in the world, carrying out Jesus’ work in our local and global communities, and in our daily lives, contributing to the sanctification of the world.  Joining the community means receiving the mission! Part of this is working to protect the lives and dignity of all people and to care for God’s creation. </a:t>
            </a:r>
          </a:p>
          <a:p>
            <a:endParaRPr lang="en-US" b="0" i="0" baseline="0" dirty="0" smtClean="0"/>
          </a:p>
          <a:p>
            <a:r>
              <a:rPr lang="en-US" b="0" i="0" baseline="0" dirty="0" smtClean="0"/>
              <a:t>We receive a white garment to signify that we are risen with Christ, and a lighted candle to show that we are new creation, enlightened by Christ to carry light into the dark world.</a:t>
            </a:r>
          </a:p>
          <a:p>
            <a:endParaRPr lang="en-US" b="0" i="0" baseline="0" dirty="0" smtClean="0"/>
          </a:p>
          <a:p>
            <a:r>
              <a:rPr lang="en-US" b="0" i="0" baseline="0" dirty="0" smtClean="0"/>
              <a:t>It is an exciting and empowering task to join with others to carry light into the dark world!  Just imagine—for new parents who approach the parish priest, deacon or lay minister charged with Baptism preparation on behalf of the community, how might this message serve as an invitation and empowering call to leadership, service, and ownership in their parish, and as they raise their families?</a:t>
            </a:r>
          </a:p>
          <a:p>
            <a:endParaRPr lang="en-US" b="0" i="0" baseline="0" dirty="0" smtClean="0"/>
          </a:p>
          <a:p>
            <a:r>
              <a:rPr lang="en-US" b="0" i="0" baseline="0" dirty="0" smtClean="0"/>
              <a:t>And for all baptized Catholics!</a:t>
            </a:r>
          </a:p>
          <a:p>
            <a:endParaRPr lang="en-US" i="0" baseline="0" dirty="0" smtClean="0"/>
          </a:p>
          <a:p>
            <a:r>
              <a:rPr lang="en-US" i="0" baseline="0" dirty="0" smtClean="0"/>
              <a:t>[Presenter may choose to discuss questions in small groups with large group report back, or have a large group discussion only, depending on the size of the group and time constraints.] </a:t>
            </a:r>
          </a:p>
          <a:p>
            <a:endParaRPr lang="en-US" i="0" baseline="0" dirty="0" smtClean="0"/>
          </a:p>
          <a:p>
            <a:r>
              <a:rPr lang="en-US" b="1" i="0" baseline="0" dirty="0" smtClean="0"/>
              <a:t>DISCUSSION QUESTIONS:  </a:t>
            </a:r>
          </a:p>
          <a:p>
            <a:pPr>
              <a:buFont typeface="Arial" charset="0"/>
              <a:buChar char="•"/>
            </a:pPr>
            <a:r>
              <a:rPr lang="en-US" dirty="0" smtClean="0"/>
              <a:t> What are you currently doing to help Catholics in your parish live their Baptism?  </a:t>
            </a:r>
          </a:p>
          <a:p>
            <a:pPr>
              <a:buFont typeface="Arial" charset="0"/>
              <a:buChar char="•"/>
            </a:pPr>
            <a:r>
              <a:rPr lang="en-US" dirty="0" smtClean="0"/>
              <a:t> How does this help Catholics respond to the call to leadership and service in their parish community?</a:t>
            </a:r>
          </a:p>
          <a:p>
            <a:endParaRPr lang="en-US" i="0" baseline="0" dirty="0" smtClean="0"/>
          </a:p>
        </p:txBody>
      </p:sp>
      <p:sp>
        <p:nvSpPr>
          <p:cNvPr id="4" name="Slide Number Placeholder 3"/>
          <p:cNvSpPr>
            <a:spLocks noGrp="1"/>
          </p:cNvSpPr>
          <p:nvPr>
            <p:ph type="sldNum" sz="quarter" idx="10"/>
          </p:nvPr>
        </p:nvSpPr>
        <p:spPr/>
        <p:txBody>
          <a:bodyPr/>
          <a:lstStyle/>
          <a:p>
            <a:fld id="{0740BFBE-10BD-49D7-B893-37D1A890FE95}" type="slidenum">
              <a:rPr lang="en-US" smtClean="0"/>
              <a:t>9</a:t>
            </a:fld>
            <a:endParaRPr lang="en-US"/>
          </a:p>
        </p:txBody>
      </p:sp>
    </p:spTree>
    <p:extLst>
      <p:ext uri="{BB962C8B-B14F-4D97-AF65-F5344CB8AC3E}">
        <p14:creationId xmlns:p14="http://schemas.microsoft.com/office/powerpoint/2010/main" val="3731491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F839EB-6217-4AC5-A011-BE1FA78CD524}"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32353-996E-4A1A-AE29-15C06302D62F}" type="slidenum">
              <a:rPr lang="en-US" smtClean="0"/>
              <a:t>‹#›</a:t>
            </a:fld>
            <a:endParaRPr lang="en-US"/>
          </a:p>
        </p:txBody>
      </p:sp>
    </p:spTree>
    <p:extLst>
      <p:ext uri="{BB962C8B-B14F-4D97-AF65-F5344CB8AC3E}">
        <p14:creationId xmlns:p14="http://schemas.microsoft.com/office/powerpoint/2010/main" val="303881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839EB-6217-4AC5-A011-BE1FA78CD524}"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32353-996E-4A1A-AE29-15C06302D62F}" type="slidenum">
              <a:rPr lang="en-US" smtClean="0"/>
              <a:t>‹#›</a:t>
            </a:fld>
            <a:endParaRPr lang="en-US"/>
          </a:p>
        </p:txBody>
      </p:sp>
    </p:spTree>
    <p:extLst>
      <p:ext uri="{BB962C8B-B14F-4D97-AF65-F5344CB8AC3E}">
        <p14:creationId xmlns:p14="http://schemas.microsoft.com/office/powerpoint/2010/main" val="40667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839EB-6217-4AC5-A011-BE1FA78CD524}"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32353-996E-4A1A-AE29-15C06302D62F}" type="slidenum">
              <a:rPr lang="en-US" smtClean="0"/>
              <a:t>‹#›</a:t>
            </a:fld>
            <a:endParaRPr lang="en-US"/>
          </a:p>
        </p:txBody>
      </p:sp>
    </p:spTree>
    <p:extLst>
      <p:ext uri="{BB962C8B-B14F-4D97-AF65-F5344CB8AC3E}">
        <p14:creationId xmlns:p14="http://schemas.microsoft.com/office/powerpoint/2010/main" val="63824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839EB-6217-4AC5-A011-BE1FA78CD524}"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32353-996E-4A1A-AE29-15C06302D62F}" type="slidenum">
              <a:rPr lang="en-US" smtClean="0"/>
              <a:t>‹#›</a:t>
            </a:fld>
            <a:endParaRPr lang="en-US"/>
          </a:p>
        </p:txBody>
      </p:sp>
    </p:spTree>
    <p:extLst>
      <p:ext uri="{BB962C8B-B14F-4D97-AF65-F5344CB8AC3E}">
        <p14:creationId xmlns:p14="http://schemas.microsoft.com/office/powerpoint/2010/main" val="159469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F839EB-6217-4AC5-A011-BE1FA78CD524}"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32353-996E-4A1A-AE29-15C06302D62F}" type="slidenum">
              <a:rPr lang="en-US" smtClean="0"/>
              <a:t>‹#›</a:t>
            </a:fld>
            <a:endParaRPr lang="en-US"/>
          </a:p>
        </p:txBody>
      </p:sp>
    </p:spTree>
    <p:extLst>
      <p:ext uri="{BB962C8B-B14F-4D97-AF65-F5344CB8AC3E}">
        <p14:creationId xmlns:p14="http://schemas.microsoft.com/office/powerpoint/2010/main" val="1066928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F839EB-6217-4AC5-A011-BE1FA78CD524}" type="datetimeFigureOut">
              <a:rPr lang="en-US" smtClean="0"/>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32353-996E-4A1A-AE29-15C06302D62F}" type="slidenum">
              <a:rPr lang="en-US" smtClean="0"/>
              <a:t>‹#›</a:t>
            </a:fld>
            <a:endParaRPr lang="en-US"/>
          </a:p>
        </p:txBody>
      </p:sp>
    </p:spTree>
    <p:extLst>
      <p:ext uri="{BB962C8B-B14F-4D97-AF65-F5344CB8AC3E}">
        <p14:creationId xmlns:p14="http://schemas.microsoft.com/office/powerpoint/2010/main" val="403177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F839EB-6217-4AC5-A011-BE1FA78CD524}" type="datetimeFigureOut">
              <a:rPr lang="en-US" smtClean="0"/>
              <a:t>3/18/2014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732353-996E-4A1A-AE29-15C06302D62F}" type="slidenum">
              <a:rPr lang="en-US" smtClean="0"/>
              <a:t>‹#›</a:t>
            </a:fld>
            <a:endParaRPr lang="en-US"/>
          </a:p>
        </p:txBody>
      </p:sp>
    </p:spTree>
    <p:extLst>
      <p:ext uri="{BB962C8B-B14F-4D97-AF65-F5344CB8AC3E}">
        <p14:creationId xmlns:p14="http://schemas.microsoft.com/office/powerpoint/2010/main" val="62403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F839EB-6217-4AC5-A011-BE1FA78CD524}" type="datetimeFigureOut">
              <a:rPr lang="en-US" smtClean="0"/>
              <a:t>3/18/2014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732353-996E-4A1A-AE29-15C06302D62F}" type="slidenum">
              <a:rPr lang="en-US" smtClean="0"/>
              <a:t>‹#›</a:t>
            </a:fld>
            <a:endParaRPr lang="en-US"/>
          </a:p>
        </p:txBody>
      </p:sp>
    </p:spTree>
    <p:extLst>
      <p:ext uri="{BB962C8B-B14F-4D97-AF65-F5344CB8AC3E}">
        <p14:creationId xmlns:p14="http://schemas.microsoft.com/office/powerpoint/2010/main" val="134669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839EB-6217-4AC5-A011-BE1FA78CD524}" type="datetimeFigureOut">
              <a:rPr lang="en-US" smtClean="0"/>
              <a:t>3/18/2014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732353-996E-4A1A-AE29-15C06302D62F}" type="slidenum">
              <a:rPr lang="en-US" smtClean="0"/>
              <a:t>‹#›</a:t>
            </a:fld>
            <a:endParaRPr lang="en-US"/>
          </a:p>
        </p:txBody>
      </p:sp>
    </p:spTree>
    <p:extLst>
      <p:ext uri="{BB962C8B-B14F-4D97-AF65-F5344CB8AC3E}">
        <p14:creationId xmlns:p14="http://schemas.microsoft.com/office/powerpoint/2010/main" val="298978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839EB-6217-4AC5-A011-BE1FA78CD524}" type="datetimeFigureOut">
              <a:rPr lang="en-US" smtClean="0"/>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32353-996E-4A1A-AE29-15C06302D62F}" type="slidenum">
              <a:rPr lang="en-US" smtClean="0"/>
              <a:t>‹#›</a:t>
            </a:fld>
            <a:endParaRPr lang="en-US"/>
          </a:p>
        </p:txBody>
      </p:sp>
    </p:spTree>
    <p:extLst>
      <p:ext uri="{BB962C8B-B14F-4D97-AF65-F5344CB8AC3E}">
        <p14:creationId xmlns:p14="http://schemas.microsoft.com/office/powerpoint/2010/main" val="70667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839EB-6217-4AC5-A011-BE1FA78CD524}" type="datetimeFigureOut">
              <a:rPr lang="en-US" smtClean="0"/>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32353-996E-4A1A-AE29-15C06302D62F}" type="slidenum">
              <a:rPr lang="en-US" smtClean="0"/>
              <a:t>‹#›</a:t>
            </a:fld>
            <a:endParaRPr lang="en-US"/>
          </a:p>
        </p:txBody>
      </p:sp>
    </p:spTree>
    <p:extLst>
      <p:ext uri="{BB962C8B-B14F-4D97-AF65-F5344CB8AC3E}">
        <p14:creationId xmlns:p14="http://schemas.microsoft.com/office/powerpoint/2010/main" val="348959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E8BA"/>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13" cstate="screen">
            <a:extLst>
              <a:ext uri="{28A0092B-C50C-407E-A947-70E740481C1C}">
                <a14:useLocalDpi xmlns:a14="http://schemas.microsoft.com/office/drawing/2010/main"/>
              </a:ext>
            </a:extLst>
          </a:blip>
          <a:srcRect/>
          <a:stretch/>
        </p:blipFill>
        <p:spPr bwMode="auto">
          <a:xfrm>
            <a:off x="0" y="0"/>
            <a:ext cx="9144000" cy="163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609600"/>
            <a:ext cx="8229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839EB-6217-4AC5-A011-BE1FA78CD524}" type="datetimeFigureOut">
              <a:rPr lang="en-US" smtClean="0"/>
              <a:t>3/18/2014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32353-996E-4A1A-AE29-15C06302D62F}" type="slidenum">
              <a:rPr lang="en-US" smtClean="0"/>
              <a:t>‹#›</a:t>
            </a:fld>
            <a:endParaRPr lang="en-US"/>
          </a:p>
        </p:txBody>
      </p:sp>
    </p:spTree>
    <p:extLst>
      <p:ext uri="{BB962C8B-B14F-4D97-AF65-F5344CB8AC3E}">
        <p14:creationId xmlns:p14="http://schemas.microsoft.com/office/powerpoint/2010/main" val="624970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Our Sacraments and Social Mission</a:t>
            </a:r>
            <a:endParaRPr lang="en-US" dirty="0"/>
          </a:p>
        </p:txBody>
      </p:sp>
      <p:sp>
        <p:nvSpPr>
          <p:cNvPr id="3" name="Subtitle 2"/>
          <p:cNvSpPr>
            <a:spLocks noGrp="1"/>
          </p:cNvSpPr>
          <p:nvPr>
            <p:ph type="subTitle" idx="1"/>
          </p:nvPr>
        </p:nvSpPr>
        <p:spPr>
          <a:xfrm>
            <a:off x="304800" y="3733800"/>
            <a:ext cx="8610600" cy="1752600"/>
          </a:xfrm>
        </p:spPr>
        <p:txBody>
          <a:bodyPr/>
          <a:lstStyle/>
          <a:p>
            <a:r>
              <a:rPr lang="en-US" i="1" dirty="0" smtClean="0"/>
              <a:t>In the sacraments, we are formed as Christ’s disciples, then sent on his mission in the world! </a:t>
            </a:r>
            <a:endParaRPr lang="en-US" i="1"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163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5041792"/>
            <a:ext cx="1905000" cy="1816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878638" y="5041792"/>
            <a:ext cx="1930703" cy="182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797794" y="5041792"/>
            <a:ext cx="1917206" cy="182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715000" y="5041792"/>
            <a:ext cx="1696503" cy="182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391400" y="5041792"/>
            <a:ext cx="1752600" cy="182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546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Baptism</a:t>
            </a:r>
            <a:endParaRPr lang="en-US" dirty="0"/>
          </a:p>
        </p:txBody>
      </p:sp>
      <p:sp>
        <p:nvSpPr>
          <p:cNvPr id="3" name="Content Placeholder 2"/>
          <p:cNvSpPr>
            <a:spLocks noGrp="1"/>
          </p:cNvSpPr>
          <p:nvPr>
            <p:ph idx="1"/>
          </p:nvPr>
        </p:nvSpPr>
        <p:spPr>
          <a:xfrm>
            <a:off x="457200" y="1600200"/>
            <a:ext cx="6248400" cy="4419600"/>
          </a:xfrm>
        </p:spPr>
        <p:txBody>
          <a:bodyPr>
            <a:normAutofit/>
          </a:bodyPr>
          <a:lstStyle/>
          <a:p>
            <a:pPr marL="0" indent="0" algn="ctr">
              <a:buNone/>
            </a:pPr>
            <a:endParaRPr lang="en-US" dirty="0" smtClean="0"/>
          </a:p>
          <a:p>
            <a:pPr>
              <a:buFont typeface="Arial" charset="0"/>
              <a:buChar char="•"/>
            </a:pPr>
            <a:r>
              <a:rPr lang="en-US" dirty="0" smtClean="0"/>
              <a:t>What are you currently doing to help Catholics in your parish live their Baptism?  </a:t>
            </a:r>
          </a:p>
          <a:p>
            <a:pPr>
              <a:buFont typeface="Arial" charset="0"/>
              <a:buChar char="•"/>
            </a:pPr>
            <a:r>
              <a:rPr lang="en-US" dirty="0" smtClean="0"/>
              <a:t>How does this help Catholics respond to the call to leadership and service in their parish community?</a:t>
            </a:r>
          </a:p>
          <a:p>
            <a:pPr marL="0" indent="0">
              <a:buNone/>
            </a:pPr>
            <a:endParaRPr lang="en-US" dirty="0"/>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393" y="2247900"/>
            <a:ext cx="2285607" cy="3428999"/>
          </a:xfrm>
          <a:prstGeom prst="rect">
            <a:avLst/>
          </a:prstGeom>
        </p:spPr>
      </p:pic>
    </p:spTree>
    <p:extLst>
      <p:ext uri="{BB962C8B-B14F-4D97-AF65-F5344CB8AC3E}">
        <p14:creationId xmlns:p14="http://schemas.microsoft.com/office/powerpoint/2010/main" val="320969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1066800"/>
          </a:xfrm>
        </p:spPr>
        <p:txBody>
          <a:bodyPr>
            <a:normAutofit/>
          </a:bodyPr>
          <a:lstStyle/>
          <a:p>
            <a:r>
              <a:rPr lang="en-US" dirty="0" smtClean="0"/>
              <a:t>Confirmation</a:t>
            </a:r>
            <a:endParaRPr lang="en-US" dirty="0"/>
          </a:p>
        </p:txBody>
      </p:sp>
      <p:pic>
        <p:nvPicPr>
          <p:cNvPr id="5"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4800" y="2895600"/>
            <a:ext cx="2819400" cy="266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3505200" y="2438400"/>
            <a:ext cx="5181600" cy="3687763"/>
          </a:xfrm>
        </p:spPr>
        <p:txBody>
          <a:bodyPr/>
          <a:lstStyle/>
          <a:p>
            <a:pPr marL="0" indent="0">
              <a:buNone/>
            </a:pPr>
            <a:r>
              <a:rPr lang="en-US" sz="3500" dirty="0" smtClean="0"/>
              <a:t>“The </a:t>
            </a:r>
            <a:r>
              <a:rPr lang="en-US" sz="3500" dirty="0"/>
              <a:t>Holy Spirit is truly transforming us, and through us he also wants to transform the world in which we live</a:t>
            </a:r>
            <a:r>
              <a:rPr lang="en-US" sz="3500" dirty="0" smtClean="0"/>
              <a:t>.”</a:t>
            </a:r>
            <a:endParaRPr lang="en-US" sz="3500" dirty="0"/>
          </a:p>
          <a:p>
            <a:pPr algn="r">
              <a:buFontTx/>
              <a:buChar char="-"/>
            </a:pPr>
            <a:r>
              <a:rPr lang="en-US" sz="2500" dirty="0" smtClean="0"/>
              <a:t>Pope Francis, Homily </a:t>
            </a:r>
            <a:r>
              <a:rPr lang="en-US" sz="2500" dirty="0"/>
              <a:t>at Holy Mass </a:t>
            </a:r>
            <a:endParaRPr lang="en-US" sz="2500" dirty="0" smtClean="0"/>
          </a:p>
          <a:p>
            <a:pPr marL="0" indent="0" algn="r">
              <a:buNone/>
            </a:pPr>
            <a:r>
              <a:rPr lang="en-US" sz="2500" dirty="0" smtClean="0"/>
              <a:t>with </a:t>
            </a:r>
            <a:r>
              <a:rPr lang="en-US" sz="2500" dirty="0"/>
              <a:t>the Rite of Confirmation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78289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1066800"/>
          </a:xfrm>
        </p:spPr>
        <p:txBody>
          <a:bodyPr>
            <a:normAutofit/>
          </a:bodyPr>
          <a:lstStyle/>
          <a:p>
            <a:r>
              <a:rPr lang="en-US" dirty="0" smtClean="0"/>
              <a:t>Confirmation</a:t>
            </a:r>
            <a:endParaRPr lang="en-US" dirty="0"/>
          </a:p>
        </p:txBody>
      </p:sp>
      <p:sp>
        <p:nvSpPr>
          <p:cNvPr id="4" name="Content Placeholder 3"/>
          <p:cNvSpPr>
            <a:spLocks noGrp="1"/>
          </p:cNvSpPr>
          <p:nvPr>
            <p:ph idx="1"/>
          </p:nvPr>
        </p:nvSpPr>
        <p:spPr>
          <a:xfrm>
            <a:off x="457201" y="2057400"/>
            <a:ext cx="6553200" cy="4572000"/>
          </a:xfrm>
        </p:spPr>
        <p:txBody>
          <a:bodyPr>
            <a:normAutofit/>
          </a:bodyPr>
          <a:lstStyle/>
          <a:p>
            <a:r>
              <a:rPr lang="en-US" dirty="0" smtClean="0"/>
              <a:t>“Confirm” or strengthen our bond</a:t>
            </a:r>
          </a:p>
          <a:p>
            <a:r>
              <a:rPr lang="en-US" dirty="0" smtClean="0"/>
              <a:t>Connect to local and Universal Church</a:t>
            </a:r>
          </a:p>
          <a:p>
            <a:r>
              <a:rPr lang="en-US" dirty="0" smtClean="0"/>
              <a:t>Receive gifts of Holy Spirit</a:t>
            </a:r>
          </a:p>
          <a:p>
            <a:r>
              <a:rPr lang="en-US" dirty="0" smtClean="0"/>
              <a:t>Give off “aroma of Christ”</a:t>
            </a:r>
          </a:p>
          <a:p>
            <a:r>
              <a:rPr lang="en-US" dirty="0" smtClean="0"/>
              <a:t>Com</a:t>
            </a:r>
            <a:r>
              <a:rPr lang="en-US" i="1" dirty="0" smtClean="0"/>
              <a:t>mission</a:t>
            </a:r>
            <a:r>
              <a:rPr lang="en-US" dirty="0" smtClean="0"/>
              <a:t>ing for mission</a:t>
            </a:r>
          </a:p>
          <a:p>
            <a:r>
              <a:rPr lang="en-US" dirty="0" smtClean="0"/>
              <a:t>Evangelization includes social mission</a:t>
            </a:r>
          </a:p>
          <a:p>
            <a:pPr marL="0" indent="0">
              <a:buNone/>
            </a:pPr>
            <a:endParaRPr lang="en-US" dirty="0" smtClean="0"/>
          </a:p>
          <a:p>
            <a:endParaRPr lang="en-US" dirty="0"/>
          </a:p>
        </p:txBody>
      </p:sp>
      <p:pic>
        <p:nvPicPr>
          <p:cNvPr id="6" name="Content Placeholder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05600" y="3116981"/>
            <a:ext cx="2438400" cy="3741019"/>
          </a:xfrm>
          <a:prstGeom prst="rect">
            <a:avLst/>
          </a:prstGeom>
        </p:spPr>
      </p:pic>
    </p:spTree>
    <p:extLst>
      <p:ext uri="{BB962C8B-B14F-4D97-AF65-F5344CB8AC3E}">
        <p14:creationId xmlns:p14="http://schemas.microsoft.com/office/powerpoint/2010/main" val="2316710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a:t>What questions might </a:t>
            </a:r>
            <a:r>
              <a:rPr lang="en-US" i="1" dirty="0"/>
              <a:t>you</a:t>
            </a:r>
            <a:r>
              <a:rPr lang="en-US" dirty="0"/>
              <a:t> ask those </a:t>
            </a:r>
            <a:r>
              <a:rPr lang="en-US" dirty="0" smtClean="0"/>
              <a:t>preparing for Confirmation, or those recently Confirmed, to </a:t>
            </a:r>
            <a:r>
              <a:rPr lang="en-US" dirty="0"/>
              <a:t>help them reflect on how this sacrament </a:t>
            </a:r>
            <a:r>
              <a:rPr lang="en-US" dirty="0" smtClean="0"/>
              <a:t>equips us for lifelong mission </a:t>
            </a:r>
            <a:r>
              <a:rPr lang="en-US" dirty="0"/>
              <a:t>in the world?</a:t>
            </a:r>
          </a:p>
          <a:p>
            <a:pPr marL="0" indent="0">
              <a:buNone/>
            </a:pPr>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4200" y="4514598"/>
            <a:ext cx="2971800" cy="2343402"/>
          </a:xfrm>
          <a:prstGeom prst="rect">
            <a:avLst/>
          </a:prstGeom>
        </p:spPr>
      </p:pic>
    </p:spTree>
    <p:extLst>
      <p:ext uri="{BB962C8B-B14F-4D97-AF65-F5344CB8AC3E}">
        <p14:creationId xmlns:p14="http://schemas.microsoft.com/office/powerpoint/2010/main" val="1614924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Eucharist</a:t>
            </a:r>
            <a:endParaRPr lang="en-US" dirty="0"/>
          </a:p>
        </p:txBody>
      </p:sp>
      <p:sp>
        <p:nvSpPr>
          <p:cNvPr id="3" name="Content Placeholder 2"/>
          <p:cNvSpPr>
            <a:spLocks noGrp="1"/>
          </p:cNvSpPr>
          <p:nvPr>
            <p:ph idx="1"/>
          </p:nvPr>
        </p:nvSpPr>
        <p:spPr>
          <a:xfrm>
            <a:off x="2667000" y="1905000"/>
            <a:ext cx="6248400" cy="4373563"/>
          </a:xfrm>
        </p:spPr>
        <p:txBody>
          <a:bodyPr>
            <a:normAutofit lnSpcReduction="10000"/>
          </a:bodyPr>
          <a:lstStyle/>
          <a:p>
            <a:pPr marL="0" indent="0">
              <a:buNone/>
            </a:pPr>
            <a:r>
              <a:rPr lang="en-US" sz="3500" dirty="0" smtClean="0"/>
              <a:t>“The </a:t>
            </a:r>
            <a:r>
              <a:rPr lang="en-US" sz="3500" dirty="0"/>
              <a:t>Eucharist is the sacrament of communion that brings us out of individualism so that we may follow him together, living out our faith in him. Therefore we should all ask ourselves before the Lord: how do I live the Eucharist</a:t>
            </a:r>
            <a:r>
              <a:rPr lang="en-US" sz="3500" dirty="0" smtClean="0"/>
              <a:t>?”</a:t>
            </a:r>
          </a:p>
          <a:p>
            <a:pPr marL="0" indent="0" algn="r">
              <a:buNone/>
            </a:pPr>
            <a:r>
              <a:rPr lang="en-US" sz="2500" dirty="0" smtClean="0"/>
              <a:t>- Pope Francis, Corpus Christi Homily</a:t>
            </a:r>
            <a:endParaRPr lang="en-US" sz="2500" dirty="0"/>
          </a:p>
        </p:txBody>
      </p:sp>
      <p:pic>
        <p:nvPicPr>
          <p:cNvPr id="4" name="Picture 6"/>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2399" y="2819400"/>
            <a:ext cx="240161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790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Eucharist</a:t>
            </a:r>
            <a:endParaRPr lang="en-US" dirty="0"/>
          </a:p>
        </p:txBody>
      </p:sp>
      <p:sp>
        <p:nvSpPr>
          <p:cNvPr id="3" name="Content Placeholder 2"/>
          <p:cNvSpPr>
            <a:spLocks noGrp="1"/>
          </p:cNvSpPr>
          <p:nvPr>
            <p:ph idx="1"/>
          </p:nvPr>
        </p:nvSpPr>
        <p:spPr>
          <a:xfrm>
            <a:off x="457200" y="2362200"/>
            <a:ext cx="4800600" cy="4495800"/>
          </a:xfrm>
        </p:spPr>
        <p:txBody>
          <a:bodyPr/>
          <a:lstStyle/>
          <a:p>
            <a:pPr marL="0" indent="0">
              <a:buNone/>
            </a:pPr>
            <a:r>
              <a:rPr lang="en-US" sz="3600" dirty="0"/>
              <a:t>“A Eucharist which does not pass over into the concrete practice of love is intrinsically fragmented.” </a:t>
            </a:r>
            <a:endParaRPr lang="en-US" sz="3600" dirty="0" smtClean="0"/>
          </a:p>
          <a:p>
            <a:pPr marL="0" indent="0" algn="r">
              <a:buNone/>
            </a:pPr>
            <a:r>
              <a:rPr lang="en-US" i="1" dirty="0" smtClean="0"/>
              <a:t>- </a:t>
            </a:r>
            <a:r>
              <a:rPr lang="en-US" dirty="0" smtClean="0"/>
              <a:t>Pope Benedict XVI, </a:t>
            </a:r>
            <a:r>
              <a:rPr lang="en-US" i="1" dirty="0" smtClean="0"/>
              <a:t>Deus </a:t>
            </a:r>
            <a:r>
              <a:rPr lang="en-US" i="1" dirty="0"/>
              <a:t>Caritas </a:t>
            </a:r>
            <a:r>
              <a:rPr lang="en-US" i="1" dirty="0" err="1" smtClean="0"/>
              <a:t>Est</a:t>
            </a:r>
            <a:r>
              <a:rPr lang="en-US" i="1" dirty="0" smtClean="0"/>
              <a:t>, </a:t>
            </a:r>
            <a:r>
              <a:rPr lang="en-US" dirty="0" smtClean="0"/>
              <a:t>no. 14</a:t>
            </a:r>
            <a:endParaRPr lang="en-US" dirty="0"/>
          </a:p>
        </p:txBody>
      </p:sp>
      <p:pic>
        <p:nvPicPr>
          <p:cNvPr id="4" name="Picture 7"/>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91200" y="2743200"/>
            <a:ext cx="297520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926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Eucharist</a:t>
            </a:r>
            <a:endParaRPr lang="en-US" dirty="0"/>
          </a:p>
        </p:txBody>
      </p:sp>
      <p:sp>
        <p:nvSpPr>
          <p:cNvPr id="3" name="Content Placeholder 2"/>
          <p:cNvSpPr>
            <a:spLocks noGrp="1"/>
          </p:cNvSpPr>
          <p:nvPr>
            <p:ph idx="1"/>
          </p:nvPr>
        </p:nvSpPr>
        <p:spPr>
          <a:xfrm>
            <a:off x="457200" y="1905000"/>
            <a:ext cx="8229600" cy="4949952"/>
          </a:xfrm>
        </p:spPr>
        <p:txBody>
          <a:bodyPr>
            <a:normAutofit/>
          </a:bodyPr>
          <a:lstStyle/>
          <a:p>
            <a:r>
              <a:rPr lang="en-US" dirty="0" smtClean="0"/>
              <a:t>Eucharistic “communion”</a:t>
            </a:r>
          </a:p>
          <a:p>
            <a:r>
              <a:rPr lang="en-US" dirty="0" smtClean="0"/>
              <a:t>Insincere if divisions due to class, etc.</a:t>
            </a:r>
          </a:p>
          <a:p>
            <a:r>
              <a:rPr lang="en-US" dirty="0" smtClean="0"/>
              <a:t>Common dignity</a:t>
            </a:r>
          </a:p>
          <a:p>
            <a:r>
              <a:rPr lang="en-US" dirty="0" smtClean="0"/>
              <a:t>Sensitizes us to suffering</a:t>
            </a:r>
          </a:p>
          <a:p>
            <a:r>
              <a:rPr lang="en-US" dirty="0" smtClean="0"/>
              <a:t>Imitate Christ’s self-sacrifice</a:t>
            </a:r>
          </a:p>
          <a:p>
            <a:r>
              <a:rPr lang="en-US" dirty="0" smtClean="0"/>
              <a:t>Transform structures of sin</a:t>
            </a:r>
          </a:p>
          <a:p>
            <a:r>
              <a:rPr lang="en-US" dirty="0" smtClean="0"/>
              <a:t>Live it in our daily lives</a:t>
            </a:r>
          </a:p>
          <a:p>
            <a:r>
              <a:rPr lang="en-US" dirty="0" smtClean="0"/>
              <a:t>Sent on mission</a:t>
            </a:r>
          </a:p>
          <a:p>
            <a:endParaRPr lang="en-US" dirty="0" smtClean="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7400" y="4670552"/>
            <a:ext cx="3276600" cy="2184400"/>
          </a:xfrm>
          <a:prstGeom prst="rect">
            <a:avLst/>
          </a:prstGeom>
        </p:spPr>
      </p:pic>
    </p:spTree>
    <p:extLst>
      <p:ext uri="{BB962C8B-B14F-4D97-AF65-F5344CB8AC3E}">
        <p14:creationId xmlns:p14="http://schemas.microsoft.com/office/powerpoint/2010/main" val="793704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Eucharist</a:t>
            </a:r>
            <a:endParaRPr lang="en-US" dirty="0"/>
          </a:p>
        </p:txBody>
      </p:sp>
      <p:sp>
        <p:nvSpPr>
          <p:cNvPr id="3" name="Content Placeholder 2"/>
          <p:cNvSpPr>
            <a:spLocks noGrp="1"/>
          </p:cNvSpPr>
          <p:nvPr>
            <p:ph idx="1"/>
          </p:nvPr>
        </p:nvSpPr>
        <p:spPr>
          <a:xfrm>
            <a:off x="457200" y="1905000"/>
            <a:ext cx="8229600" cy="1981200"/>
          </a:xfrm>
        </p:spPr>
        <p:txBody>
          <a:bodyPr>
            <a:normAutofit lnSpcReduction="10000"/>
          </a:bodyPr>
          <a:lstStyle/>
          <a:p>
            <a:pPr marL="0" indent="0">
              <a:spcBef>
                <a:spcPts val="0"/>
              </a:spcBef>
              <a:buNone/>
              <a:defRPr/>
            </a:pPr>
            <a:r>
              <a:rPr lang="en-US" dirty="0">
                <a:solidFill>
                  <a:schemeClr val="tx1"/>
                </a:solidFill>
              </a:rPr>
              <a:t>Pope Francis says we are to be a “Church which ‘goes forth’”—a  “community of missionary disciples” in the world. </a:t>
            </a:r>
            <a:r>
              <a:rPr lang="en-US" b="1" dirty="0">
                <a:solidFill>
                  <a:schemeClr val="tx1"/>
                </a:solidFill>
              </a:rPr>
              <a:t> </a:t>
            </a:r>
            <a:r>
              <a:rPr lang="en-US" dirty="0">
                <a:solidFill>
                  <a:schemeClr val="tx1"/>
                </a:solidFill>
              </a:rPr>
              <a:t>What do you think it looks like to be a Church that “goes forth”? </a:t>
            </a:r>
          </a:p>
          <a:p>
            <a:pPr marL="0" indent="0">
              <a:buNone/>
            </a:pP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86891" y="3840018"/>
            <a:ext cx="3990109" cy="3017982"/>
          </a:xfrm>
          <a:prstGeom prst="rect">
            <a:avLst/>
          </a:prstGeom>
        </p:spPr>
      </p:pic>
    </p:spTree>
    <p:extLst>
      <p:ext uri="{BB962C8B-B14F-4D97-AF65-F5344CB8AC3E}">
        <p14:creationId xmlns:p14="http://schemas.microsoft.com/office/powerpoint/2010/main" val="2280450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Penance and Reconciliation</a:t>
            </a:r>
            <a:endParaRPr lang="en-US" dirty="0"/>
          </a:p>
        </p:txBody>
      </p:sp>
      <p:pic>
        <p:nvPicPr>
          <p:cNvPr id="4" name="Picture 8"/>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92" y="2971800"/>
            <a:ext cx="2439692" cy="2536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2590800" y="2332037"/>
            <a:ext cx="6553200" cy="4373563"/>
          </a:xfrm>
        </p:spPr>
        <p:txBody>
          <a:bodyPr>
            <a:normAutofit fontScale="92500" lnSpcReduction="10000"/>
          </a:bodyPr>
          <a:lstStyle/>
          <a:p>
            <a:pPr marL="0" indent="0">
              <a:buNone/>
            </a:pPr>
            <a:r>
              <a:rPr lang="en-US" dirty="0" smtClean="0"/>
              <a:t>“There </a:t>
            </a:r>
            <a:r>
              <a:rPr lang="en-US" dirty="0"/>
              <a:t>is no sin, not even the most intimate and secret one, the most strictly individual one, that exclusively concerns the person committing it. With greater or lesser violence, with greater or lesser harm, every sin has repercussions on the entire ecclesial body and the whole human </a:t>
            </a:r>
            <a:r>
              <a:rPr lang="en-US" dirty="0" smtClean="0"/>
              <a:t>family.”</a:t>
            </a:r>
          </a:p>
          <a:p>
            <a:pPr marL="0" indent="0" algn="r">
              <a:buNone/>
            </a:pPr>
            <a:r>
              <a:rPr lang="en-US" sz="2900" dirty="0" smtClean="0"/>
              <a:t>- Pope John Paul II, </a:t>
            </a:r>
            <a:r>
              <a:rPr lang="en-US" sz="2900" i="1" dirty="0" err="1" smtClean="0"/>
              <a:t>Reconciliatio</a:t>
            </a:r>
            <a:r>
              <a:rPr lang="en-US" sz="2900" i="1" dirty="0" smtClean="0"/>
              <a:t> et </a:t>
            </a:r>
            <a:r>
              <a:rPr lang="en-US" sz="2900" i="1" dirty="0" err="1" smtClean="0"/>
              <a:t>Paenitentia</a:t>
            </a:r>
            <a:r>
              <a:rPr lang="en-US" sz="2900" i="1" dirty="0" smtClean="0"/>
              <a:t>, </a:t>
            </a:r>
            <a:r>
              <a:rPr lang="en-US" sz="2900" dirty="0" smtClean="0"/>
              <a:t>no. 16</a:t>
            </a:r>
            <a:endParaRPr lang="en-US" sz="2900" dirty="0"/>
          </a:p>
        </p:txBody>
      </p:sp>
    </p:spTree>
    <p:extLst>
      <p:ext uri="{BB962C8B-B14F-4D97-AF65-F5344CB8AC3E}">
        <p14:creationId xmlns:p14="http://schemas.microsoft.com/office/powerpoint/2010/main" val="4114385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Penance and Reconciliation</a:t>
            </a:r>
            <a:endParaRPr lang="en-US" dirty="0"/>
          </a:p>
        </p:txBody>
      </p:sp>
      <p:pic>
        <p:nvPicPr>
          <p:cNvPr id="4" name="Picture 3" descr="C:\Users\Jill\AppData\Local\Microsoft\Windows\Temporary Internet Files\Content.IE5\RHYV648P\MP900427607[1].jpg"/>
          <p:cNvPicPr/>
          <p:nvPr/>
        </p:nvPicPr>
        <p:blipFill rotWithShape="1">
          <a:blip r:embed="rId3" cstate="screen">
            <a:extLst>
              <a:ext uri="{28A0092B-C50C-407E-A947-70E740481C1C}">
                <a14:useLocalDpi xmlns:a14="http://schemas.microsoft.com/office/drawing/2010/main"/>
              </a:ext>
            </a:extLst>
          </a:blip>
          <a:srcRect/>
          <a:stretch/>
        </p:blipFill>
        <p:spPr bwMode="auto">
          <a:xfrm>
            <a:off x="6781800" y="4724400"/>
            <a:ext cx="2362200" cy="2170176"/>
          </a:xfrm>
          <a:prstGeom prst="rect">
            <a:avLst/>
          </a:prstGeom>
          <a:noFill/>
          <a:ln w="9525">
            <a:noFill/>
            <a:miter lim="800000"/>
            <a:headEnd/>
            <a:tailEnd/>
          </a:ln>
        </p:spPr>
      </p:pic>
      <p:sp>
        <p:nvSpPr>
          <p:cNvPr id="5" name="Content Placeholder 4"/>
          <p:cNvSpPr>
            <a:spLocks noGrp="1"/>
          </p:cNvSpPr>
          <p:nvPr>
            <p:ph idx="1"/>
          </p:nvPr>
        </p:nvSpPr>
        <p:spPr>
          <a:xfrm>
            <a:off x="381000" y="1828800"/>
            <a:ext cx="8229600" cy="4297363"/>
          </a:xfrm>
        </p:spPr>
        <p:txBody>
          <a:bodyPr/>
          <a:lstStyle/>
          <a:p>
            <a:r>
              <a:rPr lang="en-US" dirty="0" smtClean="0"/>
              <a:t>Sin is never an individual affair</a:t>
            </a:r>
          </a:p>
          <a:p>
            <a:pPr lvl="1"/>
            <a:r>
              <a:rPr lang="en-US" dirty="0" smtClean="0"/>
              <a:t>Personal sin</a:t>
            </a:r>
          </a:p>
          <a:p>
            <a:pPr lvl="1"/>
            <a:r>
              <a:rPr lang="en-US" dirty="0" smtClean="0"/>
              <a:t>Social sin</a:t>
            </a:r>
          </a:p>
          <a:p>
            <a:r>
              <a:rPr lang="en-US" dirty="0" smtClean="0"/>
              <a:t>Called to examine hearts and lives</a:t>
            </a:r>
          </a:p>
          <a:p>
            <a:r>
              <a:rPr lang="en-US" dirty="0" smtClean="0"/>
              <a:t>Restore broken communion/community</a:t>
            </a:r>
          </a:p>
          <a:p>
            <a:r>
              <a:rPr lang="en-US" dirty="0" smtClean="0"/>
              <a:t>Work to repair damage</a:t>
            </a:r>
          </a:p>
          <a:p>
            <a:r>
              <a:rPr lang="en-US" dirty="0" smtClean="0"/>
              <a:t>Be instruments of reconciliation</a:t>
            </a:r>
            <a:endParaRPr lang="en-US" dirty="0"/>
          </a:p>
        </p:txBody>
      </p:sp>
    </p:spTree>
    <p:extLst>
      <p:ext uri="{BB962C8B-B14F-4D97-AF65-F5344CB8AC3E}">
        <p14:creationId xmlns:p14="http://schemas.microsoft.com/office/powerpoint/2010/main" val="174197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Prayer</a:t>
            </a:r>
            <a:endParaRPr lang="en-US" dirty="0"/>
          </a:p>
        </p:txBody>
      </p:sp>
      <p:sp>
        <p:nvSpPr>
          <p:cNvPr id="3" name="Content Placeholder 2"/>
          <p:cNvSpPr>
            <a:spLocks noGrp="1"/>
          </p:cNvSpPr>
          <p:nvPr>
            <p:ph idx="1"/>
          </p:nvPr>
        </p:nvSpPr>
        <p:spPr>
          <a:xfrm>
            <a:off x="457200" y="1752600"/>
            <a:ext cx="8229600" cy="4876800"/>
          </a:xfrm>
        </p:spPr>
        <p:txBody>
          <a:bodyPr>
            <a:normAutofit lnSpcReduction="10000"/>
          </a:bodyPr>
          <a:lstStyle/>
          <a:p>
            <a:pPr marL="0" indent="0">
              <a:spcBef>
                <a:spcPts val="2000"/>
              </a:spcBef>
              <a:buNone/>
            </a:pPr>
            <a:r>
              <a:rPr lang="en-US" dirty="0"/>
              <a:t>Loving Father</a:t>
            </a:r>
            <a:r>
              <a:rPr lang="en-US" dirty="0" smtClean="0"/>
              <a:t>,</a:t>
            </a:r>
            <a:endParaRPr lang="en-US" dirty="0"/>
          </a:p>
          <a:p>
            <a:pPr marL="0" indent="0">
              <a:spcBef>
                <a:spcPts val="2000"/>
              </a:spcBef>
              <a:buNone/>
            </a:pPr>
            <a:r>
              <a:rPr lang="en-US" dirty="0"/>
              <a:t>Open our hearts to hidden realities:</a:t>
            </a:r>
          </a:p>
          <a:p>
            <a:pPr marL="688975" indent="-457200">
              <a:spcBef>
                <a:spcPts val="2000"/>
              </a:spcBef>
              <a:buBlip>
                <a:blip r:embed="rId3"/>
              </a:buBlip>
            </a:pPr>
            <a:r>
              <a:rPr lang="en-US" dirty="0"/>
              <a:t>your love for all people</a:t>
            </a:r>
          </a:p>
          <a:p>
            <a:pPr marL="688975" indent="-457200">
              <a:spcBef>
                <a:spcPts val="2000"/>
              </a:spcBef>
              <a:buBlip>
                <a:blip r:embed="rId3"/>
              </a:buBlip>
            </a:pPr>
            <a:r>
              <a:rPr lang="en-US" dirty="0"/>
              <a:t>your presence in the community</a:t>
            </a:r>
          </a:p>
          <a:p>
            <a:pPr marL="688975" indent="-457200">
              <a:spcBef>
                <a:spcPts val="2000"/>
              </a:spcBef>
              <a:buBlip>
                <a:blip r:embed="rId3"/>
              </a:buBlip>
            </a:pPr>
            <a:r>
              <a:rPr lang="en-US" dirty="0"/>
              <a:t>your call to justice and peace</a:t>
            </a:r>
            <a:r>
              <a:rPr lang="en-US" dirty="0" smtClean="0"/>
              <a:t>.</a:t>
            </a:r>
          </a:p>
          <a:p>
            <a:pPr marL="0" indent="0">
              <a:spcBef>
                <a:spcPts val="2000"/>
              </a:spcBef>
              <a:buNone/>
            </a:pPr>
            <a:r>
              <a:rPr lang="en-US" dirty="0" smtClean="0"/>
              <a:t>May </a:t>
            </a:r>
            <a:r>
              <a:rPr lang="en-US" dirty="0"/>
              <a:t>the sacraments stir in </a:t>
            </a:r>
            <a:r>
              <a:rPr lang="en-US" dirty="0" smtClean="0"/>
              <a:t>us that </a:t>
            </a:r>
            <a:r>
              <a:rPr lang="en-US" dirty="0"/>
              <a:t>same love for those with whom we </a:t>
            </a:r>
            <a:r>
              <a:rPr lang="en-US" dirty="0" smtClean="0"/>
              <a:t>worship and </a:t>
            </a:r>
            <a:r>
              <a:rPr lang="en-US" dirty="0"/>
              <a:t>all members of our human family.</a:t>
            </a:r>
          </a:p>
          <a:p>
            <a:endParaRPr lang="en-US" dirty="0"/>
          </a:p>
        </p:txBody>
      </p:sp>
    </p:spTree>
    <p:extLst>
      <p:ext uri="{BB962C8B-B14F-4D97-AF65-F5344CB8AC3E}">
        <p14:creationId xmlns:p14="http://schemas.microsoft.com/office/powerpoint/2010/main" val="3978745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Penance and Reconciliation</a:t>
            </a:r>
            <a:endParaRPr lang="en-US" dirty="0"/>
          </a:p>
        </p:txBody>
      </p:sp>
      <p:sp>
        <p:nvSpPr>
          <p:cNvPr id="3" name="Content Placeholder 2"/>
          <p:cNvSpPr>
            <a:spLocks noGrp="1"/>
          </p:cNvSpPr>
          <p:nvPr>
            <p:ph idx="1"/>
          </p:nvPr>
        </p:nvSpPr>
        <p:spPr>
          <a:xfrm>
            <a:off x="533400" y="1873393"/>
            <a:ext cx="8229600" cy="3916363"/>
          </a:xfrm>
        </p:spPr>
        <p:txBody>
          <a:bodyPr/>
          <a:lstStyle/>
          <a:p>
            <a:pPr marL="0" indent="0">
              <a:buNone/>
            </a:pPr>
            <a:r>
              <a:rPr lang="en-US" dirty="0">
                <a:solidFill>
                  <a:schemeClr val="tx1"/>
                </a:solidFill>
              </a:rPr>
              <a:t>What structures of sin do you see which exist? Where do you see familial, educational, economic, or environmental brokenness? </a:t>
            </a:r>
            <a:r>
              <a:rPr lang="en-US" dirty="0" smtClean="0">
                <a:solidFill>
                  <a:schemeClr val="tx1"/>
                </a:solidFill>
              </a:rPr>
              <a:t>How can we be agents of healing?</a:t>
            </a:r>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4070503"/>
            <a:ext cx="2667000" cy="2787497"/>
          </a:xfrm>
          <a:prstGeom prst="rect">
            <a:avLst/>
          </a:prstGeom>
        </p:spPr>
      </p:pic>
    </p:spTree>
    <p:extLst>
      <p:ext uri="{BB962C8B-B14F-4D97-AF65-F5344CB8AC3E}">
        <p14:creationId xmlns:p14="http://schemas.microsoft.com/office/powerpoint/2010/main" val="118766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Anointing of the Sick</a:t>
            </a:r>
            <a:endParaRPr lang="en-US" dirty="0"/>
          </a:p>
        </p:txBody>
      </p:sp>
      <p:sp>
        <p:nvSpPr>
          <p:cNvPr id="3" name="Content Placeholder 2"/>
          <p:cNvSpPr>
            <a:spLocks noGrp="1"/>
          </p:cNvSpPr>
          <p:nvPr>
            <p:ph idx="1"/>
          </p:nvPr>
        </p:nvSpPr>
        <p:spPr>
          <a:xfrm>
            <a:off x="306325" y="2179637"/>
            <a:ext cx="5865875" cy="4373563"/>
          </a:xfrm>
        </p:spPr>
        <p:txBody>
          <a:bodyPr>
            <a:normAutofit lnSpcReduction="10000"/>
          </a:bodyPr>
          <a:lstStyle/>
          <a:p>
            <a:pPr marL="0" indent="0">
              <a:buNone/>
            </a:pPr>
            <a:r>
              <a:rPr lang="en-US" dirty="0" smtClean="0"/>
              <a:t>“It </a:t>
            </a:r>
            <a:r>
              <a:rPr lang="en-US" dirty="0"/>
              <a:t>was when Francis embraced a leper. This suffering brother was the </a:t>
            </a:r>
            <a:r>
              <a:rPr lang="en-US" dirty="0" smtClean="0"/>
              <a:t>‘mediator </a:t>
            </a:r>
            <a:r>
              <a:rPr lang="en-US" dirty="0"/>
              <a:t>of light ... for Saint Francis of </a:t>
            </a:r>
            <a:r>
              <a:rPr lang="en-US" dirty="0" smtClean="0"/>
              <a:t>Assisi’ because </a:t>
            </a:r>
            <a:r>
              <a:rPr lang="en-US" dirty="0"/>
              <a:t>in every suffering brother and sister that we embrace, we embrace the suffering Body of Christ</a:t>
            </a:r>
            <a:r>
              <a:rPr lang="en-US" dirty="0" smtClean="0"/>
              <a:t>.”</a:t>
            </a:r>
          </a:p>
          <a:p>
            <a:pPr marL="0" indent="0" algn="r">
              <a:buNone/>
            </a:pPr>
            <a:r>
              <a:rPr lang="en-US" sz="2700" dirty="0" smtClean="0"/>
              <a:t>- Pope Francis, </a:t>
            </a:r>
            <a:r>
              <a:rPr lang="en-US" sz="2700" dirty="0"/>
              <a:t>Address at St. Francis of Assisi of the Providence of God </a:t>
            </a:r>
            <a:r>
              <a:rPr lang="en-US" sz="2700" dirty="0" smtClean="0"/>
              <a:t>Hospital</a:t>
            </a:r>
            <a:endParaRPr lang="en-US" dirty="0"/>
          </a:p>
        </p:txBody>
      </p:sp>
      <p:pic>
        <p:nvPicPr>
          <p:cNvPr id="5" name="Picture 4" descr="C:\Users\JRauh\AppData\Local\Microsoft\Windows\Temporary Internet Files\Content.IE5\U84VYONC\MP900407501[1].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6574536" y="4876800"/>
            <a:ext cx="2593848" cy="1981200"/>
          </a:xfrm>
          <a:prstGeom prst="rect">
            <a:avLst/>
          </a:prstGeom>
          <a:noFill/>
          <a:ln>
            <a:noFill/>
          </a:ln>
        </p:spPr>
      </p:pic>
    </p:spTree>
    <p:extLst>
      <p:ext uri="{BB962C8B-B14F-4D97-AF65-F5344CB8AC3E}">
        <p14:creationId xmlns:p14="http://schemas.microsoft.com/office/powerpoint/2010/main" val="2042458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Anointing of the Sick</a:t>
            </a:r>
            <a:endParaRPr lang="en-US" dirty="0"/>
          </a:p>
        </p:txBody>
      </p:sp>
      <p:sp>
        <p:nvSpPr>
          <p:cNvPr id="3" name="Content Placeholder 2"/>
          <p:cNvSpPr>
            <a:spLocks noGrp="1"/>
          </p:cNvSpPr>
          <p:nvPr>
            <p:ph idx="1"/>
          </p:nvPr>
        </p:nvSpPr>
        <p:spPr>
          <a:xfrm>
            <a:off x="457200" y="2286000"/>
            <a:ext cx="8229600" cy="3840163"/>
          </a:xfrm>
        </p:spPr>
        <p:txBody>
          <a:bodyPr/>
          <a:lstStyle/>
          <a:p>
            <a:r>
              <a:rPr lang="en-US" dirty="0" smtClean="0"/>
              <a:t>Liturgical, communal celebration</a:t>
            </a:r>
          </a:p>
          <a:p>
            <a:r>
              <a:rPr lang="en-US" dirty="0" smtClean="0"/>
              <a:t>Body of Christ</a:t>
            </a:r>
          </a:p>
          <a:p>
            <a:r>
              <a:rPr lang="en-US" dirty="0" smtClean="0"/>
              <a:t>Christ’s ministry of compassion and encounter</a:t>
            </a:r>
          </a:p>
          <a:p>
            <a:r>
              <a:rPr lang="en-US" dirty="0" smtClean="0"/>
              <a:t>Walking with others</a:t>
            </a:r>
          </a:p>
          <a:p>
            <a:r>
              <a:rPr lang="en-US" dirty="0" smtClean="0"/>
              <a:t>A gift, not a burden</a:t>
            </a:r>
          </a:p>
          <a:p>
            <a:endParaRPr lang="en-US" dirty="0"/>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00800" y="4384353"/>
            <a:ext cx="2743200" cy="2549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29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Anointing of the Sick</a:t>
            </a:r>
            <a:endParaRPr lang="en-US" dirty="0"/>
          </a:p>
        </p:txBody>
      </p:sp>
      <p:sp>
        <p:nvSpPr>
          <p:cNvPr id="3" name="Content Placeholder 2"/>
          <p:cNvSpPr>
            <a:spLocks noGrp="1"/>
          </p:cNvSpPr>
          <p:nvPr>
            <p:ph idx="1"/>
          </p:nvPr>
        </p:nvSpPr>
        <p:spPr>
          <a:xfrm>
            <a:off x="457200" y="1828800"/>
            <a:ext cx="8229600" cy="3992563"/>
          </a:xfrm>
        </p:spPr>
        <p:txBody>
          <a:bodyPr/>
          <a:lstStyle/>
          <a:p>
            <a:r>
              <a:rPr lang="en-US" dirty="0">
                <a:solidFill>
                  <a:schemeClr val="tx1"/>
                </a:solidFill>
              </a:rPr>
              <a:t>How does my </a:t>
            </a:r>
            <a:r>
              <a:rPr lang="en-US" dirty="0" smtClean="0">
                <a:solidFill>
                  <a:schemeClr val="tx1"/>
                </a:solidFill>
              </a:rPr>
              <a:t>faith community </a:t>
            </a:r>
            <a:r>
              <a:rPr lang="en-US" dirty="0">
                <a:solidFill>
                  <a:schemeClr val="tx1"/>
                </a:solidFill>
              </a:rPr>
              <a:t>minister to those who are sick and dying? In what ways does the larger community relate to these members of the </a:t>
            </a:r>
            <a:r>
              <a:rPr lang="en-US" dirty="0" smtClean="0">
                <a:solidFill>
                  <a:schemeClr val="tx1"/>
                </a:solidFill>
              </a:rPr>
              <a:t>Body of Christ? Why is this important?</a:t>
            </a:r>
            <a:endParaRPr lang="en-US" dirty="0">
              <a:solidFill>
                <a:schemeClr val="tx1"/>
              </a:solidFill>
            </a:endParaRPr>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2988" y="3886200"/>
            <a:ext cx="2001012" cy="2971800"/>
          </a:xfrm>
          <a:prstGeom prst="rect">
            <a:avLst/>
          </a:prstGeom>
        </p:spPr>
      </p:pic>
    </p:spTree>
    <p:extLst>
      <p:ext uri="{BB962C8B-B14F-4D97-AF65-F5344CB8AC3E}">
        <p14:creationId xmlns:p14="http://schemas.microsoft.com/office/powerpoint/2010/main" val="4224593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Matrimony</a:t>
            </a:r>
            <a:endParaRPr lang="en-US" dirty="0"/>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11900" y="3954434"/>
            <a:ext cx="2832100" cy="2903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1872020"/>
            <a:ext cx="5791200" cy="4909036"/>
          </a:xfrm>
          <a:prstGeom prst="rect">
            <a:avLst/>
          </a:prstGeom>
          <a:noFill/>
        </p:spPr>
        <p:txBody>
          <a:bodyPr wrap="square" rtlCol="0">
            <a:spAutoFit/>
          </a:bodyPr>
          <a:lstStyle/>
          <a:p>
            <a:r>
              <a:rPr lang="en-US" sz="3000" dirty="0" smtClean="0">
                <a:solidFill>
                  <a:schemeClr val="tx1">
                    <a:lumMod val="75000"/>
                    <a:lumOff val="25000"/>
                  </a:schemeClr>
                </a:solidFill>
              </a:rPr>
              <a:t>“The Christian family is thus called upon to offer everyone a witness of . . . dedication to social matters, through a ‘preferential option’ for the poor and disadvantaged. . . . [I]t must have special concern for the hungry, the poor, the old, the sick, drug victims and those who have no family.”</a:t>
            </a:r>
          </a:p>
          <a:p>
            <a:pPr algn="r"/>
            <a:r>
              <a:rPr lang="en-US" sz="2500" dirty="0" smtClean="0">
                <a:solidFill>
                  <a:schemeClr val="tx1">
                    <a:lumMod val="75000"/>
                    <a:lumOff val="25000"/>
                  </a:schemeClr>
                </a:solidFill>
              </a:rPr>
              <a:t>- John Paul II, </a:t>
            </a:r>
            <a:r>
              <a:rPr lang="en-US" sz="2500" i="1" dirty="0" err="1" smtClean="0">
                <a:solidFill>
                  <a:schemeClr val="tx1">
                    <a:lumMod val="75000"/>
                    <a:lumOff val="25000"/>
                  </a:schemeClr>
                </a:solidFill>
              </a:rPr>
              <a:t>Familiaris</a:t>
            </a:r>
            <a:r>
              <a:rPr lang="en-US" sz="2500" i="1" dirty="0" smtClean="0">
                <a:solidFill>
                  <a:schemeClr val="tx1">
                    <a:lumMod val="75000"/>
                    <a:lumOff val="25000"/>
                  </a:schemeClr>
                </a:solidFill>
              </a:rPr>
              <a:t> </a:t>
            </a:r>
            <a:r>
              <a:rPr lang="en-US" sz="2500" i="1" dirty="0" err="1" smtClean="0">
                <a:solidFill>
                  <a:schemeClr val="tx1">
                    <a:lumMod val="75000"/>
                    <a:lumOff val="25000"/>
                  </a:schemeClr>
                </a:solidFill>
              </a:rPr>
              <a:t>Consortio</a:t>
            </a:r>
            <a:r>
              <a:rPr lang="en-US" sz="2500" dirty="0" smtClean="0">
                <a:solidFill>
                  <a:schemeClr val="tx1">
                    <a:lumMod val="75000"/>
                    <a:lumOff val="25000"/>
                  </a:schemeClr>
                </a:solidFill>
              </a:rPr>
              <a:t>, no. 47</a:t>
            </a:r>
          </a:p>
          <a:p>
            <a:endParaRPr lang="en-US" dirty="0"/>
          </a:p>
        </p:txBody>
      </p:sp>
    </p:spTree>
    <p:extLst>
      <p:ext uri="{BB962C8B-B14F-4D97-AF65-F5344CB8AC3E}">
        <p14:creationId xmlns:p14="http://schemas.microsoft.com/office/powerpoint/2010/main" val="1598182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Matrimony</a:t>
            </a:r>
            <a:endParaRPr lang="en-US" dirty="0"/>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477001" y="4953000"/>
            <a:ext cx="2666999" cy="1905000"/>
          </a:xfrm>
        </p:spPr>
      </p:pic>
      <p:sp>
        <p:nvSpPr>
          <p:cNvPr id="4" name="Content Placeholder 2"/>
          <p:cNvSpPr txBox="1">
            <a:spLocks/>
          </p:cNvSpPr>
          <p:nvPr/>
        </p:nvSpPr>
        <p:spPr>
          <a:xfrm>
            <a:off x="457200" y="2286000"/>
            <a:ext cx="8458200" cy="3840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Spouses reflect God’s love</a:t>
            </a:r>
          </a:p>
          <a:p>
            <a:r>
              <a:rPr lang="en-US" dirty="0" smtClean="0"/>
              <a:t>Trinitarian communion</a:t>
            </a:r>
          </a:p>
          <a:p>
            <a:r>
              <a:rPr lang="en-US" dirty="0" smtClean="0"/>
              <a:t>Imitate Christ’s example </a:t>
            </a:r>
          </a:p>
          <a:p>
            <a:r>
              <a:rPr lang="en-US" dirty="0" smtClean="0"/>
              <a:t>Serve each other, family, community</a:t>
            </a:r>
          </a:p>
          <a:p>
            <a:r>
              <a:rPr lang="en-US" dirty="0" smtClean="0"/>
              <a:t>“Domestic church” of the family</a:t>
            </a:r>
          </a:p>
          <a:p>
            <a:r>
              <a:rPr lang="en-US" dirty="0" smtClean="0"/>
              <a:t>Family and public policy</a:t>
            </a:r>
          </a:p>
          <a:p>
            <a:endParaRPr lang="en-US" dirty="0"/>
          </a:p>
        </p:txBody>
      </p:sp>
    </p:spTree>
    <p:extLst>
      <p:ext uri="{BB962C8B-B14F-4D97-AF65-F5344CB8AC3E}">
        <p14:creationId xmlns:p14="http://schemas.microsoft.com/office/powerpoint/2010/main" val="3064135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Matrimony</a:t>
            </a:r>
            <a:endParaRPr lang="en-US" dirty="0"/>
          </a:p>
        </p:txBody>
      </p:sp>
      <p:sp>
        <p:nvSpPr>
          <p:cNvPr id="3" name="Content Placeholder 2"/>
          <p:cNvSpPr>
            <a:spLocks noGrp="1"/>
          </p:cNvSpPr>
          <p:nvPr>
            <p:ph idx="1"/>
          </p:nvPr>
        </p:nvSpPr>
        <p:spPr>
          <a:xfrm>
            <a:off x="228600" y="1752600"/>
            <a:ext cx="8458200" cy="4373563"/>
          </a:xfrm>
        </p:spPr>
        <p:txBody>
          <a:bodyPr/>
          <a:lstStyle/>
          <a:p>
            <a:r>
              <a:rPr lang="en-US" dirty="0">
                <a:solidFill>
                  <a:schemeClr val="tx1"/>
                </a:solidFill>
              </a:rPr>
              <a:t>In marriage preparation, how can we help married couples see the connection between their own love for each other, and the call to live as beacons of God’s love in life and society?</a:t>
            </a:r>
            <a:endParaRPr lang="en-US" b="1" dirty="0">
              <a:solidFill>
                <a:schemeClr val="tx1"/>
              </a:solidFill>
            </a:endParaRPr>
          </a:p>
          <a:p>
            <a:pPr marL="0" indent="0">
              <a:buNone/>
            </a:pPr>
            <a:endParaRPr lang="en-US" dirty="0"/>
          </a:p>
        </p:txBody>
      </p:sp>
      <p:pic>
        <p:nvPicPr>
          <p:cNvPr id="3076" name="Picture 4" descr="C:\Users\JRauh\AppData\Local\Microsoft\Windows\Temporary Internet Files\Content.IE5\MMMOOJ9C\MP900407353[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85877" y="4510144"/>
            <a:ext cx="2933923" cy="237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958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Orders</a:t>
            </a:r>
            <a:endParaRPr lang="en-US" dirty="0"/>
          </a:p>
        </p:txBody>
      </p:sp>
      <p:sp>
        <p:nvSpPr>
          <p:cNvPr id="3" name="Content Placeholder 2"/>
          <p:cNvSpPr>
            <a:spLocks noGrp="1"/>
          </p:cNvSpPr>
          <p:nvPr>
            <p:ph idx="1"/>
          </p:nvPr>
        </p:nvSpPr>
        <p:spPr>
          <a:xfrm>
            <a:off x="3352800" y="1905000"/>
            <a:ext cx="5638800" cy="4800600"/>
          </a:xfrm>
        </p:spPr>
        <p:txBody>
          <a:bodyPr>
            <a:normAutofit lnSpcReduction="10000"/>
          </a:bodyPr>
          <a:lstStyle/>
          <a:p>
            <a:pPr marL="0" indent="0">
              <a:buNone/>
            </a:pPr>
            <a:r>
              <a:rPr lang="en-US" dirty="0" smtClean="0"/>
              <a:t>“We </a:t>
            </a:r>
            <a:r>
              <a:rPr lang="en-US" dirty="0"/>
              <a:t>need to </a:t>
            </a:r>
            <a:r>
              <a:rPr lang="en-US" dirty="0" smtClean="0"/>
              <a:t>‘go out’, </a:t>
            </a:r>
            <a:r>
              <a:rPr lang="en-US" dirty="0"/>
              <a:t>then, in order to experience our own anointing, its power and its redemptive efficacy: to the </a:t>
            </a:r>
            <a:r>
              <a:rPr lang="en-US" dirty="0" smtClean="0"/>
              <a:t>‘outskirts’ </a:t>
            </a:r>
            <a:r>
              <a:rPr lang="en-US" dirty="0"/>
              <a:t>where there is suffering, bloodshed, blindness that longs for sight, and prisoners in thrall to many evil </a:t>
            </a:r>
            <a:r>
              <a:rPr lang="en-US" dirty="0" smtClean="0"/>
              <a:t>masters.”</a:t>
            </a:r>
          </a:p>
          <a:p>
            <a:pPr algn="r">
              <a:buFontTx/>
              <a:buChar char="-"/>
            </a:pPr>
            <a:r>
              <a:rPr lang="en-US" sz="2500" dirty="0" smtClean="0"/>
              <a:t>Pope Francis, Homily </a:t>
            </a:r>
            <a:r>
              <a:rPr lang="en-US" sz="2500" dirty="0"/>
              <a:t>at Chrism </a:t>
            </a:r>
            <a:r>
              <a:rPr lang="en-US" sz="2500" dirty="0" smtClean="0"/>
              <a:t>Mass</a:t>
            </a:r>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41" y="2819400"/>
            <a:ext cx="305014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135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Orders</a:t>
            </a:r>
            <a:endParaRPr lang="en-US" dirty="0"/>
          </a:p>
        </p:txBody>
      </p:sp>
      <p:sp>
        <p:nvSpPr>
          <p:cNvPr id="3" name="Content Placeholder 2"/>
          <p:cNvSpPr>
            <a:spLocks noGrp="1"/>
          </p:cNvSpPr>
          <p:nvPr>
            <p:ph idx="1"/>
          </p:nvPr>
        </p:nvSpPr>
        <p:spPr>
          <a:xfrm>
            <a:off x="457200" y="2027237"/>
            <a:ext cx="8229600" cy="4221163"/>
          </a:xfrm>
        </p:spPr>
        <p:txBody>
          <a:bodyPr>
            <a:normAutofit/>
          </a:bodyPr>
          <a:lstStyle/>
          <a:p>
            <a:r>
              <a:rPr lang="en-US" dirty="0" smtClean="0"/>
              <a:t>Imitating Christ’s ministry of healing and accompaniment (</a:t>
            </a:r>
            <a:r>
              <a:rPr lang="en-US" dirty="0" err="1" smtClean="0"/>
              <a:t>Lk</a:t>
            </a:r>
            <a:r>
              <a:rPr lang="en-US" dirty="0" smtClean="0"/>
              <a:t>. 4:18)</a:t>
            </a:r>
          </a:p>
          <a:p>
            <a:r>
              <a:rPr lang="en-US" dirty="0" smtClean="0"/>
              <a:t>Proclamation of the Word, including social teaching</a:t>
            </a:r>
          </a:p>
          <a:p>
            <a:r>
              <a:rPr lang="en-US" dirty="0" smtClean="0"/>
              <a:t>Encounter with those who are poor and marginalized</a:t>
            </a:r>
          </a:p>
          <a:p>
            <a:r>
              <a:rPr lang="en-US" dirty="0" smtClean="0"/>
              <a:t>Eucharistic, missionary communities</a:t>
            </a:r>
          </a:p>
        </p:txBody>
      </p:sp>
      <p:pic>
        <p:nvPicPr>
          <p:cNvPr id="4098" name="Picture 2" descr="C:\Users\JRauh\AppData\Local\Microsoft\Windows\Temporary Internet Files\Content.IE5\A51SYLPS\MP900387852[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83424" y="4443984"/>
            <a:ext cx="1560576" cy="241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446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Orders</a:t>
            </a:r>
            <a:endParaRPr lang="en-US" dirty="0"/>
          </a:p>
        </p:txBody>
      </p:sp>
      <p:sp>
        <p:nvSpPr>
          <p:cNvPr id="3" name="Content Placeholder 2"/>
          <p:cNvSpPr>
            <a:spLocks noGrp="1"/>
          </p:cNvSpPr>
          <p:nvPr>
            <p:ph idx="1"/>
          </p:nvPr>
        </p:nvSpPr>
        <p:spPr>
          <a:xfrm>
            <a:off x="457200" y="1905000"/>
            <a:ext cx="8001000" cy="4221163"/>
          </a:xfrm>
        </p:spPr>
        <p:txBody>
          <a:bodyPr/>
          <a:lstStyle/>
          <a:p>
            <a:r>
              <a:rPr lang="en-US" dirty="0">
                <a:solidFill>
                  <a:schemeClr val="tx1"/>
                </a:solidFill>
              </a:rPr>
              <a:t>How does this reflection help you to better understand the role of </a:t>
            </a:r>
            <a:r>
              <a:rPr lang="en-US" dirty="0" smtClean="0">
                <a:solidFill>
                  <a:schemeClr val="tx1"/>
                </a:solidFill>
              </a:rPr>
              <a:t>the </a:t>
            </a:r>
            <a:r>
              <a:rPr lang="en-US" dirty="0">
                <a:solidFill>
                  <a:schemeClr val="tx1"/>
                </a:solidFill>
              </a:rPr>
              <a:t>bishop, priest or deacon to imitate Christ’s mission to bring glad tidings to the poor, liberty to captives, sight to the blind, and freedom to the oppressed (</a:t>
            </a:r>
            <a:r>
              <a:rPr lang="en-US" dirty="0" err="1">
                <a:solidFill>
                  <a:schemeClr val="tx1"/>
                </a:solidFill>
              </a:rPr>
              <a:t>Lk</a:t>
            </a:r>
            <a:r>
              <a:rPr lang="en-US" dirty="0">
                <a:solidFill>
                  <a:schemeClr val="tx1"/>
                </a:solidFill>
              </a:rPr>
              <a:t>. 4:18)?</a:t>
            </a:r>
            <a:endParaRPr lang="en-US" dirty="0"/>
          </a:p>
          <a:p>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4200" y="4419600"/>
            <a:ext cx="2209800" cy="2438399"/>
          </a:xfrm>
          <a:prstGeom prst="rect">
            <a:avLst/>
          </a:prstGeom>
        </p:spPr>
      </p:pic>
    </p:spTree>
    <p:extLst>
      <p:ext uri="{BB962C8B-B14F-4D97-AF65-F5344CB8AC3E}">
        <p14:creationId xmlns:p14="http://schemas.microsoft.com/office/powerpoint/2010/main" val="2914119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Prayer</a:t>
            </a:r>
            <a:endParaRPr lang="en-US" dirty="0"/>
          </a:p>
        </p:txBody>
      </p:sp>
      <p:sp>
        <p:nvSpPr>
          <p:cNvPr id="3" name="Content Placeholder 2"/>
          <p:cNvSpPr>
            <a:spLocks noGrp="1"/>
          </p:cNvSpPr>
          <p:nvPr>
            <p:ph idx="1"/>
          </p:nvPr>
        </p:nvSpPr>
        <p:spPr>
          <a:xfrm>
            <a:off x="457200" y="1752600"/>
            <a:ext cx="8458200" cy="4876800"/>
          </a:xfrm>
        </p:spPr>
        <p:txBody>
          <a:bodyPr>
            <a:normAutofit/>
          </a:bodyPr>
          <a:lstStyle/>
          <a:p>
            <a:pPr marL="0" indent="0">
              <a:spcBef>
                <a:spcPts val="2000"/>
              </a:spcBef>
              <a:buNone/>
            </a:pPr>
            <a:r>
              <a:rPr lang="en-US" dirty="0"/>
              <a:t>Christ Jesus,</a:t>
            </a:r>
          </a:p>
          <a:p>
            <a:pPr marL="0" indent="0">
              <a:spcBef>
                <a:spcPts val="2000"/>
              </a:spcBef>
              <a:buNone/>
            </a:pPr>
            <a:r>
              <a:rPr lang="en-US" dirty="0"/>
              <a:t>Help us to imitate your example:</a:t>
            </a:r>
          </a:p>
          <a:p>
            <a:pPr marL="682625" indent="-450850">
              <a:spcBef>
                <a:spcPts val="2000"/>
              </a:spcBef>
              <a:buBlip>
                <a:blip r:embed="rId3"/>
              </a:buBlip>
            </a:pPr>
            <a:r>
              <a:rPr lang="en-US" dirty="0" smtClean="0"/>
              <a:t>healing </a:t>
            </a:r>
            <a:r>
              <a:rPr lang="en-US" dirty="0"/>
              <a:t>the sick</a:t>
            </a:r>
          </a:p>
          <a:p>
            <a:pPr marL="682625" indent="-450850">
              <a:spcBef>
                <a:spcPts val="2000"/>
              </a:spcBef>
              <a:buBlip>
                <a:blip r:embed="rId3"/>
              </a:buBlip>
            </a:pPr>
            <a:r>
              <a:rPr lang="en-US" dirty="0"/>
              <a:t>welcoming the stranger</a:t>
            </a:r>
          </a:p>
          <a:p>
            <a:pPr marL="682625" indent="-450850">
              <a:spcBef>
                <a:spcPts val="2000"/>
              </a:spcBef>
              <a:buBlip>
                <a:blip r:embed="rId3"/>
              </a:buBlip>
            </a:pPr>
            <a:r>
              <a:rPr lang="en-US" dirty="0"/>
              <a:t>assisting </a:t>
            </a:r>
            <a:r>
              <a:rPr lang="en-US" dirty="0" smtClean="0"/>
              <a:t>those who are </a:t>
            </a:r>
            <a:r>
              <a:rPr lang="en-US" dirty="0"/>
              <a:t>poor and </a:t>
            </a:r>
            <a:r>
              <a:rPr lang="en-US" dirty="0" smtClean="0"/>
              <a:t>vulnerable.</a:t>
            </a:r>
          </a:p>
          <a:p>
            <a:pPr marL="0" indent="0">
              <a:spcBef>
                <a:spcPts val="2000"/>
              </a:spcBef>
              <a:buNone/>
            </a:pPr>
            <a:r>
              <a:rPr lang="en-US" dirty="0" smtClean="0"/>
              <a:t>May </a:t>
            </a:r>
            <a:r>
              <a:rPr lang="en-US" dirty="0"/>
              <a:t>the sacraments remind </a:t>
            </a:r>
            <a:r>
              <a:rPr lang="en-US" dirty="0" smtClean="0"/>
              <a:t>us of </a:t>
            </a:r>
            <a:r>
              <a:rPr lang="en-US" dirty="0"/>
              <a:t>your love and self-giving </a:t>
            </a:r>
            <a:r>
              <a:rPr lang="en-US" dirty="0" smtClean="0"/>
              <a:t>which </a:t>
            </a:r>
            <a:r>
              <a:rPr lang="en-US" dirty="0"/>
              <a:t>we strive to imitate.</a:t>
            </a:r>
          </a:p>
        </p:txBody>
      </p:sp>
    </p:spTree>
    <p:extLst>
      <p:ext uri="{BB962C8B-B14F-4D97-AF65-F5344CB8AC3E}">
        <p14:creationId xmlns:p14="http://schemas.microsoft.com/office/powerpoint/2010/main" val="3990444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ideas</a:t>
            </a:r>
            <a:endParaRPr lang="en-US" dirty="0"/>
          </a:p>
        </p:txBody>
      </p:sp>
      <p:sp>
        <p:nvSpPr>
          <p:cNvPr id="3" name="Content Placeholder 2"/>
          <p:cNvSpPr>
            <a:spLocks noGrp="1"/>
          </p:cNvSpPr>
          <p:nvPr>
            <p:ph idx="1"/>
          </p:nvPr>
        </p:nvSpPr>
        <p:spPr>
          <a:xfrm>
            <a:off x="457200" y="1752601"/>
            <a:ext cx="8382000" cy="3505200"/>
          </a:xfrm>
        </p:spPr>
        <p:txBody>
          <a:bodyPr numCol="2">
            <a:normAutofit/>
          </a:bodyPr>
          <a:lstStyle/>
          <a:p>
            <a:r>
              <a:rPr lang="en-US" dirty="0" smtClean="0"/>
              <a:t>Priests and deacons</a:t>
            </a:r>
          </a:p>
          <a:p>
            <a:r>
              <a:rPr lang="en-US" dirty="0" smtClean="0"/>
              <a:t>Religious education </a:t>
            </a:r>
          </a:p>
          <a:p>
            <a:r>
              <a:rPr lang="en-US" dirty="0" smtClean="0"/>
              <a:t>Adult faith formation</a:t>
            </a:r>
          </a:p>
          <a:p>
            <a:r>
              <a:rPr lang="en-US" dirty="0" smtClean="0"/>
              <a:t>Small faith sharing groups</a:t>
            </a:r>
          </a:p>
          <a:p>
            <a:r>
              <a:rPr lang="en-US" dirty="0" smtClean="0"/>
              <a:t>Families</a:t>
            </a:r>
          </a:p>
          <a:p>
            <a:r>
              <a:rPr lang="en-US" dirty="0" smtClean="0"/>
              <a:t>Youth ministers</a:t>
            </a:r>
          </a:p>
          <a:p>
            <a:r>
              <a:rPr lang="en-US" dirty="0" smtClean="0"/>
              <a:t>Extraordinary ministers</a:t>
            </a:r>
          </a:p>
          <a:p>
            <a:r>
              <a:rPr lang="en-US" dirty="0" smtClean="0"/>
              <a:t>Prayer before the Blessed Sacrament</a:t>
            </a:r>
          </a:p>
          <a:p>
            <a:r>
              <a:rPr lang="en-US" dirty="0" smtClean="0"/>
              <a:t>Advent and Lent</a:t>
            </a:r>
            <a:endParaRPr lang="en-US" dirty="0"/>
          </a:p>
        </p:txBody>
      </p:sp>
      <p:sp>
        <p:nvSpPr>
          <p:cNvPr id="4" name="TextBox 3"/>
          <p:cNvSpPr txBox="1"/>
          <p:nvPr/>
        </p:nvSpPr>
        <p:spPr>
          <a:xfrm>
            <a:off x="228600" y="5638800"/>
            <a:ext cx="8458200" cy="584775"/>
          </a:xfrm>
          <a:prstGeom prst="rect">
            <a:avLst/>
          </a:prstGeom>
          <a:noFill/>
        </p:spPr>
        <p:txBody>
          <a:bodyPr wrap="square" rtlCol="0">
            <a:spAutoFit/>
          </a:bodyPr>
          <a:lstStyle/>
          <a:p>
            <a:r>
              <a:rPr lang="en-US" sz="3200" dirty="0" smtClean="0"/>
              <a:t>Discuss: </a:t>
            </a:r>
            <a:r>
              <a:rPr lang="en-US" sz="3200" i="1" dirty="0" smtClean="0"/>
              <a:t>What ideas will you take home with you? </a:t>
            </a:r>
            <a:endParaRPr lang="en-US" sz="3200" i="1" dirty="0"/>
          </a:p>
        </p:txBody>
      </p:sp>
    </p:spTree>
    <p:extLst>
      <p:ext uri="{BB962C8B-B14F-4D97-AF65-F5344CB8AC3E}">
        <p14:creationId xmlns:p14="http://schemas.microsoft.com/office/powerpoint/2010/main" val="891568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Prayer</a:t>
            </a:r>
            <a:endParaRPr lang="en-US" dirty="0"/>
          </a:p>
        </p:txBody>
      </p:sp>
      <p:sp>
        <p:nvSpPr>
          <p:cNvPr id="3" name="Content Placeholder 2"/>
          <p:cNvSpPr>
            <a:spLocks noGrp="1"/>
          </p:cNvSpPr>
          <p:nvPr>
            <p:ph idx="1"/>
          </p:nvPr>
        </p:nvSpPr>
        <p:spPr>
          <a:xfrm>
            <a:off x="457200" y="1752600"/>
            <a:ext cx="8229600" cy="4953000"/>
          </a:xfrm>
        </p:spPr>
        <p:txBody>
          <a:bodyPr>
            <a:normAutofit fontScale="92500" lnSpcReduction="20000"/>
          </a:bodyPr>
          <a:lstStyle/>
          <a:p>
            <a:pPr>
              <a:spcBef>
                <a:spcPts val="2000"/>
              </a:spcBef>
            </a:pPr>
            <a:r>
              <a:rPr lang="en-US" dirty="0"/>
              <a:t>For all who are part of the family of Christ, that awareness of our membership in the community will inspire us to care for all its members. We pray to the Lord…</a:t>
            </a:r>
          </a:p>
          <a:p>
            <a:pPr>
              <a:spcBef>
                <a:spcPts val="2000"/>
              </a:spcBef>
            </a:pPr>
            <a:r>
              <a:rPr lang="en-US" dirty="0"/>
              <a:t>For all who were recently confirmed, or who will be confirmed, </a:t>
            </a:r>
            <a:r>
              <a:rPr lang="en-US" dirty="0" smtClean="0"/>
              <a:t>that </a:t>
            </a:r>
            <a:r>
              <a:rPr lang="en-US" dirty="0"/>
              <a:t>they may imitate the love and service of Christ and the saints. We pray to the Lord</a:t>
            </a:r>
            <a:r>
              <a:rPr lang="en-US" dirty="0" smtClean="0"/>
              <a:t>…</a:t>
            </a:r>
          </a:p>
          <a:p>
            <a:pPr>
              <a:spcBef>
                <a:spcPts val="2000"/>
              </a:spcBef>
            </a:pPr>
            <a:r>
              <a:rPr lang="en-US" dirty="0"/>
              <a:t>For all believers, that the Eucharist may challenge us to right relationship and solidarity with all who suffer. We pray to the Lord</a:t>
            </a:r>
            <a:r>
              <a:rPr lang="en-US" dirty="0" smtClean="0"/>
              <a:t>…</a:t>
            </a:r>
          </a:p>
        </p:txBody>
      </p:sp>
    </p:spTree>
    <p:extLst>
      <p:ext uri="{BB962C8B-B14F-4D97-AF65-F5344CB8AC3E}">
        <p14:creationId xmlns:p14="http://schemas.microsoft.com/office/powerpoint/2010/main" val="1642287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Prayer</a:t>
            </a:r>
            <a:endParaRPr lang="en-US" dirty="0"/>
          </a:p>
        </p:txBody>
      </p:sp>
      <p:sp>
        <p:nvSpPr>
          <p:cNvPr id="3" name="Content Placeholder 2"/>
          <p:cNvSpPr>
            <a:spLocks noGrp="1"/>
          </p:cNvSpPr>
          <p:nvPr>
            <p:ph idx="1"/>
          </p:nvPr>
        </p:nvSpPr>
        <p:spPr>
          <a:xfrm>
            <a:off x="457200" y="1752600"/>
            <a:ext cx="8229600" cy="5181600"/>
          </a:xfrm>
        </p:spPr>
        <p:txBody>
          <a:bodyPr>
            <a:normAutofit fontScale="77500" lnSpcReduction="20000"/>
          </a:bodyPr>
          <a:lstStyle/>
          <a:p>
            <a:pPr>
              <a:spcBef>
                <a:spcPts val="2000"/>
              </a:spcBef>
            </a:pPr>
            <a:r>
              <a:rPr lang="en-US" dirty="0" smtClean="0"/>
              <a:t>For all sinners, that we may recognize the ways in which sin damages our relationships both with God and with others, prompting us to repentance and conversion. We pray to the Lord…</a:t>
            </a:r>
          </a:p>
          <a:p>
            <a:pPr>
              <a:spcBef>
                <a:spcPts val="2000"/>
              </a:spcBef>
            </a:pPr>
            <a:r>
              <a:rPr lang="en-US" dirty="0"/>
              <a:t>For the Church, that we may all imitate the compassion and love of Christ toward those who suffer. We pray to the Lord</a:t>
            </a:r>
            <a:r>
              <a:rPr lang="en-US" dirty="0" smtClean="0"/>
              <a:t>…</a:t>
            </a:r>
          </a:p>
          <a:p>
            <a:pPr>
              <a:spcBef>
                <a:spcPts val="2000"/>
              </a:spcBef>
            </a:pPr>
            <a:r>
              <a:rPr lang="en-US" dirty="0"/>
              <a:t>For all married </a:t>
            </a:r>
            <a:r>
              <a:rPr lang="en-US" dirty="0" smtClean="0"/>
              <a:t>couples, that </a:t>
            </a:r>
            <a:r>
              <a:rPr lang="en-US" dirty="0"/>
              <a:t>their marriages will provide a strong foundation for families committed to community, solidarity, and Christ’s mission of love. We pray to the Lord</a:t>
            </a:r>
            <a:r>
              <a:rPr lang="en-US" dirty="0" smtClean="0"/>
              <a:t>…</a:t>
            </a:r>
          </a:p>
          <a:p>
            <a:pPr>
              <a:spcBef>
                <a:spcPts val="2000"/>
              </a:spcBef>
            </a:pPr>
            <a:r>
              <a:rPr lang="en-US" dirty="0"/>
              <a:t>For our </a:t>
            </a:r>
            <a:r>
              <a:rPr lang="en-US" dirty="0" smtClean="0"/>
              <a:t>bishops, pastors, and deacons</a:t>
            </a:r>
            <a:r>
              <a:rPr lang="en-US" dirty="0"/>
              <a:t>, </a:t>
            </a:r>
            <a:r>
              <a:rPr lang="en-US" dirty="0" smtClean="0"/>
              <a:t>that </a:t>
            </a:r>
            <a:r>
              <a:rPr lang="en-US" dirty="0"/>
              <a:t>through their ministry, they may serve as models of love and service, justice and peace. We pray to the Lord</a:t>
            </a:r>
            <a:r>
              <a:rPr lang="en-US" dirty="0" smtClean="0"/>
              <a:t>…</a:t>
            </a:r>
            <a:endParaRPr lang="en-US" dirty="0"/>
          </a:p>
        </p:txBody>
      </p:sp>
    </p:spTree>
    <p:extLst>
      <p:ext uri="{BB962C8B-B14F-4D97-AF65-F5344CB8AC3E}">
        <p14:creationId xmlns:p14="http://schemas.microsoft.com/office/powerpoint/2010/main" val="760401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Prayer</a:t>
            </a:r>
            <a:endParaRPr lang="en-US" dirty="0"/>
          </a:p>
        </p:txBody>
      </p:sp>
      <p:sp>
        <p:nvSpPr>
          <p:cNvPr id="3" name="Content Placeholder 2"/>
          <p:cNvSpPr>
            <a:spLocks noGrp="1"/>
          </p:cNvSpPr>
          <p:nvPr>
            <p:ph idx="1"/>
          </p:nvPr>
        </p:nvSpPr>
        <p:spPr>
          <a:xfrm>
            <a:off x="457200" y="1676400"/>
            <a:ext cx="8229600" cy="4876800"/>
          </a:xfrm>
        </p:spPr>
        <p:txBody>
          <a:bodyPr>
            <a:noAutofit/>
          </a:bodyPr>
          <a:lstStyle/>
          <a:p>
            <a:pPr marL="0" indent="0">
              <a:spcBef>
                <a:spcPts val="2000"/>
              </a:spcBef>
              <a:buNone/>
            </a:pPr>
            <a:r>
              <a:rPr lang="en-US" dirty="0"/>
              <a:t>Holy </a:t>
            </a:r>
            <a:r>
              <a:rPr lang="en-US" dirty="0" smtClean="0"/>
              <a:t>Spirit,</a:t>
            </a:r>
          </a:p>
          <a:p>
            <a:pPr marL="0" indent="0">
              <a:spcBef>
                <a:spcPts val="2000"/>
              </a:spcBef>
              <a:buNone/>
            </a:pPr>
            <a:r>
              <a:rPr lang="en-US" dirty="0" smtClean="0"/>
              <a:t>Make </a:t>
            </a:r>
            <a:r>
              <a:rPr lang="en-US" dirty="0"/>
              <a:t>visible to our eyes what is invisible:</a:t>
            </a:r>
          </a:p>
          <a:p>
            <a:pPr marL="682625" indent="-450850">
              <a:spcBef>
                <a:spcPts val="2000"/>
              </a:spcBef>
              <a:buBlip>
                <a:blip r:embed="rId3"/>
              </a:buBlip>
            </a:pPr>
            <a:r>
              <a:rPr lang="en-US" dirty="0"/>
              <a:t>your call to your people</a:t>
            </a:r>
          </a:p>
          <a:p>
            <a:pPr marL="682625" indent="-450850">
              <a:spcBef>
                <a:spcPts val="2000"/>
              </a:spcBef>
              <a:buBlip>
                <a:blip r:embed="rId3"/>
              </a:buBlip>
            </a:pPr>
            <a:r>
              <a:rPr lang="en-US" dirty="0"/>
              <a:t>your summons to live our faith daily</a:t>
            </a:r>
          </a:p>
          <a:p>
            <a:pPr marL="682625" indent="-450850">
              <a:spcBef>
                <a:spcPts val="2000"/>
              </a:spcBef>
              <a:buBlip>
                <a:blip r:embed="rId3"/>
              </a:buBlip>
            </a:pPr>
            <a:r>
              <a:rPr lang="en-US" dirty="0"/>
              <a:t>as witnesses of justice and peace</a:t>
            </a:r>
            <a:r>
              <a:rPr lang="en-US" dirty="0" smtClean="0"/>
              <a:t>.</a:t>
            </a:r>
          </a:p>
          <a:p>
            <a:pPr marL="0" indent="0">
              <a:spcBef>
                <a:spcPts val="2000"/>
              </a:spcBef>
              <a:buNone/>
            </a:pPr>
            <a:r>
              <a:rPr lang="en-US" dirty="0"/>
              <a:t>May the sacraments move </a:t>
            </a:r>
            <a:r>
              <a:rPr lang="en-US" dirty="0" smtClean="0"/>
              <a:t>us to </a:t>
            </a:r>
            <a:r>
              <a:rPr lang="en-US" dirty="0"/>
              <a:t>engage in love-inspired action </a:t>
            </a:r>
            <a:r>
              <a:rPr lang="en-US" dirty="0" smtClean="0"/>
              <a:t>that </a:t>
            </a:r>
            <a:r>
              <a:rPr lang="en-US" dirty="0"/>
              <a:t>transforms ourselves </a:t>
            </a:r>
            <a:r>
              <a:rPr lang="en-US" dirty="0" smtClean="0"/>
              <a:t>and the </a:t>
            </a:r>
            <a:r>
              <a:rPr lang="en-US" dirty="0"/>
              <a:t>world</a:t>
            </a:r>
            <a:r>
              <a:rPr lang="en-US" dirty="0" smtClean="0"/>
              <a:t>.  Amen.</a:t>
            </a:r>
            <a:endParaRPr lang="en-US" dirty="0"/>
          </a:p>
          <a:p>
            <a:pPr marL="0" indent="0">
              <a:spcBef>
                <a:spcPts val="2000"/>
              </a:spcBef>
              <a:buNone/>
            </a:pPr>
            <a:r>
              <a:rPr lang="en-US" dirty="0" smtClean="0"/>
              <a:t>Amen.</a:t>
            </a:r>
            <a:endParaRPr lang="en-US" dirty="0"/>
          </a:p>
        </p:txBody>
      </p:sp>
    </p:spTree>
    <p:extLst>
      <p:ext uri="{BB962C8B-B14F-4D97-AF65-F5344CB8AC3E}">
        <p14:creationId xmlns:p14="http://schemas.microsoft.com/office/powerpoint/2010/main" val="3069090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67000" y="1676399"/>
            <a:ext cx="3988154" cy="518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609600"/>
            <a:ext cx="8229600" cy="1066800"/>
          </a:xfrm>
        </p:spPr>
        <p:txBody>
          <a:bodyPr>
            <a:noAutofit/>
          </a:bodyPr>
          <a:lstStyle/>
          <a:p>
            <a:r>
              <a:rPr lang="en-US" sz="3700" dirty="0" smtClean="0"/>
              <a:t>www.usccbpublishing.org   </a:t>
            </a:r>
            <a:r>
              <a:rPr lang="en-US" sz="3700" i="1" dirty="0" smtClean="0"/>
              <a:t>(print) </a:t>
            </a:r>
            <a:r>
              <a:rPr lang="en-US" sz="3700" dirty="0" smtClean="0"/>
              <a:t>www.usccb.org/jphd   </a:t>
            </a:r>
            <a:r>
              <a:rPr lang="en-US" sz="3700" i="1" dirty="0" smtClean="0"/>
              <a:t>(electronic)</a:t>
            </a:r>
            <a:endParaRPr lang="en-US" sz="3700" i="1" dirty="0"/>
          </a:p>
        </p:txBody>
      </p:sp>
    </p:spTree>
    <p:extLst>
      <p:ext uri="{BB962C8B-B14F-4D97-AF65-F5344CB8AC3E}">
        <p14:creationId xmlns:p14="http://schemas.microsoft.com/office/powerpoint/2010/main" val="4083938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763000" cy="1066800"/>
          </a:xfrm>
        </p:spPr>
        <p:txBody>
          <a:bodyPr>
            <a:normAutofit fontScale="90000"/>
          </a:bodyPr>
          <a:lstStyle/>
          <a:p>
            <a:r>
              <a:rPr lang="en-US" dirty="0"/>
              <a:t>Sacraments and the “Ministry of Charity”</a:t>
            </a:r>
          </a:p>
        </p:txBody>
      </p:sp>
      <p:sp>
        <p:nvSpPr>
          <p:cNvPr id="3" name="Content Placeholder 2"/>
          <p:cNvSpPr>
            <a:spLocks noGrp="1"/>
          </p:cNvSpPr>
          <p:nvPr>
            <p:ph idx="1"/>
          </p:nvPr>
        </p:nvSpPr>
        <p:spPr>
          <a:xfrm>
            <a:off x="228600" y="1752600"/>
            <a:ext cx="8763000" cy="5105400"/>
          </a:xfrm>
        </p:spPr>
        <p:txBody>
          <a:bodyPr>
            <a:normAutofit fontScale="85000" lnSpcReduction="10000"/>
          </a:bodyPr>
          <a:lstStyle/>
          <a:p>
            <a:pPr marL="0" indent="0">
              <a:spcBef>
                <a:spcPts val="1600"/>
              </a:spcBef>
              <a:buNone/>
            </a:pPr>
            <a:r>
              <a:rPr lang="en-US" dirty="0" smtClean="0"/>
              <a:t>“The Church's deepest nature is expressed in her </a:t>
            </a:r>
            <a:r>
              <a:rPr lang="en-US" b="1" dirty="0" smtClean="0"/>
              <a:t>three-fold responsibility </a:t>
            </a:r>
            <a:r>
              <a:rPr lang="en-US" dirty="0" smtClean="0"/>
              <a:t>of </a:t>
            </a:r>
          </a:p>
          <a:p>
            <a:pPr>
              <a:spcBef>
                <a:spcPts val="1600"/>
              </a:spcBef>
            </a:pPr>
            <a:r>
              <a:rPr lang="en-US" dirty="0" smtClean="0"/>
              <a:t>proclaiming the word of God (</a:t>
            </a:r>
            <a:r>
              <a:rPr lang="en-US" i="1" dirty="0" smtClean="0"/>
              <a:t>kerygma-</a:t>
            </a:r>
            <a:r>
              <a:rPr lang="en-US" i="1" dirty="0" err="1" smtClean="0"/>
              <a:t>martyria</a:t>
            </a:r>
            <a:r>
              <a:rPr lang="en-US" dirty="0" smtClean="0"/>
              <a:t>)</a:t>
            </a:r>
          </a:p>
          <a:p>
            <a:pPr>
              <a:spcBef>
                <a:spcPts val="1600"/>
              </a:spcBef>
            </a:pPr>
            <a:r>
              <a:rPr lang="en-US" dirty="0" smtClean="0"/>
              <a:t>celebrating the sacraments (</a:t>
            </a:r>
            <a:r>
              <a:rPr lang="en-US" i="1" dirty="0" err="1" smtClean="0"/>
              <a:t>leitourgia</a:t>
            </a:r>
            <a:r>
              <a:rPr lang="en-US" dirty="0" smtClean="0"/>
              <a:t>), and</a:t>
            </a:r>
          </a:p>
          <a:p>
            <a:pPr>
              <a:spcBef>
                <a:spcPts val="1600"/>
              </a:spcBef>
            </a:pPr>
            <a:r>
              <a:rPr lang="en-US" dirty="0" smtClean="0"/>
              <a:t>exercising the ministry of charity (</a:t>
            </a:r>
            <a:r>
              <a:rPr lang="en-US" i="1" dirty="0" err="1" smtClean="0"/>
              <a:t>diakonia</a:t>
            </a:r>
            <a:r>
              <a:rPr lang="en-US" dirty="0" smtClean="0"/>
              <a:t>). </a:t>
            </a:r>
          </a:p>
          <a:p>
            <a:pPr marL="0" indent="0">
              <a:spcBef>
                <a:spcPts val="1600"/>
              </a:spcBef>
              <a:buNone/>
            </a:pPr>
            <a:r>
              <a:rPr lang="en-US" b="1" dirty="0" smtClean="0"/>
              <a:t>These duties presuppose each other and are inseparable. </a:t>
            </a:r>
            <a:r>
              <a:rPr lang="en-US" dirty="0" smtClean="0"/>
              <a:t>For the Church, charity is not a kind of welfare activity which could equally well be left to others, but is a part of her nature, an </a:t>
            </a:r>
            <a:r>
              <a:rPr lang="en-US" b="1" dirty="0" smtClean="0"/>
              <a:t>indispensable expression </a:t>
            </a:r>
            <a:r>
              <a:rPr lang="en-US" dirty="0" smtClean="0"/>
              <a:t>of her very being.”</a:t>
            </a:r>
          </a:p>
          <a:p>
            <a:pPr marL="0" indent="0" algn="r">
              <a:spcBef>
                <a:spcPts val="1600"/>
              </a:spcBef>
              <a:buNone/>
            </a:pPr>
            <a:r>
              <a:rPr lang="en-US" dirty="0" smtClean="0"/>
              <a:t>- Pope Benedict XVI, </a:t>
            </a:r>
            <a:r>
              <a:rPr lang="en-US" i="1" dirty="0" smtClean="0"/>
              <a:t>Deus Caritas </a:t>
            </a:r>
            <a:r>
              <a:rPr lang="en-US" i="1" dirty="0" err="1" smtClean="0"/>
              <a:t>Est</a:t>
            </a:r>
            <a:r>
              <a:rPr lang="en-US" i="1" dirty="0" smtClean="0"/>
              <a:t>, </a:t>
            </a:r>
            <a:r>
              <a:rPr lang="en-US" dirty="0" smtClean="0"/>
              <a:t>no. 25</a:t>
            </a:r>
            <a:endParaRPr lang="en-US" dirty="0"/>
          </a:p>
        </p:txBody>
      </p:sp>
    </p:spTree>
    <p:extLst>
      <p:ext uri="{BB962C8B-B14F-4D97-AF65-F5344CB8AC3E}">
        <p14:creationId xmlns:p14="http://schemas.microsoft.com/office/powerpoint/2010/main" val="3006258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a:t>M</a:t>
            </a:r>
            <a:r>
              <a:rPr lang="en-US" dirty="0" smtClean="0"/>
              <a:t>issionary Church</a:t>
            </a:r>
            <a:endParaRPr lang="en-US" dirty="0"/>
          </a:p>
        </p:txBody>
      </p:sp>
      <p:sp>
        <p:nvSpPr>
          <p:cNvPr id="3" name="Content Placeholder 2"/>
          <p:cNvSpPr>
            <a:spLocks noGrp="1"/>
          </p:cNvSpPr>
          <p:nvPr>
            <p:ph idx="1"/>
          </p:nvPr>
        </p:nvSpPr>
        <p:spPr>
          <a:xfrm>
            <a:off x="990600" y="2209800"/>
            <a:ext cx="7239000" cy="4221163"/>
          </a:xfrm>
        </p:spPr>
        <p:txBody>
          <a:bodyPr>
            <a:normAutofit fontScale="92500"/>
          </a:bodyPr>
          <a:lstStyle/>
          <a:p>
            <a:pPr marL="0" indent="0">
              <a:buNone/>
            </a:pPr>
            <a:r>
              <a:rPr lang="en-US" dirty="0" smtClean="0"/>
              <a:t>“The </a:t>
            </a:r>
            <a:r>
              <a:rPr lang="en-US" dirty="0"/>
              <a:t>Church must </a:t>
            </a:r>
            <a:r>
              <a:rPr lang="en-US" b="1" dirty="0"/>
              <a:t>step outside </a:t>
            </a:r>
            <a:r>
              <a:rPr lang="en-US" dirty="0"/>
              <a:t>herself. To go where? </a:t>
            </a:r>
            <a:r>
              <a:rPr lang="en-US" b="1" dirty="0"/>
              <a:t>To the outskirts </a:t>
            </a:r>
            <a:r>
              <a:rPr lang="en-US" dirty="0"/>
              <a:t>of existence, whatever they may be, but she must step out. Jesus tells us: </a:t>
            </a:r>
            <a:r>
              <a:rPr lang="en-US" dirty="0" smtClean="0"/>
              <a:t>‘</a:t>
            </a:r>
            <a:r>
              <a:rPr lang="en-US" b="1" dirty="0" smtClean="0"/>
              <a:t>Go </a:t>
            </a:r>
            <a:r>
              <a:rPr lang="en-US" b="1" dirty="0"/>
              <a:t>into all the world</a:t>
            </a:r>
            <a:r>
              <a:rPr lang="en-US" dirty="0"/>
              <a:t>! Go! Preach! </a:t>
            </a:r>
            <a:r>
              <a:rPr lang="en-US" b="1" dirty="0"/>
              <a:t>Bear witness </a:t>
            </a:r>
            <a:r>
              <a:rPr lang="en-US" dirty="0"/>
              <a:t>to the Gospel</a:t>
            </a:r>
            <a:r>
              <a:rPr lang="en-US" dirty="0" smtClean="0"/>
              <a:t>!’ </a:t>
            </a:r>
            <a:r>
              <a:rPr lang="en-US" dirty="0"/>
              <a:t>(cf. Mk 16:15). . . In this </a:t>
            </a:r>
            <a:r>
              <a:rPr lang="en-US" dirty="0" smtClean="0"/>
              <a:t>‘stepping out’ </a:t>
            </a:r>
            <a:r>
              <a:rPr lang="en-US" dirty="0"/>
              <a:t>it is important to be ready for </a:t>
            </a:r>
            <a:r>
              <a:rPr lang="en-US" b="1" dirty="0"/>
              <a:t>encounter</a:t>
            </a:r>
            <a:r>
              <a:rPr lang="en-US" dirty="0" smtClean="0"/>
              <a:t>.”</a:t>
            </a:r>
          </a:p>
          <a:p>
            <a:pPr marL="0" indent="0" algn="r">
              <a:buNone/>
            </a:pPr>
            <a:r>
              <a:rPr lang="en-US" sz="2700" dirty="0" smtClean="0"/>
              <a:t>- Pope Francis, </a:t>
            </a:r>
            <a:r>
              <a:rPr lang="en-US" sz="2700" dirty="0"/>
              <a:t>Q&amp;A Session with members of movements, communities and ecclesial </a:t>
            </a:r>
            <a:r>
              <a:rPr lang="en-US" sz="2700" dirty="0" smtClean="0"/>
              <a:t>associations</a:t>
            </a:r>
            <a:endParaRPr lang="en-US" sz="2700" dirty="0"/>
          </a:p>
        </p:txBody>
      </p:sp>
    </p:spTree>
    <p:extLst>
      <p:ext uri="{BB962C8B-B14F-4D97-AF65-F5344CB8AC3E}">
        <p14:creationId xmlns:p14="http://schemas.microsoft.com/office/powerpoint/2010/main" val="363506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Baptism</a:t>
            </a:r>
            <a:endParaRPr lang="en-US" dirty="0"/>
          </a:p>
        </p:txBody>
      </p:sp>
      <p:sp>
        <p:nvSpPr>
          <p:cNvPr id="5" name="Content Placeholder 2"/>
          <p:cNvSpPr>
            <a:spLocks noGrp="1"/>
          </p:cNvSpPr>
          <p:nvPr>
            <p:ph idx="1"/>
          </p:nvPr>
        </p:nvSpPr>
        <p:spPr>
          <a:xfrm>
            <a:off x="3657600" y="2255837"/>
            <a:ext cx="5029200" cy="4373563"/>
          </a:xfrm>
        </p:spPr>
        <p:txBody>
          <a:bodyPr>
            <a:normAutofit/>
          </a:bodyPr>
          <a:lstStyle/>
          <a:p>
            <a:pPr marL="0" indent="0">
              <a:buNone/>
            </a:pPr>
            <a:r>
              <a:rPr lang="en-US" dirty="0" smtClean="0">
                <a:effectLst/>
              </a:rPr>
              <a:t>“In one Spirit we were all baptized into one body, whether Jews or Greeks, slaves or free persons, and we were all given to drink of one Spirit.” </a:t>
            </a:r>
          </a:p>
          <a:p>
            <a:pPr marL="0" indent="0" algn="r">
              <a:buNone/>
            </a:pPr>
            <a:r>
              <a:rPr lang="en-US" dirty="0" smtClean="0"/>
              <a:t>- </a:t>
            </a:r>
            <a:r>
              <a:rPr lang="en-US" dirty="0" smtClean="0">
                <a:effectLst/>
              </a:rPr>
              <a:t>1 </a:t>
            </a:r>
            <a:r>
              <a:rPr lang="en-US" dirty="0" smtClean="0"/>
              <a:t>Cor. 12:13</a:t>
            </a:r>
          </a:p>
          <a:p>
            <a:pPr marL="0" indent="0">
              <a:buNone/>
            </a:pPr>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2362200"/>
            <a:ext cx="2792402" cy="3224212"/>
          </a:xfrm>
          <a:prstGeom prst="rect">
            <a:avLst/>
          </a:prstGeom>
        </p:spPr>
      </p:pic>
    </p:spTree>
    <p:extLst>
      <p:ext uri="{BB962C8B-B14F-4D97-AF65-F5344CB8AC3E}">
        <p14:creationId xmlns:p14="http://schemas.microsoft.com/office/powerpoint/2010/main" val="142453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Baptism</a:t>
            </a:r>
            <a:endParaRPr lang="en-US" dirty="0"/>
          </a:p>
        </p:txBody>
      </p:sp>
      <p:sp>
        <p:nvSpPr>
          <p:cNvPr id="3" name="Content Placeholder 2"/>
          <p:cNvSpPr>
            <a:spLocks noGrp="1"/>
          </p:cNvSpPr>
          <p:nvPr>
            <p:ph idx="1"/>
          </p:nvPr>
        </p:nvSpPr>
        <p:spPr>
          <a:xfrm>
            <a:off x="457200" y="2103437"/>
            <a:ext cx="8229600" cy="4373563"/>
          </a:xfrm>
        </p:spPr>
        <p:txBody>
          <a:bodyPr>
            <a:normAutofit lnSpcReduction="10000"/>
          </a:bodyPr>
          <a:lstStyle/>
          <a:p>
            <a:r>
              <a:rPr lang="en-US" dirty="0" smtClean="0"/>
              <a:t>Members of “one another” (CCC 1267)</a:t>
            </a:r>
          </a:p>
          <a:p>
            <a:r>
              <a:rPr lang="en-US" dirty="0"/>
              <a:t>A</a:t>
            </a:r>
            <a:r>
              <a:rPr lang="en-US" dirty="0" smtClean="0"/>
              <a:t> “common dignity” (LG, 32)</a:t>
            </a:r>
          </a:p>
          <a:p>
            <a:r>
              <a:rPr lang="en-US" dirty="0" smtClean="0"/>
              <a:t>Reject sin, re-assess attitudes, practices</a:t>
            </a:r>
          </a:p>
          <a:p>
            <a:r>
              <a:rPr lang="en-US" dirty="0"/>
              <a:t>A</a:t>
            </a:r>
            <a:r>
              <a:rPr lang="en-US" dirty="0" smtClean="0"/>
              <a:t> new vision</a:t>
            </a:r>
          </a:p>
          <a:p>
            <a:r>
              <a:rPr lang="en-US" dirty="0" smtClean="0"/>
              <a:t>A life of charity</a:t>
            </a:r>
          </a:p>
          <a:p>
            <a:r>
              <a:rPr lang="en-US" dirty="0" smtClean="0"/>
              <a:t>Participants in Christ’s mission</a:t>
            </a:r>
          </a:p>
          <a:p>
            <a:r>
              <a:rPr lang="en-US" dirty="0" smtClean="0"/>
              <a:t>Disciples in the world, lights in </a:t>
            </a:r>
          </a:p>
          <a:p>
            <a:pPr marL="339725" indent="0">
              <a:buNone/>
            </a:pPr>
            <a:r>
              <a:rPr lang="en-US" dirty="0" smtClean="0"/>
              <a:t>darkness</a:t>
            </a:r>
            <a:endParaRPr lang="en-US" dirty="0"/>
          </a:p>
        </p:txBody>
      </p:sp>
      <p:pic>
        <p:nvPicPr>
          <p:cNvPr id="4"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81800" y="4605902"/>
            <a:ext cx="2362200" cy="2252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375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https://staff.usccb.org/dept/jphd/_cts/Parent_USCCB/b3bbd0b272569ab7customXsn.xsn</xsnLocation>
  <cached>True</cached>
  <openByDefault>True</openByDefault>
  <xsnScope>https://staff.usccb.org/dept/jphd</xsnScope>
</customXsn>
</file>

<file path=customXml/item2.xml><?xml version="1.0" encoding="utf-8"?>
<p:properties xmlns:p="http://schemas.microsoft.com/office/2006/metadata/properties" xmlns:xsi="http://www.w3.org/2001/XMLSchema-instance" xmlns:pc="http://schemas.microsoft.com/office/infopath/2007/PartnerControls">
  <documentManagement>
    <Year xmlns="8a245724-9188-4313-81a1-e2cf4efa288f">2013</Year>
    <Document_x0020_Type xmlns="9b38c2d5-f409-48ee-a31d-60511d4a179f">
      <Value>Presentation</Value>
    </Document_x0020_Type>
    <Projects_x002d_1 xmlns="9b38c2d5-f409-48ee-a31d-60511d4a179f">
      <Value>Sacraments</Value>
    </Projects_x002d_1>
    <Retention_x0020_Period xmlns="9b38c2d5-f409-48ee-a31d-60511d4a179f">Indef–Doc to stay in SP</Retention_x0020_Period>
    <Partners xmlns="9b38c2d5-f409-48ee-a31d-60511d4a179f"/>
    <Expiration_x0020_Basis_x0020_Date xmlns="8a245724-9188-4313-81a1-e2cf4efa288f">2013-07-03T04:00:00+00:00</Expiration_x0020_Basis_x0020_Date>
    <USCCB_x0020_Department xmlns="8a245724-9188-4313-81a1-e2cf4efa288f">JPHD</USCCB_x0020_Department>
    <Topic_x0020_2 xmlns="9b38c2d5-f409-48ee-a31d-60511d4a179f">
      <Value>Other</Value>
    </Topic_x0020_2>
  </documentManagement>
</p:properties>
</file>

<file path=customXml/item3.xml><?xml version="1.0" encoding="utf-8"?>
<ct:contentTypeSchema xmlns:ct="http://schemas.microsoft.com/office/2006/metadata/contentType" xmlns:ma="http://schemas.microsoft.com/office/2006/metadata/properties/metaAttributes" ct:_="" ma:_="" ma:contentTypeName="USCCB Document" ma:contentTypeID="0x010100C48F5D14CEA8B1489D135F8198C11F290100A51A1544AE076D4898A567F973C65760" ma:contentTypeVersion="30" ma:contentTypeDescription="Create a new USCCB Document" ma:contentTypeScope="" ma:versionID="072d66e35de356a18feeb4c3849607b3">
  <xsd:schema xmlns:xsd="http://www.w3.org/2001/XMLSchema" xmlns:xs="http://www.w3.org/2001/XMLSchema" xmlns:p="http://schemas.microsoft.com/office/2006/metadata/properties" xmlns:ns2="8a245724-9188-4313-81a1-e2cf4efa288f" xmlns:ns3="9b38c2d5-f409-48ee-a31d-60511d4a179f" targetNamespace="http://schemas.microsoft.com/office/2006/metadata/properties" ma:root="true" ma:fieldsID="a01885f335e559c77971cc537440fc0a" ns2:_="" ns3:_="">
    <xsd:import namespace="8a245724-9188-4313-81a1-e2cf4efa288f"/>
    <xsd:import namespace="9b38c2d5-f409-48ee-a31d-60511d4a179f"/>
    <xsd:element name="properties">
      <xsd:complexType>
        <xsd:sequence>
          <xsd:element name="documentManagement">
            <xsd:complexType>
              <xsd:all>
                <xsd:element ref="ns2:Expiration_x0020_Basis_x0020_Date" minOccurs="0"/>
                <xsd:element ref="ns2:USCCB_x0020_Department" minOccurs="0"/>
                <xsd:element ref="ns2:Year"/>
                <xsd:element ref="ns3:Document_x0020_Type" minOccurs="0"/>
                <xsd:element ref="ns3:Retention_x0020_Period"/>
                <xsd:element ref="ns3:Projects_x002d_1" minOccurs="0"/>
                <xsd:element ref="ns3:Partners" minOccurs="0"/>
                <xsd:element ref="ns3:Topic_x0020_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245724-9188-4313-81a1-e2cf4efa288f" elementFormDefault="qualified">
    <xsd:import namespace="http://schemas.microsoft.com/office/2006/documentManagement/types"/>
    <xsd:import namespace="http://schemas.microsoft.com/office/infopath/2007/PartnerControls"/>
    <xsd:element name="Expiration_x0020_Basis_x0020_Date" ma:index="8" nillable="true" ma:displayName="Expiration Basis Date" ma:default="[today]" ma:format="DateOnly" ma:internalName="Expiration_x0020_Basis_x0020_Date0" ma:readOnly="false">
      <xsd:simpleType>
        <xsd:restriction base="dms:DateTime"/>
      </xsd:simpleType>
    </xsd:element>
    <xsd:element name="USCCB_x0020_Department" ma:index="9" nillable="true" ma:displayName="USCCB Department" ma:default="JPHD" ma:format="Dropdown" ma:internalName="USCCB_x0020_Department0">
      <xsd:simpleType>
        <xsd:restriction base="dms:Choice">
          <xsd:enumeration value="CCHD"/>
          <xsd:enumeration value="CCC"/>
          <xsd:enumeration value="CE"/>
          <xsd:enumeration value="CNS"/>
          <xsd:enumeration value="CYP"/>
          <xsd:enumeration value="CCLV"/>
          <xsd:enumeration value="COMM"/>
          <xsd:enumeration value="CDC"/>
          <xsd:enumeration value="DM"/>
          <xsd:enumeration value="DW"/>
          <xsd:enumeration value="DOC"/>
          <xsd:enumeration value="DSD"/>
          <xsd:enumeration value="EIA"/>
          <xsd:enumeration value="EC"/>
          <xsd:enumeration value="EXEC"/>
          <xsd:enumeration value="FB"/>
          <xsd:enumeration value="FA"/>
          <xsd:enumeration value="GC"/>
          <xsd:enumeration value="GS"/>
          <xsd:enumeration value="GR"/>
          <xsd:enumeration value="HR"/>
          <xsd:enumeration value="IT"/>
          <xsd:enumeration value="IJP"/>
          <xsd:enumeration value="JPHD"/>
          <xsd:enumeration value="LMFLY"/>
          <xsd:enumeration value="MR"/>
          <xsd:enumeration value="MRS"/>
          <xsd:enumeration value="NC"/>
          <xsd:enumeration value="PL"/>
          <xsd:enumeration value="PP"/>
          <xsd:enumeration value="PUB"/>
        </xsd:restriction>
      </xsd:simpleType>
    </xsd:element>
    <xsd:element name="Year" ma:index="10" ma:displayName="Year" ma:internalName="Year0" ma:readOnly="false">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9b38c2d5-f409-48ee-a31d-60511d4a179f" elementFormDefault="qualified">
    <xsd:import namespace="http://schemas.microsoft.com/office/2006/documentManagement/types"/>
    <xsd:import namespace="http://schemas.microsoft.com/office/infopath/2007/PartnerControls"/>
    <xsd:element name="Document_x0020_Type" ma:index="11" nillable="true" ma:displayName="Document Type" ma:internalName="Document_x0020_Type" ma:requiredMultiChoice="true">
      <xsd:complexType>
        <xsd:complexContent>
          <xsd:extension base="dms:MultiChoice">
            <xsd:sequence>
              <xsd:element name="Value" maxOccurs="unbounded" minOccurs="0" nillable="true">
                <xsd:simpleType>
                  <xsd:restriction base="dms:Choice">
                    <xsd:enumeration value="Agenda/schedule"/>
                    <xsd:enumeration value="Agreements/contracts"/>
                    <xsd:enumeration value="Application"/>
                    <xsd:enumeration value="Article"/>
                    <xsd:enumeration value="Brochure"/>
                    <xsd:enumeration value="Budget"/>
                    <xsd:enumeration value="Bulletin insert"/>
                    <xsd:enumeration value="Contact data"/>
                    <xsd:enumeration value="Correspondence"/>
                    <xsd:enumeration value="Education resource"/>
                    <xsd:enumeration value="Evaluation"/>
                    <xsd:enumeration value="Form"/>
                    <xsd:enumeration value="Handout"/>
                    <xsd:enumeration value="Meeting notes"/>
                    <xsd:enumeration value="Newsletter"/>
                    <xsd:enumeration value="Paper Trail"/>
                    <xsd:enumeration value="Prayer Resource"/>
                    <xsd:enumeration value="Presentation"/>
                    <xsd:enumeration value="Press Release"/>
                    <xsd:enumeration value="Profile, Groups"/>
                    <xsd:enumeration value="Reference resource"/>
                    <xsd:enumeration value="Statement"/>
                    <xsd:enumeration value="Work plan"/>
                    <xsd:enumeration value="Other"/>
                    <xsd:enumeration value="N/A"/>
                  </xsd:restriction>
                </xsd:simpleType>
              </xsd:element>
            </xsd:sequence>
          </xsd:extension>
        </xsd:complexContent>
      </xsd:complexType>
    </xsd:element>
    <xsd:element name="Retention_x0020_Period" ma:index="12" ma:displayName="Retention Period" ma:format="Dropdown" ma:internalName="Retention_x0020_Period">
      <xsd:simpleType>
        <xsd:restriction base="dms:Choice">
          <xsd:enumeration value="1yr–Gen doc t/b deleted"/>
          <xsd:enumeration value="3yrs–Other doc t/b deleted"/>
          <xsd:enumeration value="5yrs–Gen doc t/b archived"/>
          <xsd:enumeration value="10yrs–Other doc t/b archived"/>
          <xsd:enumeration value="Indef–Doc to stay in SP"/>
        </xsd:restriction>
      </xsd:simpleType>
    </xsd:element>
    <xsd:element name="Projects_x002d_1" ma:index="13" nillable="true" ma:displayName="Topic 1" ma:internalName="Projects_x002d_1">
      <xsd:complexType>
        <xsd:complexContent>
          <xsd:extension base="dms:MultiChoice">
            <xsd:sequence>
              <xsd:element name="Value" maxOccurs="unbounded" minOccurs="0" nillable="true">
                <xsd:simpleType>
                  <xsd:restriction base="dms:Choice">
                    <xsd:enumeration value="CCGP"/>
                    <xsd:enumeration value="Committee Documentation"/>
                    <xsd:enumeration value="Conferences, other"/>
                    <xsd:enumeration value="CSMG"/>
                    <xsd:enumeration value="CST"/>
                    <xsd:enumeration value="External Communications"/>
                    <xsd:enumeration value="Faithful Citizenship"/>
                    <xsd:enumeration value="Information Technology"/>
                    <xsd:enumeration value="JustFaith"/>
                    <xsd:enumeration value="Liturgical Seasons"/>
                    <xsd:enumeration value="Online Communities"/>
                    <xsd:enumeration value="Poverty USA"/>
                    <xsd:enumeration value="Sacraments"/>
                    <xsd:enumeration value="Staff Meetings"/>
                    <xsd:enumeration value="Youth and Young Adults"/>
                    <xsd:enumeration value="Other"/>
                  </xsd:restriction>
                </xsd:simpleType>
              </xsd:element>
            </xsd:sequence>
          </xsd:extension>
        </xsd:complexContent>
      </xsd:complexType>
    </xsd:element>
    <xsd:element name="Partners" ma:index="14" nillable="true" ma:displayName="External Partners" ma:description="Partners" ma:internalName="Partners">
      <xsd:complexType>
        <xsd:complexContent>
          <xsd:extension base="dms:MultiChoice">
            <xsd:sequence>
              <xsd:element name="Value" maxOccurs="unbounded" minOccurs="0" nillable="true">
                <xsd:simpleType>
                  <xsd:restriction base="dms:Choice">
                    <xsd:enumeration value="Catholic Mobilizing Network"/>
                    <xsd:enumeration value="ACCU"/>
                    <xsd:enumeration value="CCCC"/>
                    <xsd:enumeration value="CCUSA"/>
                    <xsd:enumeration value="CHA"/>
                    <xsd:enumeration value="CMSM"/>
                    <xsd:enumeration value="CRS"/>
                    <xsd:enumeration value="JustFaith"/>
                    <xsd:enumeration value="NCEA"/>
                    <xsd:enumeration value="NCRLC"/>
                    <xsd:enumeration value="NFCYM"/>
                    <xsd:enumeration value="Outreachers"/>
                    <xsd:enumeration value="Roundtable"/>
                    <xsd:enumeration value="Social Action Directors"/>
                    <xsd:enumeration value="State Catholic Conferences"/>
                    <xsd:enumeration value="Other"/>
                    <xsd:enumeration value="N/A"/>
                  </xsd:restriction>
                </xsd:simpleType>
              </xsd:element>
            </xsd:sequence>
          </xsd:extension>
        </xsd:complexContent>
      </xsd:complexType>
    </xsd:element>
    <xsd:element name="Topic_x0020_2" ma:index="16" nillable="true" ma:displayName="Topic 2" ma:internalName="Topic_x0020_2" ma:requiredMultiChoice="true">
      <xsd:complexType>
        <xsd:complexContent>
          <xsd:extension base="dms:MultiChoice">
            <xsd:sequence>
              <xsd:element name="Value" maxOccurs="unbounded" minOccurs="0" nillable="true">
                <xsd:simpleType>
                  <xsd:restriction base="dms:Choice">
                    <xsd:enumeration value="Action Alerts"/>
                    <xsd:enumeration value="Anniversaries"/>
                    <xsd:enumeration value="Annual Report"/>
                    <xsd:enumeration value="Campus"/>
                    <xsd:enumeration value="Cardinal Bernardin"/>
                    <xsd:enumeration value="CCHD Diocesan Directors"/>
                    <xsd:enumeration value="EPIC"/>
                    <xsd:enumeration value="History"/>
                    <xsd:enumeration value="Intern"/>
                    <xsd:enumeration value="Multimedia Arts Contenst"/>
                    <xsd:enumeration value="Notes for Neighbors"/>
                    <xsd:enumeration value="Salt &amp; Light"/>
                    <xsd:enumeration value="SASI"/>
                    <xsd:enumeration value="Spanish"/>
                    <xsd:enumeration value="Social Action Directors"/>
                    <xsd:enumeration value="Student Action Project"/>
                    <xsd:enumeration value="Training &amp; Orientation"/>
                    <xsd:enumeration value="Videos"/>
                    <xsd:enumeration value="Social Media"/>
                    <xsd:enumeration value="Two Feet"/>
                    <xsd:enumeration value="Web"/>
                    <xsd:enumeration value="Other"/>
                    <xsd:enumeration value="N/A"/>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5DB7C3-F11B-4901-9733-B26A8643FDE8}">
  <ds:schemaRefs>
    <ds:schemaRef ds:uri="http://schemas.microsoft.com/office/2006/metadata/customXsn"/>
  </ds:schemaRefs>
</ds:datastoreItem>
</file>

<file path=customXml/itemProps2.xml><?xml version="1.0" encoding="utf-8"?>
<ds:datastoreItem xmlns:ds="http://schemas.openxmlformats.org/officeDocument/2006/customXml" ds:itemID="{22DF5516-49E0-4060-9330-97AB1B9C94CC}">
  <ds:schemaRefs>
    <ds:schemaRef ds:uri="8a245724-9188-4313-81a1-e2cf4efa288f"/>
    <ds:schemaRef ds:uri="http://www.w3.org/XML/1998/namespace"/>
    <ds:schemaRef ds:uri="http://purl.org/dc/terms/"/>
    <ds:schemaRef ds:uri="http://purl.org/dc/elements/1.1/"/>
    <ds:schemaRef ds:uri="http://schemas.microsoft.com/office/2006/metadata/properties"/>
    <ds:schemaRef ds:uri="http://schemas.microsoft.com/office/2006/documentManagement/types"/>
    <ds:schemaRef ds:uri="9b38c2d5-f409-48ee-a31d-60511d4a179f"/>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56E7926-8D88-48E7-9910-0ABCDCD3C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245724-9188-4313-81a1-e2cf4efa288f"/>
    <ds:schemaRef ds:uri="9b38c2d5-f409-48ee-a31d-60511d4a1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8D21B6B-40C4-4DAB-8E9B-F8FDBEB31C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4274</TotalTime>
  <Words>6368</Words>
  <Application>Microsoft Office PowerPoint</Application>
  <PresentationFormat>On-screen Show (4:3)</PresentationFormat>
  <Paragraphs>371</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Our Sacraments and Social Mission</vt:lpstr>
      <vt:lpstr>Opening Prayer</vt:lpstr>
      <vt:lpstr>Opening Prayer</vt:lpstr>
      <vt:lpstr>Opening Prayer</vt:lpstr>
      <vt:lpstr>www.usccbpublishing.org   (print) www.usccb.org/jphd   (electronic)</vt:lpstr>
      <vt:lpstr>Sacraments and the “Ministry of Charity”</vt:lpstr>
      <vt:lpstr>A Missionary Church</vt:lpstr>
      <vt:lpstr>Baptism</vt:lpstr>
      <vt:lpstr>Baptism</vt:lpstr>
      <vt:lpstr>Baptism</vt:lpstr>
      <vt:lpstr>Confirmation</vt:lpstr>
      <vt:lpstr>Confirmation</vt:lpstr>
      <vt:lpstr>Confirmation</vt:lpstr>
      <vt:lpstr>Eucharist</vt:lpstr>
      <vt:lpstr>Eucharist</vt:lpstr>
      <vt:lpstr>Eucharist</vt:lpstr>
      <vt:lpstr>Eucharist</vt:lpstr>
      <vt:lpstr>Penance and Reconciliation</vt:lpstr>
      <vt:lpstr>Penance and Reconciliation</vt:lpstr>
      <vt:lpstr>Penance and Reconciliation</vt:lpstr>
      <vt:lpstr>Anointing of the Sick</vt:lpstr>
      <vt:lpstr>Anointing of the Sick</vt:lpstr>
      <vt:lpstr>Anointing of the Sick</vt:lpstr>
      <vt:lpstr>Matrimony</vt:lpstr>
      <vt:lpstr>Matrimony</vt:lpstr>
      <vt:lpstr>Matrimony</vt:lpstr>
      <vt:lpstr>Holy Orders</vt:lpstr>
      <vt:lpstr>Holy Orders</vt:lpstr>
      <vt:lpstr>Holy Orders</vt:lpstr>
      <vt:lpstr>Practical ideas</vt:lpstr>
      <vt:lpstr>Closing Prayer</vt:lpstr>
      <vt:lpstr>Closing Prayer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Sacraments and Social Mission Overview</dc:title>
  <dc:creator>Jill Rauh</dc:creator>
  <cp:lastModifiedBy>Lorraine Riedl</cp:lastModifiedBy>
  <cp:revision>133</cp:revision>
  <cp:lastPrinted>2013-10-17T18:44:39Z</cp:lastPrinted>
  <dcterms:created xsi:type="dcterms:W3CDTF">2013-07-03T17:03:02Z</dcterms:created>
  <dcterms:modified xsi:type="dcterms:W3CDTF">2014-03-18T14:49:00Z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0x010100C48F5D14CEA8B1489D135F8198C11F290100A51A1544AE076D4898A567F973C65760</vt:lpwstr>
  </property>
</Properties>
</file>