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8"/>
  </p:notesMasterIdLst>
  <p:handoutMasterIdLst>
    <p:handoutMasterId r:id="rId19"/>
  </p:handoutMasterIdLst>
  <p:sldIdLst>
    <p:sldId id="256" r:id="rId2"/>
    <p:sldId id="263" r:id="rId3"/>
    <p:sldId id="264" r:id="rId4"/>
    <p:sldId id="266" r:id="rId5"/>
    <p:sldId id="257" r:id="rId6"/>
    <p:sldId id="272" r:id="rId7"/>
    <p:sldId id="269" r:id="rId8"/>
    <p:sldId id="259" r:id="rId9"/>
    <p:sldId id="270" r:id="rId10"/>
    <p:sldId id="260" r:id="rId11"/>
    <p:sldId id="271" r:id="rId12"/>
    <p:sldId id="274" r:id="rId13"/>
    <p:sldId id="261" r:id="rId14"/>
    <p:sldId id="262" r:id="rId15"/>
    <p:sldId id="267" r:id="rId16"/>
    <p:sldId id="268" r:id="rId1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09" autoAdjust="0"/>
  </p:normalViewPr>
  <p:slideViewPr>
    <p:cSldViewPr>
      <p:cViewPr varScale="1">
        <p:scale>
          <a:sx n="80" d="100"/>
          <a:sy n="80" d="100"/>
        </p:scale>
        <p:origin x="25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630D8E50-9A19-47C8-BC1B-01558D1132CF}" type="datetimeFigureOut">
              <a:rPr lang="en-US" smtClean="0"/>
              <a:t>10/19/2021</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r>
              <a:rPr lang="en-US" smtClean="0"/>
              <a:t>1st Grade</a:t>
            </a:r>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27F31278-AB31-4650-A2E1-632786863114}" type="slidenum">
              <a:rPr lang="en-US" smtClean="0"/>
              <a:t>‹#›</a:t>
            </a:fld>
            <a:endParaRPr lang="en-US"/>
          </a:p>
        </p:txBody>
      </p:sp>
    </p:spTree>
    <p:extLst>
      <p:ext uri="{BB962C8B-B14F-4D97-AF65-F5344CB8AC3E}">
        <p14:creationId xmlns:p14="http://schemas.microsoft.com/office/powerpoint/2010/main" val="6580802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328267A-6B2C-432E-BE65-6F3490E9B932}" type="datetimeFigureOut">
              <a:rPr lang="en-US" smtClean="0"/>
              <a:t>10/19/2021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smtClean="0"/>
              <a:t>1st Grade</a:t>
            </a: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14B72D9-D4E8-492D-976E-C71DE730B057}" type="slidenum">
              <a:rPr lang="en-US" smtClean="0"/>
              <a:t>‹#›</a:t>
            </a:fld>
            <a:endParaRPr lang="en-US"/>
          </a:p>
        </p:txBody>
      </p:sp>
    </p:spTree>
    <p:extLst>
      <p:ext uri="{BB962C8B-B14F-4D97-AF65-F5344CB8AC3E}">
        <p14:creationId xmlns:p14="http://schemas.microsoft.com/office/powerpoint/2010/main" val="27785352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wants us to </a:t>
            </a:r>
            <a:r>
              <a:rPr lang="en-US" baseline="0" smtClean="0"/>
              <a:t>be safe.</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350242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a:t>
            </a:r>
            <a:r>
              <a:rPr lang="en-US" baseline="0" dirty="0" smtClean="0"/>
              <a:t> will learn about safety, safe environment and the care that is to surround them.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“God loves you very much and wants you to feel safe at all times. You are safe when you are not in danger. Even though we need to respect all people, some people might want to hurt us. If someone is hurting you, you MUST tell an adult you can trust, such as your parents, a teacher, a principal, an aunt or uncle. And you must tell them right away! It could be an adult or another child who is hurting you. You should always tell the truth about being hurt, </a:t>
            </a:r>
            <a:r>
              <a:rPr lang="en-US" baseline="0" dirty="0" smtClean="0">
                <a:solidFill>
                  <a:srgbClr val="FF0000"/>
                </a:solidFill>
              </a:rPr>
              <a:t>even if someone tells you not to tell anyone.”</a:t>
            </a:r>
          </a:p>
        </p:txBody>
      </p:sp>
      <p:sp>
        <p:nvSpPr>
          <p:cNvPr id="4" name="Slide Number Placeholder 3"/>
          <p:cNvSpPr>
            <a:spLocks noGrp="1"/>
          </p:cNvSpPr>
          <p:nvPr>
            <p:ph type="sldNum" sz="quarter" idx="10"/>
          </p:nvPr>
        </p:nvSpPr>
        <p:spPr/>
        <p:txBody>
          <a:bodyPr/>
          <a:lstStyle/>
          <a:p>
            <a:fld id="{E14B72D9-D4E8-492D-976E-C71DE730B057}"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124051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trust?  It is</a:t>
            </a:r>
            <a:r>
              <a:rPr lang="en-US" baseline="0" dirty="0" smtClean="0"/>
              <a:t> good to explore the issue of trust with the students.</a:t>
            </a:r>
            <a:endParaRPr lang="en-US" dirty="0" smtClean="0"/>
          </a:p>
          <a:p>
            <a:endParaRPr lang="en-US" dirty="0" smtClean="0"/>
          </a:p>
          <a:p>
            <a:r>
              <a:rPr lang="en-US" dirty="0" smtClean="0"/>
              <a:t>A</a:t>
            </a:r>
            <a:r>
              <a:rPr lang="en-US" baseline="0" dirty="0" smtClean="0"/>
              <a:t> good way to explain trust might be to have the students answer these questions:  </a:t>
            </a:r>
            <a:r>
              <a:rPr lang="en-US" dirty="0" smtClean="0"/>
              <a:t>Who trusts you?  What does it mean to trust you?  </a:t>
            </a:r>
          </a:p>
        </p:txBody>
      </p:sp>
      <p:sp>
        <p:nvSpPr>
          <p:cNvPr id="4" name="Slide Number Placeholder 3"/>
          <p:cNvSpPr>
            <a:spLocks noGrp="1"/>
          </p:cNvSpPr>
          <p:nvPr>
            <p:ph type="sldNum" sz="quarter" idx="10"/>
          </p:nvPr>
        </p:nvSpPr>
        <p:spPr/>
        <p:txBody>
          <a:bodyPr/>
          <a:lstStyle/>
          <a:p>
            <a:fld id="{E14B72D9-D4E8-492D-976E-C71DE730B057}"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357899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learn</a:t>
            </a:r>
            <a:r>
              <a:rPr lang="en-US" baseline="0" dirty="0" smtClean="0"/>
              <a:t> about safety, safe environment and the care that is to surround them.</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“Think of an adult that you know and trust. This adult should love you and would</a:t>
            </a:r>
            <a:r>
              <a:rPr lang="en-US" b="1" baseline="0" dirty="0" smtClean="0"/>
              <a:t> not </a:t>
            </a:r>
            <a:r>
              <a:rPr lang="en-US" baseline="0" dirty="0" smtClean="0"/>
              <a:t>make you feel uncomfortable. That person is who you should tell if someone else is making you uncomfortable. </a:t>
            </a:r>
          </a:p>
          <a:p>
            <a:pPr marL="171450" indent="-171450">
              <a:buFont typeface="Arial" panose="020B0604020202020204" pitchFamily="34" charset="0"/>
              <a:buChar char="•"/>
            </a:pPr>
            <a:r>
              <a:rPr lang="en-US" baseline="0" dirty="0" smtClean="0"/>
              <a:t>If a friend or family member wants to play a game or watch a video that makes you feel uncomfortable, tell the adult you trust. </a:t>
            </a:r>
          </a:p>
          <a:p>
            <a:pPr marL="171450" indent="-171450">
              <a:buFont typeface="Arial" panose="020B0604020202020204" pitchFamily="34" charset="0"/>
              <a:buChar char="•"/>
            </a:pPr>
            <a:r>
              <a:rPr lang="en-US" baseline="0" dirty="0" smtClean="0"/>
              <a:t>If you are made to look at something that makes you feel uncomfortable, tell the adult you trust. </a:t>
            </a:r>
          </a:p>
          <a:p>
            <a:pPr marL="171450" indent="-171450">
              <a:buFont typeface="Arial" panose="020B0604020202020204" pitchFamily="34" charset="0"/>
              <a:buChar char="•"/>
            </a:pPr>
            <a:r>
              <a:rPr lang="en-US" baseline="0" dirty="0" smtClean="0"/>
              <a:t>If you were in a place that makes you feel uncomfortable, tell the adult you trust. </a:t>
            </a:r>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1603584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learn</a:t>
            </a:r>
            <a:r>
              <a:rPr lang="en-US" baseline="0" dirty="0" smtClean="0"/>
              <a:t> about safety, safe environment and the care that is to surround them.</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“Think of an adult that you know and trust. This adult should love you and would</a:t>
            </a:r>
            <a:r>
              <a:rPr lang="en-US" b="1" baseline="0" dirty="0" smtClean="0"/>
              <a:t> not </a:t>
            </a:r>
            <a:r>
              <a:rPr lang="en-US" baseline="0" dirty="0" smtClean="0"/>
              <a:t>make you feel uncomfortable. That person is who you should tell if someone else is making you uncomfortable. </a:t>
            </a:r>
          </a:p>
          <a:p>
            <a:pPr marL="171450" indent="-171450">
              <a:buFont typeface="Arial" panose="020B0604020202020204" pitchFamily="34" charset="0"/>
              <a:buChar char="•"/>
            </a:pPr>
            <a:r>
              <a:rPr lang="en-US" baseline="0" dirty="0" smtClean="0"/>
              <a:t>If a friend or family member wants to play a game or watch a video that makes you feel uncomfortable, tell the adult you trust. </a:t>
            </a:r>
          </a:p>
          <a:p>
            <a:pPr marL="171450" indent="-171450">
              <a:buFont typeface="Arial" panose="020B0604020202020204" pitchFamily="34" charset="0"/>
              <a:buChar char="•"/>
            </a:pPr>
            <a:r>
              <a:rPr lang="en-US" baseline="0" dirty="0" smtClean="0"/>
              <a:t>If you are made to look at something that makes you feel uncomfortable, tell the adult you trust. </a:t>
            </a:r>
          </a:p>
          <a:p>
            <a:pPr marL="171450" indent="-171450">
              <a:buFont typeface="Arial" panose="020B0604020202020204" pitchFamily="34" charset="0"/>
              <a:buChar char="•"/>
            </a:pPr>
            <a:r>
              <a:rPr lang="en-US" baseline="0" dirty="0" smtClean="0"/>
              <a:t>If you were in a place that makes you feel uncomfortable, tell the adult you trust. </a:t>
            </a:r>
          </a:p>
          <a:p>
            <a:pPr marL="171450" indent="-171450">
              <a:buFont typeface="Arial" panose="020B0604020202020204" pitchFamily="34" charset="0"/>
              <a:buChar char="•"/>
            </a:pPr>
            <a:r>
              <a:rPr lang="en-US" baseline="0" dirty="0" smtClean="0"/>
              <a:t>If you are told to do something that you think might be wrong or you know is wrong, tell the adult you trust. </a:t>
            </a:r>
          </a:p>
          <a:p>
            <a:pPr marL="171450" indent="-171450">
              <a:buFont typeface="Arial" panose="020B0604020202020204" pitchFamily="34" charset="0"/>
              <a:buChar char="•"/>
            </a:pPr>
            <a:r>
              <a:rPr lang="en-US" baseline="0" dirty="0" smtClean="0"/>
              <a:t>If someone touches you in a way that makes you uncomfortable, tell the adult you trust.”</a:t>
            </a:r>
          </a:p>
        </p:txBody>
      </p:sp>
      <p:sp>
        <p:nvSpPr>
          <p:cNvPr id="4" name="Slide Number Placeholder 3"/>
          <p:cNvSpPr>
            <a:spLocks noGrp="1"/>
          </p:cNvSpPr>
          <p:nvPr>
            <p:ph type="sldNum" sz="quarter" idx="10"/>
          </p:nvPr>
        </p:nvSpPr>
        <p:spPr/>
        <p:txBody>
          <a:bodyPr/>
          <a:lstStyle/>
          <a:p>
            <a:fld id="{E14B72D9-D4E8-492D-976E-C71DE730B057}"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173851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a:t>
            </a:r>
            <a:r>
              <a:rPr lang="en-US" baseline="0" dirty="0" smtClean="0"/>
              <a:t> will learn the respect that each person deserves as a child of God and the difference between appropriate, kind actions and behavior that make them feel safe, secure and loved and inappropriate, harmful actions and behavior that makes them feel uncomfortable or unsafe. Students will learn the difference between good touch and bad touch.</a:t>
            </a:r>
          </a:p>
          <a:p>
            <a:pPr marL="171450" indent="-171450">
              <a:buFont typeface="Arial" panose="020B0604020202020204" pitchFamily="34" charset="0"/>
              <a:buChar char="•"/>
            </a:pPr>
            <a:r>
              <a:rPr lang="en-US" baseline="0" dirty="0" smtClean="0"/>
              <a:t>Students will learn the importance of saying ‘no’ to inappropriate, harmful actions and behavior that makes them uncomfortable or unsafe. Children will be encouraged to immediately tell a trusted adult when these situations arise.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“Some actions like hitting, shoving, grabbing and pushing are not good and kind – they are not good forms of touch. If you are being hugged or touched by someone who loves you, you will feel safe and secure. If you are being hugged or touched by someone who does not love you, you might feel uncomfortable. If you are scared or uncomfortable you should tell that person to STOP. Then go tell the adult you trust what happened.”</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1777803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B72D9-D4E8-492D-976E-C71DE730B057}"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2644406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smtClean="0">
                <a:solidFill>
                  <a:schemeClr val="tx1"/>
                </a:solidFill>
                <a:latin typeface="+mn-lt"/>
                <a:ea typeface="+mn-ea"/>
                <a:cs typeface="+mn-cs"/>
              </a:rPr>
              <a:t>Examples:  Look both ways when crossing the street, wear a seat belt, do not play with matches, wear a helmet when riding a bicycle, always go with someone to a public restroom etc.</a:t>
            </a:r>
          </a:p>
          <a:p>
            <a:pPr marL="228600" indent="-228600">
              <a:buAutoNum type="arabicPeriod"/>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Parent’s hug, a friend’s High –5, shaking hands when meeting someone for the first time, snuggling up with grandmother when reading a book. See Catechism of the Catholic Church paragraphs 2196 – 2200, 2214-2219, 2227.</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a:t>
            </a:r>
            <a:r>
              <a:rPr lang="en-US" smtClean="0"/>
              <a:t>See </a:t>
            </a:r>
            <a:r>
              <a:rPr lang="en-US" i="1" smtClean="0"/>
              <a:t>Catechism of the</a:t>
            </a:r>
            <a:r>
              <a:rPr lang="en-US" i="1" baseline="0" smtClean="0"/>
              <a:t> Catholic Church</a:t>
            </a:r>
            <a:r>
              <a:rPr lang="en-US" baseline="0" smtClean="0"/>
              <a:t>, paragraphs 2288-2291.</a:t>
            </a:r>
            <a:endParaRPr lang="en-US" sz="12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Choose between</a:t>
            </a:r>
            <a:r>
              <a:rPr lang="en-US" b="0" dirty="0" smtClean="0"/>
              <a:t> a “Smiley Face” if you feel safe and a “Frown Face” if you feel sad and scared in the following situations. </a:t>
            </a:r>
          </a:p>
          <a:p>
            <a:r>
              <a:rPr lang="en-US" sz="1200" b="0" i="0" u="none" strike="noStrike" kern="1200" baseline="0" dirty="0" smtClean="0">
                <a:solidFill>
                  <a:schemeClr val="tx1"/>
                </a:solidFill>
                <a:latin typeface="+mn-lt"/>
                <a:ea typeface="+mn-ea"/>
                <a:cs typeface="+mn-cs"/>
              </a:rPr>
              <a:t>Teacher reads: </a:t>
            </a:r>
          </a:p>
          <a:p>
            <a:r>
              <a:rPr lang="en-US" sz="1200" b="0" i="0" u="none" strike="noStrike" kern="1200" baseline="0" dirty="0" smtClean="0">
                <a:solidFill>
                  <a:schemeClr val="tx1"/>
                </a:solidFill>
                <a:latin typeface="+mn-lt"/>
                <a:ea typeface="+mn-ea"/>
                <a:cs typeface="+mn-cs"/>
              </a:rPr>
              <a:t>o Mommy hugs you for cleaning up your room. </a:t>
            </a:r>
          </a:p>
          <a:p>
            <a:r>
              <a:rPr lang="en-US" sz="1200" b="0" i="0" u="none" strike="noStrike" kern="1200" baseline="0" dirty="0" smtClean="0">
                <a:solidFill>
                  <a:schemeClr val="tx1"/>
                </a:solidFill>
                <a:latin typeface="+mn-lt"/>
                <a:ea typeface="+mn-ea"/>
                <a:cs typeface="+mn-cs"/>
              </a:rPr>
              <a:t>o Your friend gets angry at you and pushes you and you fall down </a:t>
            </a:r>
          </a:p>
          <a:p>
            <a:r>
              <a:rPr lang="en-US" sz="1200" b="0" i="0" u="none" strike="noStrike" kern="1200" baseline="0" dirty="0" smtClean="0">
                <a:solidFill>
                  <a:schemeClr val="tx1"/>
                </a:solidFill>
                <a:latin typeface="+mn-lt"/>
                <a:ea typeface="+mn-ea"/>
                <a:cs typeface="+mn-cs"/>
              </a:rPr>
              <a:t>o You are watching TV and your sister’s friend sits real close to you and you do not like it. </a:t>
            </a:r>
          </a:p>
          <a:p>
            <a:r>
              <a:rPr lang="en-US" sz="1200" b="0" i="0" u="none" strike="noStrike" kern="1200" baseline="0" dirty="0" smtClean="0">
                <a:solidFill>
                  <a:schemeClr val="tx1"/>
                </a:solidFill>
                <a:latin typeface="+mn-lt"/>
                <a:ea typeface="+mn-ea"/>
                <a:cs typeface="+mn-cs"/>
              </a:rPr>
              <a:t>o Your friend gives you a High-5 for running very fast in gym class </a:t>
            </a:r>
          </a:p>
          <a:p>
            <a:r>
              <a:rPr lang="en-US" sz="1200" b="0" i="0" u="none" strike="noStrike" kern="1200" baseline="0" dirty="0" smtClean="0">
                <a:solidFill>
                  <a:schemeClr val="tx1"/>
                </a:solidFill>
                <a:latin typeface="+mn-lt"/>
                <a:ea typeface="+mn-ea"/>
                <a:cs typeface="+mn-cs"/>
              </a:rPr>
              <a:t>o Your teacher gives you a pat on your back for spelling a word correctly. </a:t>
            </a:r>
          </a:p>
          <a:p>
            <a:pPr marL="0" indent="0">
              <a:buNone/>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106794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the lesson by praying together.</a:t>
            </a:r>
          </a:p>
          <a:p>
            <a:endParaRPr lang="en-US" dirty="0" smtClean="0"/>
          </a:p>
          <a:p>
            <a:r>
              <a:rPr lang="en-US" dirty="0" smtClean="0"/>
              <a:t>“Angel of God,</a:t>
            </a:r>
          </a:p>
          <a:p>
            <a:r>
              <a:rPr lang="en-US" dirty="0" smtClean="0"/>
              <a:t>my guardian dear,</a:t>
            </a:r>
          </a:p>
          <a:p>
            <a:r>
              <a:rPr lang="en-US" dirty="0" smtClean="0"/>
              <a:t>to whom God’s love commits me here.</a:t>
            </a:r>
          </a:p>
          <a:p>
            <a:r>
              <a:rPr lang="en-US" dirty="0" smtClean="0"/>
              <a:t>Ever this day </a:t>
            </a:r>
          </a:p>
          <a:p>
            <a:r>
              <a:rPr lang="en-US" dirty="0" smtClean="0"/>
              <a:t>be at my side, </a:t>
            </a:r>
          </a:p>
          <a:p>
            <a:r>
              <a:rPr lang="en-US" dirty="0" smtClean="0"/>
              <a:t>to light and guard, </a:t>
            </a:r>
          </a:p>
          <a:p>
            <a:r>
              <a:rPr lang="en-US" dirty="0" smtClean="0"/>
              <a:t>to rule and guide.</a:t>
            </a:r>
          </a:p>
          <a:p>
            <a:r>
              <a:rPr lang="en-US" dirty="0" smtClean="0"/>
              <a:t>Amen.”</a:t>
            </a:r>
          </a:p>
          <a:p>
            <a:endParaRPr lang="en-US" dirty="0" smtClean="0"/>
          </a:p>
          <a:p>
            <a:r>
              <a:rPr lang="en-US" dirty="0" smtClean="0"/>
              <a:t>God has given</a:t>
            </a:r>
            <a:r>
              <a:rPr lang="en-US" baseline="0" dirty="0" smtClean="0"/>
              <a:t> each person an angel, always to be with you.  You cannot see this angel but he is always with you.  The angel is to love you, protect you and guide you on our journey to Heaven.  </a:t>
            </a:r>
            <a:endParaRPr lang="en-US" dirty="0" smtClean="0"/>
          </a:p>
          <a:p>
            <a:endParaRPr lang="en-US" dirty="0" smtClean="0"/>
          </a:p>
          <a:p>
            <a:r>
              <a:rPr lang="en-US" dirty="0" smtClean="0"/>
              <a:t>Note:</a:t>
            </a:r>
            <a:r>
              <a:rPr lang="en-US" baseline="0" dirty="0" smtClean="0"/>
              <a:t>  If a student asks if this is what a guardian angel looks like, you will want to say no.  An angel is a person but does not have a body.  An angel is a spiritual being, which in sacred art is portrayed as a strong young boy with wings. </a:t>
            </a:r>
            <a:endParaRPr lang="en-US" dirty="0" smtClean="0"/>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2</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296078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God tells you in the Bible that He loves you.  He also tells you in the Bible that you are to love Him with all your heart, soul, mind and strength. In order to love God, you need to know who God is. You come to know God through learning about Him and speaking with Him in prayer every day.” </a:t>
            </a:r>
          </a:p>
          <a:p>
            <a:endParaRPr lang="en-US" dirty="0" smtClean="0"/>
          </a:p>
          <a:p>
            <a:endParaRPr lang="en-US" dirty="0" smtClean="0"/>
          </a:p>
          <a:p>
            <a:r>
              <a:rPr lang="en-US" dirty="0" smtClean="0"/>
              <a:t>Explain</a:t>
            </a:r>
            <a:r>
              <a:rPr lang="en-US" baseline="0" dirty="0" smtClean="0"/>
              <a:t> t</a:t>
            </a:r>
            <a:r>
              <a:rPr lang="en-US" dirty="0" smtClean="0"/>
              <a:t>he</a:t>
            </a:r>
            <a:r>
              <a:rPr lang="en-US" baseline="0" dirty="0" smtClean="0"/>
              <a:t> difference between </a:t>
            </a:r>
          </a:p>
          <a:p>
            <a:r>
              <a:rPr lang="en-US" baseline="0" dirty="0" smtClean="0"/>
              <a:t>being treated with respect, </a:t>
            </a:r>
          </a:p>
          <a:p>
            <a:r>
              <a:rPr lang="en-US" baseline="0" dirty="0" smtClean="0"/>
              <a:t>being treated without respect which is always harmful.  </a:t>
            </a:r>
          </a:p>
          <a:p>
            <a:endParaRPr lang="en-US" baseline="0" dirty="0" smtClean="0"/>
          </a:p>
          <a:p>
            <a:r>
              <a:rPr lang="en-US" baseline="0" dirty="0" smtClean="0"/>
              <a:t>Being treated without respect and in a harmful manner needs to be stopped.  This is different from being disciplined for doing something wrong.</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3</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416205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children that these words are taken from the Bible,</a:t>
            </a:r>
            <a:r>
              <a:rPr lang="en-US" baseline="0" dirty="0" smtClean="0"/>
              <a:t> God’s Word.  These words are true.</a:t>
            </a:r>
          </a:p>
          <a:p>
            <a:endParaRPr lang="en-US" baseline="0" dirty="0" smtClean="0"/>
          </a:p>
          <a:p>
            <a:r>
              <a:rPr lang="en-US" baseline="0" dirty="0" smtClean="0"/>
              <a:t>Jesus makes a comparison of how a shepherd cares for his sheep and how He cares for each person.  Jesus uses this analogy because many of the people were and are shepherds in the Holy Land of Israel.</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4</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288981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“God made everything and all that He made is good. God created you and loves you very much. You are important! He made you in His image. It is right and good to be thankful to God for all his gifts. God loves you very much and wants you to be happy. When you love God and follow Him, you will be happy. You show your love for God, by following His Ten Commandments. God gave us these laws of love to help you know how to live as His children, living a life of joy and peace.”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You may consider going through the Ten Commandments as a class.</a:t>
            </a:r>
          </a:p>
          <a:p>
            <a:pPr marL="228600" indent="-228600">
              <a:buFont typeface="Arial" panose="020B0604020202020204" pitchFamily="34" charset="0"/>
              <a:buAutoNum type="arabicPeriod"/>
            </a:pPr>
            <a:r>
              <a:rPr lang="en-US" baseline="0" dirty="0" smtClean="0"/>
              <a:t>There is only one God, and you should love Him with all your heart.  (We should say our prayers everyday)</a:t>
            </a:r>
          </a:p>
          <a:p>
            <a:pPr marL="228600" indent="-228600">
              <a:buFont typeface="Arial" panose="020B0604020202020204" pitchFamily="34" charset="0"/>
              <a:buAutoNum type="arabicPeriod"/>
            </a:pPr>
            <a:r>
              <a:rPr lang="en-US" baseline="0" dirty="0" smtClean="0"/>
              <a:t>Keep God’s name holy.  (We should use God’s name with great respect.)</a:t>
            </a:r>
          </a:p>
          <a:p>
            <a:pPr marL="228600" indent="-228600">
              <a:buFont typeface="Arial" panose="020B0604020202020204" pitchFamily="34" charset="0"/>
              <a:buAutoNum type="arabicPeriod"/>
            </a:pPr>
            <a:r>
              <a:rPr lang="en-US" baseline="0" dirty="0" smtClean="0"/>
              <a:t>Go to Church every Sunday.  (We should listen and participate at Mass and not misbehave in Church.)</a:t>
            </a:r>
          </a:p>
          <a:p>
            <a:pPr marL="228600" indent="-228600">
              <a:buFont typeface="Arial" panose="020B0604020202020204" pitchFamily="34" charset="0"/>
              <a:buAutoNum type="arabicPeriod"/>
            </a:pPr>
            <a:r>
              <a:rPr lang="en-US" baseline="0" dirty="0" smtClean="0"/>
              <a:t>Obey your mom and dad.  (We should obey our parents and teachers.)</a:t>
            </a:r>
          </a:p>
          <a:p>
            <a:pPr marL="228600" indent="-228600">
              <a:buFont typeface="Arial" panose="020B0604020202020204" pitchFamily="34" charset="0"/>
              <a:buAutoNum type="arabicPeriod"/>
            </a:pPr>
            <a:r>
              <a:rPr lang="en-US" baseline="0" dirty="0" smtClean="0"/>
              <a:t>Be kind to other people.  (We should not hurt other people.  We love God by loving others.)</a:t>
            </a:r>
          </a:p>
          <a:p>
            <a:pPr marL="228600" indent="-228600">
              <a:buFont typeface="Arial" panose="020B0604020202020204" pitchFamily="34" charset="0"/>
              <a:buAutoNum type="arabicPeriod"/>
            </a:pPr>
            <a:r>
              <a:rPr lang="en-US" baseline="0" dirty="0" smtClean="0"/>
              <a:t>You should love everyone as a child of God, created in His image. </a:t>
            </a:r>
          </a:p>
          <a:p>
            <a:pPr marL="228600" indent="-228600">
              <a:buFont typeface="Arial" panose="020B0604020202020204" pitchFamily="34" charset="0"/>
              <a:buAutoNum type="arabicPeriod"/>
            </a:pPr>
            <a:r>
              <a:rPr lang="en-US" baseline="0" dirty="0" smtClean="0"/>
              <a:t>Do not take things that do not belong to you from others or stores.</a:t>
            </a:r>
          </a:p>
          <a:p>
            <a:pPr marL="228600" indent="-228600">
              <a:buFont typeface="Arial" panose="020B0604020202020204" pitchFamily="34" charset="0"/>
              <a:buAutoNum type="arabicPeriod"/>
            </a:pPr>
            <a:r>
              <a:rPr lang="en-US" baseline="0" dirty="0" smtClean="0"/>
              <a:t>You should tell the truth.  (We should not tell lies.)</a:t>
            </a:r>
          </a:p>
          <a:p>
            <a:pPr marL="228600" indent="-228600">
              <a:buFont typeface="Arial" panose="020B0604020202020204" pitchFamily="34" charset="0"/>
              <a:buAutoNum type="arabicPeriod"/>
            </a:pPr>
            <a:r>
              <a:rPr lang="en-US" baseline="0" dirty="0" smtClean="0"/>
              <a:t>Do not be jealous of other people, how they look or what they do</a:t>
            </a:r>
          </a:p>
          <a:p>
            <a:pPr marL="228600" indent="-228600">
              <a:buFont typeface="Arial" panose="020B0604020202020204" pitchFamily="34" charset="0"/>
              <a:buAutoNum type="arabicPeriod"/>
            </a:pPr>
            <a:r>
              <a:rPr lang="en-US" baseline="0" dirty="0" smtClean="0"/>
              <a:t>Do not be jealous of the things other people have.</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5</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280934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B72D9-D4E8-492D-976E-C71DE730B057}" type="slidenum">
              <a:rPr lang="en-US" smtClean="0"/>
              <a:t>6</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300600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7</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61413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learn and practice the virtue of respect.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“As a child of God, you have amazing dignity (you are worth so</a:t>
            </a:r>
            <a:r>
              <a:rPr lang="en-US" baseline="0" dirty="0" smtClean="0"/>
              <a:t> much</a:t>
            </a:r>
            <a:r>
              <a:rPr lang="en-US" dirty="0" smtClean="0"/>
              <a:t>!) because of the love He has for you. Because you are so important to God and precious in His eyes, you are to love and respect others and yourself.  Respect means we treat others like we want to be treated.</a:t>
            </a:r>
            <a:r>
              <a:rPr lang="en-US" baseline="0" dirty="0" smtClean="0"/>
              <a:t> We don’t like it when others don’t listen to us, so we should make sure we listen when our parents or teachers are talking to us. We like it when people are nice to us, so we should try to be nice to others.</a:t>
            </a:r>
            <a:r>
              <a:rPr lang="en-US" dirty="0" smtClean="0"/>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8</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371037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you want to be treated and how you treat others is at the core of the meaning of respect.</a:t>
            </a:r>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9</a:t>
            </a:fld>
            <a:endParaRPr lang="en-US"/>
          </a:p>
        </p:txBody>
      </p:sp>
      <p:sp>
        <p:nvSpPr>
          <p:cNvPr id="5" name="Footer Placeholder 4"/>
          <p:cNvSpPr>
            <a:spLocks noGrp="1"/>
          </p:cNvSpPr>
          <p:nvPr>
            <p:ph type="ftr" sz="quarter" idx="11"/>
          </p:nvPr>
        </p:nvSpPr>
        <p:spPr/>
        <p:txBody>
          <a:bodyPr/>
          <a:lstStyle/>
          <a:p>
            <a:r>
              <a:rPr lang="en-US" smtClean="0"/>
              <a:t>1st Grade</a:t>
            </a:r>
            <a:endParaRPr lang="en-US"/>
          </a:p>
        </p:txBody>
      </p:sp>
    </p:spTree>
    <p:extLst>
      <p:ext uri="{BB962C8B-B14F-4D97-AF65-F5344CB8AC3E}">
        <p14:creationId xmlns:p14="http://schemas.microsoft.com/office/powerpoint/2010/main" val="253060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8659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751815B-96F6-4BD6-8D81-9D1AD49FC06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4227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89731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722820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688834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51815B-96F6-4BD6-8D81-9D1AD49FC064}" type="datetimeFigureOut">
              <a:rPr lang="en-US" smtClean="0"/>
              <a:t>10/19/2021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24836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51815B-96F6-4BD6-8D81-9D1AD49FC064}" type="datetimeFigureOut">
              <a:rPr lang="en-US" smtClean="0"/>
              <a:t>10/19/2021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888812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4242142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4454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303989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36438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51815B-96F6-4BD6-8D81-9D1AD49FC06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76858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51815B-96F6-4BD6-8D81-9D1AD49FC064}"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70359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412141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59003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751815B-96F6-4BD6-8D81-9D1AD49FC064}" type="datetimeFigureOut">
              <a:rPr lang="en-US" smtClean="0"/>
              <a:t>10/19/2021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73555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751815B-96F6-4BD6-8D81-9D1AD49FC06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90118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51815B-96F6-4BD6-8D81-9D1AD49FC064}" type="datetimeFigureOut">
              <a:rPr lang="en-US" smtClean="0"/>
              <a:t>10/19/2021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534063A-3BDC-4B88-A0BC-99FC2F7E92D6}" type="slidenum">
              <a:rPr lang="en-US" smtClean="0"/>
              <a:t>‹#›</a:t>
            </a:fld>
            <a:endParaRPr lang="en-US"/>
          </a:p>
        </p:txBody>
      </p:sp>
    </p:spTree>
    <p:extLst>
      <p:ext uri="{BB962C8B-B14F-4D97-AF65-F5344CB8AC3E}">
        <p14:creationId xmlns:p14="http://schemas.microsoft.com/office/powerpoint/2010/main" val="3137744154"/>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153400" cy="6858000"/>
          </a:xfrm>
        </p:spPr>
        <p:txBody>
          <a:bodyPr>
            <a:normAutofit/>
          </a:bodyPr>
          <a:lstStyle/>
          <a:p>
            <a:pPr algn="ctr"/>
            <a:r>
              <a:rPr lang="en-US" sz="4000" dirty="0" smtClean="0">
                <a:latin typeface="Britannic Bold" panose="020B0903060703020204" pitchFamily="34" charset="0"/>
              </a:rPr>
              <a:t>For the Safety and Protection of Children</a:t>
            </a:r>
            <a:r>
              <a:rPr lang="en-US" sz="6600" dirty="0" smtClean="0"/>
              <a:t/>
            </a:r>
            <a:br>
              <a:rPr lang="en-US" sz="66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4000" dirty="0" smtClean="0"/>
              <a:t/>
            </a:r>
            <a:br>
              <a:rPr lang="en-US" sz="4000" dirty="0" smtClean="0"/>
            </a:br>
            <a:r>
              <a:rPr lang="en-US" sz="4000" dirty="0" smtClean="0"/>
              <a:t>	</a:t>
            </a:r>
            <a:r>
              <a:rPr lang="en-US" sz="4000" dirty="0" smtClean="0">
                <a:latin typeface="Britannic Bold" panose="020B0903060703020204" pitchFamily="34" charset="0"/>
              </a:rPr>
              <a:t>Safe Environment</a:t>
            </a:r>
            <a:r>
              <a:rPr lang="en-US" sz="6600" dirty="0" smtClean="0"/>
              <a:t/>
            </a:r>
            <a:br>
              <a:rPr lang="en-US" sz="6600" dirty="0" smtClean="0"/>
            </a:br>
            <a:r>
              <a:rPr lang="en-US" sz="2400" dirty="0" smtClean="0"/>
              <a:t>First Grade</a:t>
            </a:r>
            <a:br>
              <a:rPr lang="en-US" sz="2400" dirty="0" smtClean="0"/>
            </a:b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447801"/>
            <a:ext cx="2807503" cy="40385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19800"/>
            <a:ext cx="2057400" cy="685800"/>
          </a:xfrm>
          <a:prstGeom prst="rect">
            <a:avLst/>
          </a:prstGeom>
        </p:spPr>
      </p:pic>
    </p:spTree>
    <p:extLst>
      <p:ext uri="{BB962C8B-B14F-4D97-AF65-F5344CB8AC3E}">
        <p14:creationId xmlns:p14="http://schemas.microsoft.com/office/powerpoint/2010/main" val="183611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838200"/>
          </a:xfrm>
        </p:spPr>
        <p:txBody>
          <a:bodyPr>
            <a:normAutofit/>
          </a:bodyPr>
          <a:lstStyle/>
          <a:p>
            <a:r>
              <a:rPr lang="en-US" dirty="0" smtClean="0"/>
              <a:t>Being Safe</a:t>
            </a:r>
            <a:endParaRPr lang="en-US" dirty="0"/>
          </a:p>
        </p:txBody>
      </p:sp>
      <p:sp>
        <p:nvSpPr>
          <p:cNvPr id="3" name="Content Placeholder 2"/>
          <p:cNvSpPr>
            <a:spLocks noGrp="1"/>
          </p:cNvSpPr>
          <p:nvPr>
            <p:ph idx="1"/>
          </p:nvPr>
        </p:nvSpPr>
        <p:spPr>
          <a:xfrm>
            <a:off x="457200" y="1066800"/>
            <a:ext cx="8229600" cy="5257800"/>
          </a:xfrm>
        </p:spPr>
        <p:txBody>
          <a:bodyPr>
            <a:normAutofit lnSpcReduction="10000"/>
          </a:bodyPr>
          <a:lstStyle/>
          <a:p>
            <a:r>
              <a:rPr lang="en-US" sz="2800" dirty="0"/>
              <a:t>Our Heavenly Father want you to feel safe at all times.</a:t>
            </a:r>
          </a:p>
          <a:p>
            <a:r>
              <a:rPr lang="en-US" sz="2800" dirty="0" smtClean="0"/>
              <a:t>Even though we need to respect all people, some people might want to hurt you.</a:t>
            </a:r>
          </a:p>
          <a:p>
            <a:r>
              <a:rPr lang="en-US" sz="2800" dirty="0" smtClean="0"/>
              <a:t>If someone is hurting you, you </a:t>
            </a:r>
            <a:r>
              <a:rPr lang="en-US" sz="2800" dirty="0" smtClean="0">
                <a:effectLst>
                  <a:outerShdw blurRad="38100" dist="38100" dir="2700000" algn="tl">
                    <a:srgbClr val="000000">
                      <a:alpha val="43137"/>
                    </a:srgbClr>
                  </a:outerShdw>
                </a:effectLst>
              </a:rPr>
              <a:t>MUST</a:t>
            </a:r>
            <a:r>
              <a:rPr lang="en-US" sz="2800" dirty="0" smtClean="0"/>
              <a:t> tell an adult you can trust. </a:t>
            </a:r>
          </a:p>
          <a:p>
            <a:r>
              <a:rPr lang="en-US" sz="2800" dirty="0" smtClean="0"/>
              <a:t>Tell them right away!</a:t>
            </a:r>
          </a:p>
          <a:p>
            <a:r>
              <a:rPr lang="en-US" sz="2800" dirty="0" smtClean="0"/>
              <a:t>You should always                                                     tell the truth about                                                 being hurt and not                                         keep it a secret.</a:t>
            </a:r>
          </a:p>
          <a:p>
            <a:pPr marL="6858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808476"/>
            <a:ext cx="4084865" cy="2287524"/>
          </a:xfrm>
          <a:prstGeom prst="rect">
            <a:avLst/>
          </a:prstGeom>
        </p:spPr>
      </p:pic>
    </p:spTree>
    <p:extLst>
      <p:ext uri="{BB962C8B-B14F-4D97-AF65-F5344CB8AC3E}">
        <p14:creationId xmlns:p14="http://schemas.microsoft.com/office/powerpoint/2010/main" val="158063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743200"/>
          </a:xfrm>
        </p:spPr>
        <p:txBody>
          <a:bodyPr/>
          <a:lstStyle/>
          <a:p>
            <a:pPr algn="ctr"/>
            <a:r>
              <a:rPr lang="en-US" sz="7200" dirty="0"/>
              <a:t>For you, </a:t>
            </a:r>
            <a:r>
              <a:rPr lang="en-US" sz="7200" dirty="0" smtClean="0"/>
              <a:t>who </a:t>
            </a:r>
            <a:r>
              <a:rPr lang="en-US" sz="7200" dirty="0"/>
              <a:t>is </a:t>
            </a:r>
            <a:r>
              <a:rPr lang="en-US" sz="7200" dirty="0" smtClean="0"/>
              <a:t>   a trusted </a:t>
            </a:r>
            <a:r>
              <a:rPr lang="en-US" sz="7200" dirty="0"/>
              <a:t>adult?</a:t>
            </a:r>
          </a:p>
        </p:txBody>
      </p:sp>
      <p:sp>
        <p:nvSpPr>
          <p:cNvPr id="3" name="Content Placeholder 2"/>
          <p:cNvSpPr>
            <a:spLocks noGrp="1"/>
          </p:cNvSpPr>
          <p:nvPr>
            <p:ph idx="1"/>
          </p:nvPr>
        </p:nvSpPr>
        <p:spPr>
          <a:xfrm>
            <a:off x="457200" y="2743200"/>
            <a:ext cx="8229600" cy="3581400"/>
          </a:xfrm>
        </p:spPr>
        <p:txBody>
          <a:bodyPr>
            <a:normAutofit lnSpcReduction="10000"/>
          </a:bodyPr>
          <a:lstStyle/>
          <a:p>
            <a:r>
              <a:rPr lang="en-US" sz="2800" dirty="0"/>
              <a:t>A trusted adult is a person who loves you </a:t>
            </a:r>
            <a:r>
              <a:rPr lang="en-US" sz="2800" dirty="0" smtClean="0"/>
              <a:t>and respects you as </a:t>
            </a:r>
            <a:r>
              <a:rPr lang="en-US" sz="2800" dirty="0"/>
              <a:t>a child of God.</a:t>
            </a:r>
          </a:p>
          <a:p>
            <a:r>
              <a:rPr lang="en-US" sz="2800" dirty="0"/>
              <a:t>You feel totally safe with this person.</a:t>
            </a:r>
          </a:p>
          <a:p>
            <a:r>
              <a:rPr lang="en-US" sz="2800" dirty="0"/>
              <a:t>A trusted adult would never do anything to harm you on purpose.</a:t>
            </a:r>
          </a:p>
          <a:p>
            <a:r>
              <a:rPr lang="en-US" sz="2800" dirty="0"/>
              <a:t>A trusted adult wants the best for you and does not do anything that makes you feel uncomfortable or scared.</a:t>
            </a:r>
          </a:p>
          <a:p>
            <a:endParaRPr lang="en-US" dirty="0"/>
          </a:p>
        </p:txBody>
      </p:sp>
    </p:spTree>
    <p:extLst>
      <p:ext uri="{BB962C8B-B14F-4D97-AF65-F5344CB8AC3E}">
        <p14:creationId xmlns:p14="http://schemas.microsoft.com/office/powerpoint/2010/main" val="240078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515140"/>
          </a:xfrm>
        </p:spPr>
        <p:txBody>
          <a:bodyPr/>
          <a:lstStyle/>
          <a:p>
            <a:pPr algn="ctr"/>
            <a:r>
              <a:rPr lang="en-US" sz="4800" dirty="0"/>
              <a:t>Things to tell a person </a:t>
            </a:r>
            <a:r>
              <a:rPr lang="en-US" sz="4800" dirty="0" smtClean="0"/>
              <a:t>  you </a:t>
            </a:r>
            <a:r>
              <a:rPr lang="en-US" sz="4800" dirty="0"/>
              <a:t>trust</a:t>
            </a:r>
          </a:p>
        </p:txBody>
      </p:sp>
      <p:sp>
        <p:nvSpPr>
          <p:cNvPr id="3" name="Content Placeholder 2"/>
          <p:cNvSpPr>
            <a:spLocks noGrp="1"/>
          </p:cNvSpPr>
          <p:nvPr>
            <p:ph idx="1"/>
          </p:nvPr>
        </p:nvSpPr>
        <p:spPr>
          <a:xfrm>
            <a:off x="304800" y="2052925"/>
            <a:ext cx="8077200" cy="4195481"/>
          </a:xfrm>
        </p:spPr>
        <p:txBody>
          <a:bodyPr/>
          <a:lstStyle/>
          <a:p>
            <a:r>
              <a:rPr lang="en-US" sz="3600" dirty="0"/>
              <a:t>If someone takes you to a place that is </a:t>
            </a:r>
            <a:r>
              <a:rPr lang="en-US" sz="3600" dirty="0">
                <a:effectLst>
                  <a:outerShdw blurRad="38100" dist="38100" dir="2700000" algn="tl">
                    <a:srgbClr val="000000">
                      <a:alpha val="43137"/>
                    </a:srgbClr>
                  </a:outerShdw>
                </a:effectLst>
              </a:rPr>
              <a:t>scary</a:t>
            </a:r>
            <a:r>
              <a:rPr lang="en-US" sz="3600" dirty="0"/>
              <a:t> or </a:t>
            </a:r>
            <a:r>
              <a:rPr lang="en-US" sz="3600" dirty="0">
                <a:effectLst>
                  <a:outerShdw blurRad="38100" dist="38100" dir="2700000" algn="tl">
                    <a:srgbClr val="000000">
                      <a:alpha val="43137"/>
                    </a:srgbClr>
                  </a:outerShdw>
                </a:effectLst>
              </a:rPr>
              <a:t>unfamiliar</a:t>
            </a:r>
            <a:r>
              <a:rPr lang="en-US" sz="3600" dirty="0"/>
              <a:t>.</a:t>
            </a:r>
          </a:p>
          <a:p>
            <a:r>
              <a:rPr lang="en-US" sz="3600" dirty="0"/>
              <a:t>If someone takes you to a place that is </a:t>
            </a:r>
            <a:r>
              <a:rPr lang="en-US" sz="3600" dirty="0">
                <a:effectLst>
                  <a:outerShdw blurRad="38100" dist="38100" dir="2700000" algn="tl">
                    <a:srgbClr val="000000">
                      <a:alpha val="43137"/>
                    </a:srgbClr>
                  </a:outerShdw>
                </a:effectLst>
              </a:rPr>
              <a:t>scary</a:t>
            </a:r>
            <a:r>
              <a:rPr lang="en-US" sz="3600" dirty="0"/>
              <a:t> </a:t>
            </a:r>
            <a:r>
              <a:rPr lang="en-US" sz="3600" dirty="0" smtClean="0"/>
              <a:t>                                            or </a:t>
            </a:r>
            <a:r>
              <a:rPr lang="en-US" sz="3600" dirty="0">
                <a:effectLst>
                  <a:outerShdw blurRad="38100" dist="38100" dir="2700000" algn="tl">
                    <a:srgbClr val="000000">
                      <a:alpha val="43137"/>
                    </a:srgbClr>
                  </a:outerShdw>
                </a:effectLst>
              </a:rPr>
              <a:t>unfamiliar</a:t>
            </a:r>
            <a:r>
              <a:rPr lang="en-US" sz="3600" dirty="0"/>
              <a:t>.</a:t>
            </a:r>
          </a:p>
          <a:p>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16442"/>
          <a:stretch/>
        </p:blipFill>
        <p:spPr>
          <a:xfrm>
            <a:off x="4343400" y="4150665"/>
            <a:ext cx="3304926" cy="1837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209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48600" cy="838200"/>
          </a:xfrm>
        </p:spPr>
        <p:txBody>
          <a:bodyPr>
            <a:noAutofit/>
          </a:bodyPr>
          <a:lstStyle/>
          <a:p>
            <a:r>
              <a:rPr lang="en-US" sz="4000" dirty="0" smtClean="0"/>
              <a:t>Things to tell a person you trust</a:t>
            </a:r>
            <a:endParaRPr lang="en-US" sz="4000" dirty="0"/>
          </a:p>
        </p:txBody>
      </p:sp>
      <p:sp>
        <p:nvSpPr>
          <p:cNvPr id="3" name="Content Placeholder 2"/>
          <p:cNvSpPr>
            <a:spLocks noGrp="1"/>
          </p:cNvSpPr>
          <p:nvPr>
            <p:ph idx="1"/>
          </p:nvPr>
        </p:nvSpPr>
        <p:spPr>
          <a:xfrm>
            <a:off x="228600" y="1219201"/>
            <a:ext cx="8458200" cy="5467350"/>
          </a:xfrm>
        </p:spPr>
        <p:txBody>
          <a:bodyPr>
            <a:normAutofit/>
          </a:bodyPr>
          <a:lstStyle/>
          <a:p>
            <a:endParaRPr lang="en-US" sz="800" dirty="0"/>
          </a:p>
          <a:p>
            <a:r>
              <a:rPr lang="en-US" sz="2800" dirty="0"/>
              <a:t>If someone tells you to do something you think might be </a:t>
            </a:r>
            <a:r>
              <a:rPr lang="en-US" sz="2800" dirty="0">
                <a:effectLst>
                  <a:outerShdw blurRad="38100" dist="38100" dir="2700000" algn="tl">
                    <a:srgbClr val="000000">
                      <a:alpha val="43137"/>
                    </a:srgbClr>
                  </a:outerShdw>
                </a:effectLst>
              </a:rPr>
              <a:t>wrong</a:t>
            </a:r>
            <a:r>
              <a:rPr lang="en-US" sz="2800" dirty="0"/>
              <a:t> or you know is wrong.</a:t>
            </a:r>
          </a:p>
          <a:p>
            <a:endParaRPr lang="en-US" sz="800" dirty="0"/>
          </a:p>
          <a:p>
            <a:r>
              <a:rPr lang="en-US" sz="2800" dirty="0"/>
              <a:t>If someone touches </a:t>
            </a:r>
            <a:r>
              <a:rPr lang="en-US" sz="2800" dirty="0" smtClean="0"/>
              <a:t>you in </a:t>
            </a:r>
            <a:r>
              <a:rPr lang="en-US" sz="2800" dirty="0"/>
              <a:t>a way that makes you </a:t>
            </a:r>
            <a:r>
              <a:rPr lang="en-US" sz="2800" dirty="0" smtClean="0"/>
              <a:t>feel </a:t>
            </a:r>
            <a:r>
              <a:rPr lang="en-US" sz="2800" dirty="0"/>
              <a:t>uncomfortable.</a:t>
            </a:r>
          </a:p>
          <a:p>
            <a:endParaRPr lang="en-US" sz="20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638"/>
          <a:stretch/>
        </p:blipFill>
        <p:spPr>
          <a:xfrm>
            <a:off x="1198034" y="3733800"/>
            <a:ext cx="6519332" cy="3130378"/>
          </a:xfrm>
          <a:prstGeom prst="rect">
            <a:avLst/>
          </a:prstGeom>
        </p:spPr>
      </p:pic>
    </p:spTree>
    <p:extLst>
      <p:ext uri="{BB962C8B-B14F-4D97-AF65-F5344CB8AC3E}">
        <p14:creationId xmlns:p14="http://schemas.microsoft.com/office/powerpoint/2010/main" val="8553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762000"/>
          </a:xfrm>
        </p:spPr>
        <p:txBody>
          <a:bodyPr/>
          <a:lstStyle/>
          <a:p>
            <a:r>
              <a:rPr lang="en-US" dirty="0" smtClean="0"/>
              <a:t>Know the difference</a:t>
            </a:r>
            <a:endParaRPr lang="en-US" dirty="0"/>
          </a:p>
        </p:txBody>
      </p:sp>
      <p:sp>
        <p:nvSpPr>
          <p:cNvPr id="3" name="Content Placeholder 2"/>
          <p:cNvSpPr>
            <a:spLocks noGrp="1"/>
          </p:cNvSpPr>
          <p:nvPr>
            <p:ph idx="1"/>
          </p:nvPr>
        </p:nvSpPr>
        <p:spPr>
          <a:xfrm>
            <a:off x="381000" y="1143000"/>
            <a:ext cx="8305800" cy="5181599"/>
          </a:xfrm>
        </p:spPr>
        <p:txBody>
          <a:bodyPr>
            <a:normAutofit fontScale="92500" lnSpcReduction="10000"/>
          </a:bodyPr>
          <a:lstStyle/>
          <a:p>
            <a:r>
              <a:rPr lang="en-US" sz="2200" dirty="0"/>
              <a:t>If you are being hugged or                                                        touched by someone who                                               </a:t>
            </a:r>
            <a:r>
              <a:rPr lang="en-US" sz="2200" dirty="0" smtClean="0"/>
              <a:t>                               loves </a:t>
            </a:r>
            <a:r>
              <a:rPr lang="en-US" sz="2200" dirty="0"/>
              <a:t>you, you will feel safe                                                                                      and secure.</a:t>
            </a:r>
          </a:p>
          <a:p>
            <a:endParaRPr lang="en-US" dirty="0"/>
          </a:p>
          <a:p>
            <a:pPr marL="0" indent="0">
              <a:buNone/>
            </a:pPr>
            <a:endParaRPr lang="en-US" dirty="0"/>
          </a:p>
          <a:p>
            <a:pPr marL="0" indent="0">
              <a:buNone/>
            </a:pPr>
            <a:endParaRPr lang="en-US" dirty="0"/>
          </a:p>
          <a:p>
            <a:r>
              <a:rPr lang="en-US" sz="2200" dirty="0"/>
              <a:t>If you are being hugged or touched by someone who does not love you, you might feel scared or uncomfortable, or it might hurt.</a:t>
            </a:r>
          </a:p>
          <a:p>
            <a:endParaRPr lang="en-US" sz="2200" dirty="0"/>
          </a:p>
          <a:p>
            <a:r>
              <a:rPr lang="en-US" sz="2200" dirty="0"/>
              <a:t>If you are scared or uncomfortable, you should tell the person who is making you feel that way to </a:t>
            </a:r>
            <a:r>
              <a:rPr lang="en-US" sz="2200" dirty="0">
                <a:effectLst>
                  <a:outerShdw blurRad="38100" dist="38100" dir="2700000" algn="tl">
                    <a:srgbClr val="000000">
                      <a:alpha val="43137"/>
                    </a:srgbClr>
                  </a:outerShdw>
                </a:effectLst>
              </a:rPr>
              <a:t>STOP</a:t>
            </a:r>
            <a:r>
              <a:rPr lang="en-US" sz="2200" dirty="0"/>
              <a:t>.</a:t>
            </a:r>
          </a:p>
          <a:p>
            <a:pPr marL="0" indent="0">
              <a:buNone/>
            </a:pPr>
            <a:r>
              <a:rPr lang="en-US" sz="2200" dirty="0"/>
              <a:t> </a:t>
            </a:r>
          </a:p>
          <a:p>
            <a:r>
              <a:rPr lang="en-US" sz="2200" dirty="0"/>
              <a:t>Then tell a person you trust what </a:t>
            </a:r>
            <a:r>
              <a:rPr lang="en-US" sz="2200" dirty="0" smtClean="0"/>
              <a:t>happened </a:t>
            </a:r>
            <a:r>
              <a:rPr lang="en-US" sz="2200" b="1" dirty="0"/>
              <a:t>RIGHT AWAY!</a:t>
            </a:r>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474" y="1295400"/>
            <a:ext cx="3444970" cy="1905000"/>
          </a:xfrm>
          <a:prstGeom prst="rect">
            <a:avLst/>
          </a:prstGeom>
        </p:spPr>
      </p:pic>
    </p:spTree>
    <p:extLst>
      <p:ext uri="{BB962C8B-B14F-4D97-AF65-F5344CB8AC3E}">
        <p14:creationId xmlns:p14="http://schemas.microsoft.com/office/powerpoint/2010/main" val="293987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Review</a:t>
            </a:r>
            <a:endParaRPr lang="en-US" sz="7200"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ü"/>
            </a:pPr>
            <a:r>
              <a:rPr lang="en-US" sz="3200" dirty="0"/>
              <a:t>God loves you very much and wants you to feel safe and happy</a:t>
            </a:r>
            <a:r>
              <a:rPr lang="en-US" sz="3200" dirty="0" smtClean="0"/>
              <a:t>.</a:t>
            </a:r>
          </a:p>
          <a:p>
            <a:pPr>
              <a:buFont typeface="Wingdings" panose="05000000000000000000" pitchFamily="2" charset="2"/>
              <a:buChar char="ü"/>
            </a:pPr>
            <a:endParaRPr lang="en-US" sz="800" dirty="0"/>
          </a:p>
          <a:p>
            <a:pPr>
              <a:buFont typeface="Wingdings" panose="05000000000000000000" pitchFamily="2" charset="2"/>
              <a:buChar char="ü"/>
            </a:pPr>
            <a:r>
              <a:rPr lang="en-US" sz="3200" dirty="0"/>
              <a:t>He gave you your guardian </a:t>
            </a:r>
            <a:r>
              <a:rPr lang="en-US" sz="3200" dirty="0" smtClean="0"/>
              <a:t>angel</a:t>
            </a:r>
            <a:r>
              <a:rPr lang="en-US" sz="3200" dirty="0"/>
              <a:t> </a:t>
            </a:r>
            <a:r>
              <a:rPr lang="en-US" sz="3200" dirty="0" smtClean="0"/>
              <a:t>and others </a:t>
            </a:r>
            <a:r>
              <a:rPr lang="en-US" sz="3200" dirty="0"/>
              <a:t>to help you be safe and secure</a:t>
            </a:r>
            <a:r>
              <a:rPr lang="en-US" sz="3200" dirty="0" smtClean="0"/>
              <a:t>.</a:t>
            </a:r>
          </a:p>
          <a:p>
            <a:pPr>
              <a:buFont typeface="Wingdings" panose="05000000000000000000" pitchFamily="2" charset="2"/>
              <a:buChar char="ü"/>
            </a:pPr>
            <a:endParaRPr lang="en-US" sz="800" dirty="0" smtClean="0"/>
          </a:p>
          <a:p>
            <a:pPr>
              <a:buFont typeface="Wingdings" panose="05000000000000000000" pitchFamily="2" charset="2"/>
              <a:buChar char="ü"/>
            </a:pPr>
            <a:r>
              <a:rPr lang="en-US" sz="3200" dirty="0" smtClean="0"/>
              <a:t>If </a:t>
            </a:r>
            <a:r>
              <a:rPr lang="en-US" sz="3200" dirty="0"/>
              <a:t>you are being harmed, or if you feel sad, scared, unsafe, or uncomfortable, tell an adult that you </a:t>
            </a:r>
            <a:r>
              <a:rPr lang="en-US" sz="3200"/>
              <a:t>trust </a:t>
            </a:r>
            <a:r>
              <a:rPr lang="en-US" sz="3200" b="1" smtClean="0"/>
              <a:t>RIGHT AWAY</a:t>
            </a:r>
            <a:r>
              <a:rPr lang="en-US" sz="3200" smtClean="0"/>
              <a:t>. </a:t>
            </a:r>
            <a:endParaRPr lang="en-US" sz="3200" dirty="0"/>
          </a:p>
          <a:p>
            <a:endParaRPr lang="en-US" dirty="0"/>
          </a:p>
        </p:txBody>
      </p:sp>
    </p:spTree>
    <p:extLst>
      <p:ext uri="{BB962C8B-B14F-4D97-AF65-F5344CB8AC3E}">
        <p14:creationId xmlns:p14="http://schemas.microsoft.com/office/powerpoint/2010/main" val="91658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smtClean="0"/>
              <a:t>Activities</a:t>
            </a:r>
            <a:endParaRPr lang="en-US" sz="7200" dirty="0"/>
          </a:p>
        </p:txBody>
      </p:sp>
      <p:sp>
        <p:nvSpPr>
          <p:cNvPr id="3" name="Content Placeholder 2"/>
          <p:cNvSpPr>
            <a:spLocks noGrp="1"/>
          </p:cNvSpPr>
          <p:nvPr>
            <p:ph idx="1"/>
          </p:nvPr>
        </p:nvSpPr>
        <p:spPr>
          <a:xfrm>
            <a:off x="457200" y="2209800"/>
            <a:ext cx="8229600" cy="3916363"/>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US" b="1" dirty="0" smtClean="0"/>
              <a:t>1.  What </a:t>
            </a:r>
            <a:r>
              <a:rPr lang="en-US" b="1" dirty="0"/>
              <a:t>safety rules do you know that keep you safe?</a:t>
            </a:r>
          </a:p>
          <a:p>
            <a:pPr marL="0" indent="0">
              <a:buNone/>
            </a:pPr>
            <a:endParaRPr lang="en-US" b="1" dirty="0"/>
          </a:p>
          <a:p>
            <a:pPr marL="0" indent="0">
              <a:buNone/>
            </a:pPr>
            <a:r>
              <a:rPr lang="en-US" b="1" dirty="0" smtClean="0"/>
              <a:t>2.  How </a:t>
            </a:r>
            <a:r>
              <a:rPr lang="en-US" b="1" dirty="0"/>
              <a:t>do you show your love for your parents, </a:t>
            </a:r>
            <a:r>
              <a:rPr lang="en-US" b="1" dirty="0" smtClean="0"/>
              <a:t>grandparents,  	friends and any person </a:t>
            </a:r>
            <a:r>
              <a:rPr lang="en-US" b="1" dirty="0"/>
              <a:t>that make you feel safe and joyful </a:t>
            </a:r>
            <a:r>
              <a:rPr lang="en-US" b="1" dirty="0" smtClean="0"/>
              <a:t>	inside?</a:t>
            </a:r>
          </a:p>
          <a:p>
            <a:pPr marL="457200" indent="-457200">
              <a:buAutoNum type="arabicPeriod" startAt="2"/>
            </a:pPr>
            <a:endParaRPr lang="en-US" b="1" dirty="0" smtClean="0"/>
          </a:p>
          <a:p>
            <a:pPr marL="0" indent="0">
              <a:buNone/>
            </a:pPr>
            <a:r>
              <a:rPr lang="en-US" b="1" dirty="0" smtClean="0"/>
              <a:t>3.  How are you to show respect for your health?</a:t>
            </a:r>
            <a:endParaRPr lang="en-US" b="1" dirty="0"/>
          </a:p>
        </p:txBody>
      </p:sp>
      <p:sp>
        <p:nvSpPr>
          <p:cNvPr id="4" name="Plus 3"/>
          <p:cNvSpPr/>
          <p:nvPr/>
        </p:nvSpPr>
        <p:spPr>
          <a:xfrm>
            <a:off x="1066800" y="536356"/>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us 4"/>
          <p:cNvSpPr/>
          <p:nvPr/>
        </p:nvSpPr>
        <p:spPr>
          <a:xfrm>
            <a:off x="6096000" y="536356"/>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30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4" name="TextBox 3"/>
          <p:cNvSpPr txBox="1"/>
          <p:nvPr/>
        </p:nvSpPr>
        <p:spPr>
          <a:xfrm>
            <a:off x="685800" y="533400"/>
            <a:ext cx="3657600" cy="5791200"/>
          </a:xfrm>
          <a:prstGeom prst="rect">
            <a:avLst/>
          </a:prstGeom>
          <a:noFill/>
        </p:spPr>
        <p:txBody>
          <a:bodyPr wrap="square" rtlCol="0">
            <a:spAutoFit/>
          </a:bodyPr>
          <a:lstStyle/>
          <a:p>
            <a:pPr algn="ctr">
              <a:lnSpc>
                <a:spcPct val="150000"/>
              </a:lnSpc>
            </a:pPr>
            <a:r>
              <a:rPr lang="en-US" sz="2400" b="1" dirty="0" smtClean="0"/>
              <a:t>Prayer</a:t>
            </a:r>
          </a:p>
          <a:p>
            <a:pPr algn="ctr">
              <a:lnSpc>
                <a:spcPct val="150000"/>
              </a:lnSpc>
            </a:pPr>
            <a:r>
              <a:rPr lang="en-US" sz="2400" dirty="0" smtClean="0"/>
              <a:t>Angel of God,</a:t>
            </a:r>
          </a:p>
          <a:p>
            <a:pPr algn="ctr">
              <a:lnSpc>
                <a:spcPct val="150000"/>
              </a:lnSpc>
            </a:pPr>
            <a:r>
              <a:rPr lang="en-US" sz="2400" dirty="0"/>
              <a:t>m</a:t>
            </a:r>
            <a:r>
              <a:rPr lang="en-US" sz="2400" dirty="0" smtClean="0"/>
              <a:t>y guardian dear,</a:t>
            </a:r>
          </a:p>
          <a:p>
            <a:pPr algn="ctr">
              <a:lnSpc>
                <a:spcPct val="150000"/>
              </a:lnSpc>
            </a:pPr>
            <a:r>
              <a:rPr lang="en-US" sz="2400" dirty="0"/>
              <a:t>t</a:t>
            </a:r>
            <a:r>
              <a:rPr lang="en-US" sz="2400" dirty="0" smtClean="0"/>
              <a:t>o whom God’s love commits me here.</a:t>
            </a:r>
          </a:p>
          <a:p>
            <a:pPr algn="ctr">
              <a:lnSpc>
                <a:spcPct val="150000"/>
              </a:lnSpc>
            </a:pPr>
            <a:r>
              <a:rPr lang="en-US" sz="2400" dirty="0" smtClean="0"/>
              <a:t>Ever this day </a:t>
            </a:r>
          </a:p>
          <a:p>
            <a:pPr algn="ctr">
              <a:lnSpc>
                <a:spcPct val="150000"/>
              </a:lnSpc>
            </a:pPr>
            <a:r>
              <a:rPr lang="en-US" sz="2400" dirty="0" smtClean="0"/>
              <a:t>be at my side, </a:t>
            </a:r>
          </a:p>
          <a:p>
            <a:pPr algn="ctr">
              <a:lnSpc>
                <a:spcPct val="150000"/>
              </a:lnSpc>
            </a:pPr>
            <a:r>
              <a:rPr lang="en-US" sz="2400" dirty="0"/>
              <a:t>t</a:t>
            </a:r>
            <a:r>
              <a:rPr lang="en-US" sz="2400" dirty="0" smtClean="0"/>
              <a:t>o light and guard, </a:t>
            </a:r>
          </a:p>
          <a:p>
            <a:pPr algn="ctr">
              <a:lnSpc>
                <a:spcPct val="150000"/>
              </a:lnSpc>
            </a:pPr>
            <a:r>
              <a:rPr lang="en-US" sz="2400" dirty="0"/>
              <a:t>t</a:t>
            </a:r>
            <a:r>
              <a:rPr lang="en-US" sz="2400" dirty="0" smtClean="0"/>
              <a:t>o rule and guide.</a:t>
            </a:r>
          </a:p>
          <a:p>
            <a:pPr algn="ctr">
              <a:lnSpc>
                <a:spcPct val="150000"/>
              </a:lnSpc>
            </a:pPr>
            <a:r>
              <a:rPr lang="en-US" sz="2400" dirty="0" smtClean="0"/>
              <a:t>Amen.</a:t>
            </a:r>
            <a:endParaRPr lang="en-US" sz="2400" dirty="0"/>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3000"/>
                    </a14:imgEffect>
                  </a14:imgLayer>
                </a14:imgProps>
              </a:ext>
              <a:ext uri="{28A0092B-C50C-407E-A947-70E740481C1C}">
                <a14:useLocalDpi xmlns:a14="http://schemas.microsoft.com/office/drawing/2010/main" val="0"/>
              </a:ext>
            </a:extLst>
          </a:blip>
          <a:stretch>
            <a:fillRect/>
          </a:stretch>
        </p:blipFill>
        <p:spPr>
          <a:xfrm>
            <a:off x="4495800" y="954024"/>
            <a:ext cx="3693082" cy="5146743"/>
          </a:xfrm>
          <a:prstGeom prst="rect">
            <a:avLst/>
          </a:prstGeom>
        </p:spPr>
      </p:pic>
    </p:spTree>
    <p:extLst>
      <p:ext uri="{BB962C8B-B14F-4D97-AF65-F5344CB8AC3E}">
        <p14:creationId xmlns:p14="http://schemas.microsoft.com/office/powerpoint/2010/main" val="867777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609600"/>
            <a:ext cx="7055380" cy="1243648"/>
          </a:xfrm>
        </p:spPr>
        <p:txBody>
          <a:bodyPr/>
          <a:lstStyle/>
          <a:p>
            <a:pPr algn="ctr"/>
            <a:r>
              <a:rPr lang="en-US" sz="5400" dirty="0" smtClean="0"/>
              <a:t>God made you!</a:t>
            </a:r>
            <a:endParaRPr lang="en-US" sz="5400" dirty="0"/>
          </a:p>
        </p:txBody>
      </p:sp>
      <p:sp>
        <p:nvSpPr>
          <p:cNvPr id="3" name="Content Placeholder 2"/>
          <p:cNvSpPr>
            <a:spLocks noGrp="1"/>
          </p:cNvSpPr>
          <p:nvPr>
            <p:ph idx="1"/>
          </p:nvPr>
        </p:nvSpPr>
        <p:spPr>
          <a:xfrm>
            <a:off x="457200" y="1600200"/>
            <a:ext cx="8229600" cy="5029200"/>
          </a:xfrm>
        </p:spPr>
        <p:txBody>
          <a:bodyPr>
            <a:noAutofit/>
          </a:bodyPr>
          <a:lstStyle/>
          <a:p>
            <a:endParaRPr lang="en-US" sz="2800" dirty="0" smtClean="0"/>
          </a:p>
          <a:p>
            <a:r>
              <a:rPr lang="en-US" sz="3200" dirty="0" smtClean="0"/>
              <a:t>God knows you and He loves you.</a:t>
            </a:r>
          </a:p>
          <a:p>
            <a:endParaRPr lang="en-US" sz="800" dirty="0" smtClean="0"/>
          </a:p>
          <a:p>
            <a:r>
              <a:rPr lang="en-US" sz="3200" dirty="0" smtClean="0"/>
              <a:t>You have incredible worth because you are a child of God.  This means that you have dignity as a person.</a:t>
            </a:r>
          </a:p>
          <a:p>
            <a:endParaRPr lang="en-US" sz="800" dirty="0" smtClean="0"/>
          </a:p>
          <a:p>
            <a:r>
              <a:rPr lang="en-US" sz="3200" dirty="0" smtClean="0"/>
              <a:t>You are to be treated with respect.</a:t>
            </a:r>
          </a:p>
          <a:p>
            <a:endParaRPr lang="en-US" sz="800" dirty="0" smtClean="0"/>
          </a:p>
          <a:p>
            <a:r>
              <a:rPr lang="en-US" sz="3200" dirty="0" smtClean="0"/>
              <a:t>Every other person is also made by God and deserves respect.</a:t>
            </a:r>
          </a:p>
        </p:txBody>
      </p:sp>
    </p:spTree>
    <p:extLst>
      <p:ext uri="{BB962C8B-B14F-4D97-AF65-F5344CB8AC3E}">
        <p14:creationId xmlns:p14="http://schemas.microsoft.com/office/powerpoint/2010/main" val="3237899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lgn="r">
              <a:buNone/>
            </a:pPr>
            <a:r>
              <a:rPr lang="en-US" sz="4800" dirty="0" smtClean="0"/>
              <a:t>Jesus said, “I am the Good Shepherd.  I know my own 					           and </a:t>
            </a:r>
            <a:r>
              <a:rPr lang="en-US" sz="4800" dirty="0"/>
              <a:t>M</a:t>
            </a:r>
            <a:r>
              <a:rPr lang="en-US" sz="4800" dirty="0" smtClean="0"/>
              <a:t>y own 				know Me.”</a:t>
            </a:r>
          </a:p>
          <a:p>
            <a:pPr marL="0" indent="0" algn="r">
              <a:buNone/>
            </a:pPr>
            <a:r>
              <a:rPr lang="en-US" sz="4800" dirty="0" smtClean="0"/>
              <a:t>					</a:t>
            </a:r>
            <a:r>
              <a:rPr lang="en-US" sz="4800" i="1" dirty="0" smtClean="0"/>
              <a:t>John</a:t>
            </a:r>
            <a:r>
              <a:rPr lang="en-US" sz="4800" dirty="0" smtClean="0"/>
              <a:t> 10:14</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901" t="10666" r="5164" b="11289"/>
          <a:stretch/>
        </p:blipFill>
        <p:spPr>
          <a:xfrm>
            <a:off x="1143000" y="2514600"/>
            <a:ext cx="3048000" cy="3889744"/>
          </a:xfrm>
          <a:prstGeom prst="rect">
            <a:avLst/>
          </a:prstGeom>
        </p:spPr>
      </p:pic>
    </p:spTree>
    <p:extLst>
      <p:ext uri="{BB962C8B-B14F-4D97-AF65-F5344CB8AC3E}">
        <p14:creationId xmlns:p14="http://schemas.microsoft.com/office/powerpoint/2010/main" val="185489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effectLst>
                  <a:outerShdw blurRad="38100" dist="38100" dir="2700000" algn="tl">
                    <a:srgbClr val="000000">
                      <a:alpha val="43137"/>
                    </a:srgbClr>
                  </a:outerShdw>
                </a:effectLst>
              </a:rPr>
              <a:t>You are a child of God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0327" y="1447800"/>
            <a:ext cx="8229600" cy="5105400"/>
          </a:xfrm>
        </p:spPr>
        <p:txBody>
          <a:bodyPr>
            <a:noAutofit/>
          </a:bodyPr>
          <a:lstStyle/>
          <a:p>
            <a:r>
              <a:rPr lang="en-US" sz="2800" dirty="0" smtClean="0"/>
              <a:t>God created all things and He created you. </a:t>
            </a:r>
          </a:p>
          <a:p>
            <a:pPr marL="0" indent="0" algn="ctr">
              <a:buNone/>
            </a:pPr>
            <a:r>
              <a:rPr lang="en-US" sz="2800" dirty="0" smtClean="0">
                <a:effectLst>
                  <a:outerShdw blurRad="38100" dist="38100" dir="2700000" algn="tl">
                    <a:srgbClr val="000000">
                      <a:alpha val="43137"/>
                    </a:srgbClr>
                  </a:outerShdw>
                </a:effectLst>
              </a:rPr>
              <a:t>YOU ARE IMPORTANT!</a:t>
            </a:r>
          </a:p>
          <a:p>
            <a:r>
              <a:rPr lang="en-US" sz="2800" dirty="0" smtClean="0"/>
              <a:t>God loves you so much and wants you to be happy.</a:t>
            </a:r>
          </a:p>
          <a:p>
            <a:r>
              <a:rPr lang="en-US" sz="2800" dirty="0" smtClean="0"/>
              <a:t>We are happiest when we love God.</a:t>
            </a:r>
          </a:p>
          <a:p>
            <a:r>
              <a:rPr lang="en-US" sz="2800" dirty="0" smtClean="0"/>
              <a:t>To show God that we love                          Him, we follow the Ten           Commandments, His Laws                              of Love.</a:t>
            </a:r>
          </a:p>
          <a:p>
            <a:r>
              <a:rPr lang="en-US" sz="2800" dirty="0"/>
              <a:t>And then we know how                                               to live as His children.</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952" y="4267200"/>
            <a:ext cx="2847975" cy="2133232"/>
          </a:xfrm>
          <a:prstGeom prst="rect">
            <a:avLst/>
          </a:prstGeom>
        </p:spPr>
      </p:pic>
    </p:spTree>
    <p:extLst>
      <p:ext uri="{BB962C8B-B14F-4D97-AF65-F5344CB8AC3E}">
        <p14:creationId xmlns:p14="http://schemas.microsoft.com/office/powerpoint/2010/main" val="225727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Ten Commandments</a:t>
            </a:r>
          </a:p>
        </p:txBody>
      </p:sp>
      <p:sp>
        <p:nvSpPr>
          <p:cNvPr id="3" name="Content Placeholder 2"/>
          <p:cNvSpPr>
            <a:spLocks noGrp="1"/>
          </p:cNvSpPr>
          <p:nvPr>
            <p:ph idx="1"/>
          </p:nvPr>
        </p:nvSpPr>
        <p:spPr/>
        <p:txBody>
          <a:bodyPr>
            <a:normAutofit fontScale="92500"/>
          </a:bodyPr>
          <a:lstStyle/>
          <a:p>
            <a:r>
              <a:rPr lang="en-US" sz="4000" dirty="0"/>
              <a:t>The first 3 Commandments are about our love for God.</a:t>
            </a:r>
          </a:p>
          <a:p>
            <a:r>
              <a:rPr lang="en-US" sz="4000" dirty="0"/>
              <a:t>The last 7 Commandments are about how we                         are to love                                                                                                              others.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572000"/>
            <a:ext cx="2768727" cy="1828432"/>
          </a:xfrm>
          <a:prstGeom prst="rect">
            <a:avLst/>
          </a:prstGeom>
        </p:spPr>
      </p:pic>
    </p:spTree>
    <p:extLst>
      <p:ext uri="{BB962C8B-B14F-4D97-AF65-F5344CB8AC3E}">
        <p14:creationId xmlns:p14="http://schemas.microsoft.com/office/powerpoint/2010/main" val="91238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7200" dirty="0"/>
              <a:t>All of us are     </a:t>
            </a:r>
            <a:r>
              <a:rPr lang="en-US" sz="7200" dirty="0" smtClean="0"/>
              <a:t/>
            </a:r>
            <a:br>
              <a:rPr lang="en-US" sz="7200" dirty="0" smtClean="0"/>
            </a:br>
            <a:r>
              <a:rPr lang="en-US" sz="7200" dirty="0" smtClean="0"/>
              <a:t>God’s </a:t>
            </a:r>
            <a:r>
              <a:rPr lang="en-US" sz="7200" dirty="0"/>
              <a:t>children</a:t>
            </a:r>
          </a:p>
        </p:txBody>
      </p:sp>
      <p:sp>
        <p:nvSpPr>
          <p:cNvPr id="3" name="Content Placeholder 2"/>
          <p:cNvSpPr>
            <a:spLocks noGrp="1"/>
          </p:cNvSpPr>
          <p:nvPr>
            <p:ph idx="1"/>
          </p:nvPr>
        </p:nvSpPr>
        <p:spPr>
          <a:xfrm>
            <a:off x="457200" y="2438400"/>
            <a:ext cx="8229600" cy="3687763"/>
          </a:xfrm>
        </p:spPr>
        <p:txBody>
          <a:bodyPr>
            <a:normAutofit lnSpcReduction="10000"/>
          </a:bodyPr>
          <a:lstStyle/>
          <a:p>
            <a:r>
              <a:rPr lang="en-US" sz="4800" dirty="0"/>
              <a:t>In living by the last 7 Commandments,             we are to                       treat others                      with respect.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873" y="3886200"/>
            <a:ext cx="3606927" cy="2701713"/>
          </a:xfrm>
          <a:prstGeom prst="rect">
            <a:avLst/>
          </a:prstGeom>
        </p:spPr>
      </p:pic>
    </p:spTree>
    <p:extLst>
      <p:ext uri="{BB962C8B-B14F-4D97-AF65-F5344CB8AC3E}">
        <p14:creationId xmlns:p14="http://schemas.microsoft.com/office/powerpoint/2010/main" val="233724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447800"/>
          </a:xfrm>
        </p:spPr>
        <p:txBody>
          <a:bodyPr/>
          <a:lstStyle/>
          <a:p>
            <a:pPr algn="ctr"/>
            <a:r>
              <a:rPr lang="en-US" sz="7200" dirty="0" smtClean="0"/>
              <a:t>Respect</a:t>
            </a:r>
            <a:endParaRPr lang="en-US" sz="7200" dirty="0"/>
          </a:p>
        </p:txBody>
      </p:sp>
      <p:sp>
        <p:nvSpPr>
          <p:cNvPr id="3" name="Content Placeholder 2"/>
          <p:cNvSpPr>
            <a:spLocks noGrp="1"/>
          </p:cNvSpPr>
          <p:nvPr>
            <p:ph idx="1"/>
          </p:nvPr>
        </p:nvSpPr>
        <p:spPr>
          <a:xfrm>
            <a:off x="165291" y="2286000"/>
            <a:ext cx="8229600" cy="4191000"/>
          </a:xfrm>
        </p:spPr>
        <p:txBody>
          <a:bodyPr>
            <a:normAutofit/>
          </a:bodyPr>
          <a:lstStyle/>
          <a:p>
            <a:r>
              <a:rPr lang="en-US" sz="4800" dirty="0"/>
              <a:t>You are to be shown </a:t>
            </a:r>
            <a:r>
              <a:rPr lang="en-US" sz="4800" dirty="0" smtClean="0"/>
              <a:t>respect by other persons. </a:t>
            </a:r>
            <a:endParaRPr lang="en-US" sz="4800" dirty="0"/>
          </a:p>
          <a:p>
            <a:r>
              <a:rPr lang="en-US" sz="4800" dirty="0" smtClean="0"/>
              <a:t>And you are to treat other persons with respect</a:t>
            </a:r>
            <a:r>
              <a:rPr lang="en-US" sz="4800" dirty="0"/>
              <a:t>.</a:t>
            </a:r>
          </a:p>
          <a:p>
            <a:endParaRPr lang="en-US" sz="1800" dirty="0" smtClean="0"/>
          </a:p>
        </p:txBody>
      </p:sp>
    </p:spTree>
    <p:extLst>
      <p:ext uri="{BB962C8B-B14F-4D97-AF65-F5344CB8AC3E}">
        <p14:creationId xmlns:p14="http://schemas.microsoft.com/office/powerpoint/2010/main" val="281782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lstStyle/>
          <a:p>
            <a:pPr algn="ctr"/>
            <a:r>
              <a:rPr lang="en-US" sz="7200" dirty="0"/>
              <a:t>Respect</a:t>
            </a:r>
          </a:p>
        </p:txBody>
      </p:sp>
      <p:sp>
        <p:nvSpPr>
          <p:cNvPr id="3" name="Content Placeholder 2"/>
          <p:cNvSpPr>
            <a:spLocks noGrp="1"/>
          </p:cNvSpPr>
          <p:nvPr>
            <p:ph idx="1"/>
          </p:nvPr>
        </p:nvSpPr>
        <p:spPr>
          <a:xfrm>
            <a:off x="457200" y="2052925"/>
            <a:ext cx="8153400" cy="4195481"/>
          </a:xfrm>
        </p:spPr>
        <p:txBody>
          <a:bodyPr>
            <a:normAutofit fontScale="92500"/>
          </a:bodyPr>
          <a:lstStyle/>
          <a:p>
            <a:pPr marL="914400" indent="-914400">
              <a:buAutoNum type="arabicPeriod"/>
            </a:pPr>
            <a:r>
              <a:rPr lang="en-US" sz="5400" dirty="0" smtClean="0"/>
              <a:t>How </a:t>
            </a:r>
            <a:r>
              <a:rPr lang="en-US" sz="5400" dirty="0"/>
              <a:t>do you </a:t>
            </a:r>
            <a:r>
              <a:rPr lang="en-US" sz="5400" dirty="0" smtClean="0"/>
              <a:t>want to be treated?</a:t>
            </a:r>
          </a:p>
          <a:p>
            <a:pPr marL="0" indent="0">
              <a:buNone/>
            </a:pPr>
            <a:endParaRPr lang="en-US" sz="1900" dirty="0"/>
          </a:p>
          <a:p>
            <a:pPr marL="914400" indent="-914400">
              <a:buAutoNum type="arabicPeriod" startAt="2"/>
            </a:pPr>
            <a:r>
              <a:rPr lang="en-US" sz="5400" dirty="0" smtClean="0"/>
              <a:t>How </a:t>
            </a:r>
            <a:r>
              <a:rPr lang="en-US" sz="5400" dirty="0"/>
              <a:t>do you </a:t>
            </a:r>
            <a:r>
              <a:rPr lang="en-US" sz="5400" dirty="0" smtClean="0"/>
              <a:t>treat 			</a:t>
            </a:r>
          </a:p>
          <a:p>
            <a:pPr marL="0" indent="0">
              <a:buNone/>
            </a:pPr>
            <a:r>
              <a:rPr lang="en-US" sz="5400" dirty="0" smtClean="0"/>
              <a:t>		others?</a:t>
            </a:r>
          </a:p>
          <a:p>
            <a:endParaRPr lang="en-US" dirty="0"/>
          </a:p>
        </p:txBody>
      </p:sp>
    </p:spTree>
    <p:extLst>
      <p:ext uri="{BB962C8B-B14F-4D97-AF65-F5344CB8AC3E}">
        <p14:creationId xmlns:p14="http://schemas.microsoft.com/office/powerpoint/2010/main" val="1143975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1235</TotalTime>
  <Words>2290</Words>
  <Application>Microsoft Office PowerPoint</Application>
  <PresentationFormat>On-screen Show (4:3)</PresentationFormat>
  <Paragraphs>194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Britannic Bold</vt:lpstr>
      <vt:lpstr>Calibri</vt:lpstr>
      <vt:lpstr>Century Gothic</vt:lpstr>
      <vt:lpstr>Wingdings</vt:lpstr>
      <vt:lpstr>Wingdings 3</vt:lpstr>
      <vt:lpstr>Ion</vt:lpstr>
      <vt:lpstr>For the Safety and Protection of Children          Safe Environment First Grade </vt:lpstr>
      <vt:lpstr>PowerPoint Presentation</vt:lpstr>
      <vt:lpstr>God made you!</vt:lpstr>
      <vt:lpstr>PowerPoint Presentation</vt:lpstr>
      <vt:lpstr>You are a child of God</vt:lpstr>
      <vt:lpstr>The Ten Commandments</vt:lpstr>
      <vt:lpstr>All of us are      God’s children</vt:lpstr>
      <vt:lpstr>Respect</vt:lpstr>
      <vt:lpstr>Respect</vt:lpstr>
      <vt:lpstr>Being Safe</vt:lpstr>
      <vt:lpstr>For you, who is    a trusted adult?</vt:lpstr>
      <vt:lpstr>Things to tell a person   you trust</vt:lpstr>
      <vt:lpstr>Things to tell a person you trust</vt:lpstr>
      <vt:lpstr>Know the difference</vt:lpstr>
      <vt:lpstr>Review</vt:lpstr>
      <vt:lpstr>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Environment</dc:title>
  <dc:creator>Sara</dc:creator>
  <cp:lastModifiedBy>Beth Johnson</cp:lastModifiedBy>
  <cp:revision>81</cp:revision>
  <cp:lastPrinted>2021-10-05T18:29:41Z</cp:lastPrinted>
  <dcterms:created xsi:type="dcterms:W3CDTF">2015-06-19T20:31:04Z</dcterms:created>
  <dcterms:modified xsi:type="dcterms:W3CDTF">2021-10-19T14:23:31Z</dcterms:modified>
</cp:coreProperties>
</file>