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Lst>
  <p:notesMasterIdLst>
    <p:notesMasterId r:id="rId17"/>
  </p:notesMasterIdLst>
  <p:handoutMasterIdLst>
    <p:handoutMasterId r:id="rId18"/>
  </p:handoutMasterIdLst>
  <p:sldIdLst>
    <p:sldId id="256" r:id="rId2"/>
    <p:sldId id="263" r:id="rId3"/>
    <p:sldId id="264" r:id="rId4"/>
    <p:sldId id="273" r:id="rId5"/>
    <p:sldId id="257" r:id="rId6"/>
    <p:sldId id="258" r:id="rId7"/>
    <p:sldId id="259" r:id="rId8"/>
    <p:sldId id="269" r:id="rId9"/>
    <p:sldId id="270" r:id="rId10"/>
    <p:sldId id="260" r:id="rId11"/>
    <p:sldId id="271" r:id="rId12"/>
    <p:sldId id="261" r:id="rId13"/>
    <p:sldId id="262" r:id="rId14"/>
    <p:sldId id="267"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5" autoAdjust="0"/>
    <p:restoredTop sz="69209" autoAdjust="0"/>
  </p:normalViewPr>
  <p:slideViewPr>
    <p:cSldViewPr>
      <p:cViewPr varScale="1">
        <p:scale>
          <a:sx n="80" d="100"/>
          <a:sy n="80" d="100"/>
        </p:scale>
        <p:origin x="25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15F445-7EA4-4B42-8F51-7923DCCA1113}" type="datetimeFigureOut">
              <a:rPr lang="en-US" smtClean="0"/>
              <a:t>10/19/2021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smtClean="0"/>
              <a:t>2nd Grade</a:t>
            </a: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7BC6D0-88BF-4B30-ACD6-8E450D9432D8}" type="slidenum">
              <a:rPr lang="en-US" smtClean="0"/>
              <a:t>‹#›</a:t>
            </a:fld>
            <a:endParaRPr lang="en-US"/>
          </a:p>
        </p:txBody>
      </p:sp>
    </p:spTree>
    <p:extLst>
      <p:ext uri="{BB962C8B-B14F-4D97-AF65-F5344CB8AC3E}">
        <p14:creationId xmlns:p14="http://schemas.microsoft.com/office/powerpoint/2010/main" val="23230210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28267A-6B2C-432E-BE65-6F3490E9B932}" type="datetimeFigureOut">
              <a:rPr lang="en-US" smtClean="0"/>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2nd Grade</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4B72D9-D4E8-492D-976E-C71DE730B057}" type="slidenum">
              <a:rPr lang="en-US" smtClean="0"/>
              <a:t>‹#›</a:t>
            </a:fld>
            <a:endParaRPr lang="en-US"/>
          </a:p>
        </p:txBody>
      </p:sp>
    </p:spTree>
    <p:extLst>
      <p:ext uri="{BB962C8B-B14F-4D97-AF65-F5344CB8AC3E}">
        <p14:creationId xmlns:p14="http://schemas.microsoft.com/office/powerpoint/2010/main" val="277853525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3502424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about safety, safe environment and the care that is to surround them. </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“God loves you very much and wants you to feel safe at all times. You are safe when you are not in danger. Even though we need to respect all people, some people might want to hurt us. If someone is hurting you, you MUST tell an adult you can trust, such as your parents, a teacher, a principal, an aunt or uncle. And you must tell them right away! It could be an adult or another child who is hurting you. You should always tell the truth about being hurt, </a:t>
            </a:r>
            <a:r>
              <a:rPr lang="en-US" baseline="0" dirty="0" smtClean="0">
                <a:solidFill>
                  <a:srgbClr val="FF0000"/>
                </a:solidFill>
              </a:rPr>
              <a:t>even if someone tells you not to tell anyone.”</a:t>
            </a:r>
          </a:p>
        </p:txBody>
      </p:sp>
      <p:sp>
        <p:nvSpPr>
          <p:cNvPr id="4" name="Slide Number Placeholder 3"/>
          <p:cNvSpPr>
            <a:spLocks noGrp="1"/>
          </p:cNvSpPr>
          <p:nvPr>
            <p:ph type="sldNum" sz="quarter" idx="10"/>
          </p:nvPr>
        </p:nvSpPr>
        <p:spPr/>
        <p:txBody>
          <a:bodyPr/>
          <a:lstStyle/>
          <a:p>
            <a:fld id="{E14B72D9-D4E8-492D-976E-C71DE730B057}" type="slidenum">
              <a:rPr lang="en-US" smtClean="0"/>
              <a:t>10</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240511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trust?  It is</a:t>
            </a:r>
            <a:r>
              <a:rPr lang="en-US" baseline="0" dirty="0" smtClean="0"/>
              <a:t> good to explore the issue of trust with the students.</a:t>
            </a:r>
            <a:endParaRPr lang="en-US" dirty="0" smtClean="0"/>
          </a:p>
          <a:p>
            <a:endParaRPr lang="en-US" dirty="0" smtClean="0"/>
          </a:p>
          <a:p>
            <a:r>
              <a:rPr lang="en-US" dirty="0" smtClean="0"/>
              <a:t>A</a:t>
            </a:r>
            <a:r>
              <a:rPr lang="en-US" baseline="0" dirty="0" smtClean="0"/>
              <a:t> good way to explain trust might be to have the students answer these questions:  </a:t>
            </a:r>
            <a:r>
              <a:rPr lang="en-US" dirty="0" smtClean="0"/>
              <a:t>Who trusts you?  What does it mean to trust you?  </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11</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657589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a:t>
            </a:r>
            <a:r>
              <a:rPr lang="en-US" baseline="0" dirty="0" smtClean="0"/>
              <a:t> about safety, safe environment and the care that is to surround them.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“Think of an adult that you know and trust. This adult should love you and would</a:t>
            </a:r>
            <a:r>
              <a:rPr lang="en-US" b="1" baseline="0" dirty="0" smtClean="0"/>
              <a:t> not </a:t>
            </a:r>
            <a:r>
              <a:rPr lang="en-US" baseline="0" dirty="0" smtClean="0"/>
              <a:t>make you feel uncomfortable. That person is who you should tell if someone else is making you uncomfortable. </a:t>
            </a:r>
          </a:p>
          <a:p>
            <a:pPr marL="171450" indent="-171450">
              <a:buFont typeface="Arial" panose="020B0604020202020204" pitchFamily="34" charset="0"/>
              <a:buChar char="•"/>
            </a:pPr>
            <a:r>
              <a:rPr lang="en-US" baseline="0" dirty="0" smtClean="0"/>
              <a:t>If a friend or family member wants to play a game or watch a video that makes you feel uncomfortable, tell the adult you trust. </a:t>
            </a:r>
          </a:p>
          <a:p>
            <a:pPr marL="171450" indent="-171450">
              <a:buFont typeface="Arial" panose="020B0604020202020204" pitchFamily="34" charset="0"/>
              <a:buChar char="•"/>
            </a:pPr>
            <a:r>
              <a:rPr lang="en-US" baseline="0" dirty="0" smtClean="0"/>
              <a:t>If you are made to look at something that makes you feel uncomfortable, tell the adult you trust. </a:t>
            </a:r>
          </a:p>
          <a:p>
            <a:pPr marL="171450" indent="-171450">
              <a:buFont typeface="Arial" panose="020B0604020202020204" pitchFamily="34" charset="0"/>
              <a:buChar char="•"/>
            </a:pPr>
            <a:r>
              <a:rPr lang="en-US" baseline="0" dirty="0" smtClean="0"/>
              <a:t>If you were in a place that makes you feel uncomfortable, tell the adult you trust. </a:t>
            </a:r>
          </a:p>
          <a:p>
            <a:pPr marL="171450" indent="-171450">
              <a:buFont typeface="Arial" panose="020B0604020202020204" pitchFamily="34" charset="0"/>
              <a:buChar char="•"/>
            </a:pPr>
            <a:r>
              <a:rPr lang="en-US" baseline="0" dirty="0" smtClean="0"/>
              <a:t>If you are told to do something that you think might be wrong or you know is wrong, tell the adult you trust. </a:t>
            </a:r>
          </a:p>
          <a:p>
            <a:pPr marL="171450" indent="-171450">
              <a:buFont typeface="Arial" panose="020B0604020202020204" pitchFamily="34" charset="0"/>
              <a:buChar char="•"/>
            </a:pPr>
            <a:r>
              <a:rPr lang="en-US" baseline="0" dirty="0" smtClean="0"/>
              <a:t>If someone touches you in a way that makes you uncomfortable, tell the adult you trust.”</a:t>
            </a:r>
          </a:p>
        </p:txBody>
      </p:sp>
      <p:sp>
        <p:nvSpPr>
          <p:cNvPr id="4" name="Slide Number Placeholder 3"/>
          <p:cNvSpPr>
            <a:spLocks noGrp="1"/>
          </p:cNvSpPr>
          <p:nvPr>
            <p:ph type="sldNum" sz="quarter" idx="10"/>
          </p:nvPr>
        </p:nvSpPr>
        <p:spPr/>
        <p:txBody>
          <a:bodyPr/>
          <a:lstStyle/>
          <a:p>
            <a:fld id="{E14B72D9-D4E8-492D-976E-C71DE730B057}" type="slidenum">
              <a:rPr lang="en-US" smtClean="0"/>
              <a:t>12</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73851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a:t>
            </a:r>
            <a:r>
              <a:rPr lang="en-US" baseline="0" dirty="0" smtClean="0"/>
              <a:t> will learn the respect that each person deserves as a child of God and the difference between appropriate, kind actions and behavior that make them feel safe, secure and loved and inappropriate, harmful actions and behavior that makes them feel uncomfortable or unsafe. Students will learn the difference between good touch and bad touch.</a:t>
            </a:r>
          </a:p>
          <a:p>
            <a:pPr marL="171450" indent="-171450">
              <a:buFont typeface="Arial" panose="020B0604020202020204" pitchFamily="34" charset="0"/>
              <a:buChar char="•"/>
            </a:pPr>
            <a:r>
              <a:rPr lang="en-US" baseline="0" dirty="0" smtClean="0"/>
              <a:t>Students will learn the importance of saying ‘no’ to inappropriate, harmful actions and behavior that makes them uncomfortable or unsafe. Children will be encouraged to immediately tell a trusted adult when these situations arise.</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“Some actions like hitting, shoving, grabbing and pushing are not good and kind – they are not good forms of touch. If you are being hugged or touched by someone who loves you, you will feel safe and secure. If you are being hugged or touched by someone who does not love you, you might feel uncomfortable. If you are scared or uncomfortable you should tell that person to STOP. Then go tell the adult you trust what happened.”</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13</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77780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14</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46358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u="none" strike="noStrike" kern="1200" baseline="0" dirty="0" smtClean="0">
                <a:solidFill>
                  <a:schemeClr val="tx1"/>
                </a:solidFill>
                <a:latin typeface="+mn-lt"/>
                <a:ea typeface="+mn-ea"/>
                <a:cs typeface="+mn-cs"/>
              </a:rPr>
              <a:t>Examples:  Look both ways when crossing the street, wear a seat belt, do not play with matches, wear a helmet when riding a bicycle, always go with someone to a public restroom etc.</a:t>
            </a:r>
          </a:p>
          <a:p>
            <a:pPr marL="0" indent="0">
              <a:buNone/>
            </a:pPr>
            <a:r>
              <a:rPr lang="en-US" sz="1200" b="0" i="0" u="none" strike="noStrike" kern="1200" baseline="0" dirty="0" smtClean="0">
                <a:solidFill>
                  <a:schemeClr val="tx1"/>
                </a:solidFill>
                <a:latin typeface="+mn-lt"/>
                <a:ea typeface="+mn-ea"/>
                <a:cs typeface="+mn-cs"/>
              </a:rPr>
              <a:t> </a:t>
            </a:r>
          </a:p>
          <a:p>
            <a:r>
              <a:rPr lang="en-US" sz="1200" b="0" i="0" u="none" strike="noStrike" kern="1200" baseline="0" dirty="0" smtClean="0">
                <a:solidFill>
                  <a:schemeClr val="tx1"/>
                </a:solidFill>
                <a:latin typeface="+mn-lt"/>
                <a:ea typeface="+mn-ea"/>
                <a:cs typeface="+mn-cs"/>
              </a:rPr>
              <a:t>2. Parent’s hug, a friend’s High –5, shaking hands when meeting someone for the first time, snuggling up with grandmother when reading a book. See Catechism of the Catholic Church paragraphs 2196 – 2200, 2214-2219, 2227.</a:t>
            </a:r>
          </a:p>
          <a:p>
            <a:pPr marL="0" indent="0">
              <a:buNone/>
            </a:pPr>
            <a:endParaRPr lang="en-US" sz="1200" b="0" i="0" u="none" strike="noStrike" kern="1200" baseline="0" dirty="0" smtClean="0">
              <a:solidFill>
                <a:schemeClr val="tx1"/>
              </a:solidFill>
              <a:latin typeface="+mn-lt"/>
              <a:ea typeface="+mn-ea"/>
              <a:cs typeface="+mn-cs"/>
            </a:endParaRPr>
          </a:p>
          <a:p>
            <a:pPr marL="228600" indent="-228600">
              <a:buAutoNum type="arabicPeriod" startAt="3"/>
            </a:pPr>
            <a:r>
              <a:rPr lang="en-US" dirty="0" smtClean="0"/>
              <a:t>Health:  See </a:t>
            </a:r>
            <a:r>
              <a:rPr lang="en-US" i="1" dirty="0" smtClean="0"/>
              <a:t>Catechism of the Catholic</a:t>
            </a:r>
            <a:r>
              <a:rPr lang="en-US" i="1" baseline="0" dirty="0" smtClean="0"/>
              <a:t> Church</a:t>
            </a:r>
            <a:r>
              <a:rPr lang="en-US" baseline="0" dirty="0" smtClean="0"/>
              <a:t>, paragraphs 2288-2291.</a:t>
            </a:r>
          </a:p>
          <a:p>
            <a:pPr marL="0" indent="0">
              <a:buNone/>
            </a:pPr>
            <a:r>
              <a:rPr lang="en-US" baseline="0" dirty="0" smtClean="0"/>
              <a:t>Respecting the goods of others:  </a:t>
            </a:r>
            <a:r>
              <a:rPr lang="en-US" i="1" baseline="0" dirty="0" smtClean="0"/>
              <a:t>Catechism</a:t>
            </a:r>
            <a:r>
              <a:rPr lang="en-US" baseline="0" dirty="0" smtClean="0"/>
              <a:t>, paragraphs 2407-2414, the 7</a:t>
            </a:r>
            <a:r>
              <a:rPr lang="en-US" baseline="30000" dirty="0" smtClean="0"/>
              <a:t>th</a:t>
            </a:r>
            <a:r>
              <a:rPr lang="en-US" baseline="0" dirty="0" smtClean="0"/>
              <a:t> Commandment.</a:t>
            </a:r>
            <a:endParaRPr lang="en-US" dirty="0" smtClean="0"/>
          </a:p>
          <a:p>
            <a:pPr marL="0" indent="0">
              <a:buNone/>
            </a:pP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Which of the following make you feel safe and which ones make you feel sad and scared?</a:t>
            </a:r>
          </a:p>
          <a:p>
            <a:r>
              <a:rPr lang="en-US" sz="1200" b="0" i="0" u="none" strike="noStrike" kern="1200" baseline="0" dirty="0" smtClean="0">
                <a:solidFill>
                  <a:schemeClr val="tx1"/>
                </a:solidFill>
                <a:latin typeface="+mn-lt"/>
                <a:ea typeface="+mn-ea"/>
                <a:cs typeface="+mn-cs"/>
              </a:rPr>
              <a:t>Teacher reads: </a:t>
            </a:r>
          </a:p>
          <a:p>
            <a:r>
              <a:rPr lang="en-US" sz="1200" b="0" i="0" u="none" strike="noStrike" kern="1200" baseline="0" dirty="0" smtClean="0">
                <a:solidFill>
                  <a:schemeClr val="tx1"/>
                </a:solidFill>
                <a:latin typeface="+mn-lt"/>
                <a:ea typeface="+mn-ea"/>
                <a:cs typeface="+mn-cs"/>
              </a:rPr>
              <a:t>o Mommy hugs you for cleaning up your room. </a:t>
            </a:r>
          </a:p>
          <a:p>
            <a:r>
              <a:rPr lang="en-US" sz="1200" b="0" i="0" u="none" strike="noStrike" kern="1200" baseline="0" dirty="0" smtClean="0">
                <a:solidFill>
                  <a:schemeClr val="tx1"/>
                </a:solidFill>
                <a:latin typeface="+mn-lt"/>
                <a:ea typeface="+mn-ea"/>
                <a:cs typeface="+mn-cs"/>
              </a:rPr>
              <a:t>o Your friend gets angry at you and pushes you and you fall down </a:t>
            </a:r>
          </a:p>
          <a:p>
            <a:r>
              <a:rPr lang="en-US" sz="1200" b="0" i="0" u="none" strike="noStrike" kern="1200" baseline="0" dirty="0" smtClean="0">
                <a:solidFill>
                  <a:schemeClr val="tx1"/>
                </a:solidFill>
                <a:latin typeface="+mn-lt"/>
                <a:ea typeface="+mn-ea"/>
                <a:cs typeface="+mn-cs"/>
              </a:rPr>
              <a:t>o You are watching TV and your sister’s friend sits real close to you and you do not like it. </a:t>
            </a:r>
          </a:p>
          <a:p>
            <a:r>
              <a:rPr lang="en-US" sz="1200" b="0" i="0" u="none" strike="noStrike" kern="1200" baseline="0" dirty="0" smtClean="0">
                <a:solidFill>
                  <a:schemeClr val="tx1"/>
                </a:solidFill>
                <a:latin typeface="+mn-lt"/>
                <a:ea typeface="+mn-ea"/>
                <a:cs typeface="+mn-cs"/>
              </a:rPr>
              <a:t>o Your friend gives you a High-5 for running very fast in gym class </a:t>
            </a:r>
          </a:p>
          <a:p>
            <a:r>
              <a:rPr lang="en-US" sz="1200" b="0" i="0" u="none" strike="noStrike" kern="1200" baseline="0" dirty="0" smtClean="0">
                <a:solidFill>
                  <a:schemeClr val="tx1"/>
                </a:solidFill>
                <a:latin typeface="+mn-lt"/>
                <a:ea typeface="+mn-ea"/>
                <a:cs typeface="+mn-cs"/>
              </a:rPr>
              <a:t>o Your teacher gives you a pat on your back for spelling a word correctly. </a:t>
            </a:r>
          </a:p>
          <a:p>
            <a:pPr marL="0" indent="0">
              <a:buNone/>
            </a:pPr>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15</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880263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 the lesson by praying together. </a:t>
            </a:r>
          </a:p>
          <a:p>
            <a:endParaRPr lang="en-US" dirty="0" smtClean="0"/>
          </a:p>
          <a:p>
            <a:r>
              <a:rPr lang="en-US" dirty="0" smtClean="0"/>
              <a:t>“Angel of God,</a:t>
            </a:r>
          </a:p>
          <a:p>
            <a:r>
              <a:rPr lang="en-US" dirty="0" smtClean="0"/>
              <a:t>my guardian dear,</a:t>
            </a:r>
          </a:p>
          <a:p>
            <a:r>
              <a:rPr lang="en-US" dirty="0" smtClean="0"/>
              <a:t>to whom God’s love commits me here.</a:t>
            </a:r>
          </a:p>
          <a:p>
            <a:r>
              <a:rPr lang="en-US" dirty="0" smtClean="0"/>
              <a:t>Ever this day </a:t>
            </a:r>
          </a:p>
          <a:p>
            <a:r>
              <a:rPr lang="en-US" dirty="0" smtClean="0"/>
              <a:t>be at my side, </a:t>
            </a:r>
          </a:p>
          <a:p>
            <a:r>
              <a:rPr lang="en-US" dirty="0" smtClean="0"/>
              <a:t>to light and guard, </a:t>
            </a:r>
          </a:p>
          <a:p>
            <a:r>
              <a:rPr lang="en-US" dirty="0" smtClean="0"/>
              <a:t>to rule and guide.</a:t>
            </a:r>
          </a:p>
          <a:p>
            <a:r>
              <a:rPr lang="en-US" dirty="0" smtClean="0"/>
              <a:t>Amen.”</a:t>
            </a:r>
          </a:p>
          <a:p>
            <a:endParaRPr lang="en-US" dirty="0" smtClean="0"/>
          </a:p>
          <a:p>
            <a:r>
              <a:rPr lang="en-US" dirty="0" smtClean="0"/>
              <a:t>God has given</a:t>
            </a:r>
            <a:r>
              <a:rPr lang="en-US" baseline="0" dirty="0" smtClean="0"/>
              <a:t> each person an angel, always to be with you.  You cannot see this angel but he is always with you.  The angel is to love you, protect you and guide you on our journey to Heaven.  </a:t>
            </a:r>
            <a:endParaRPr lang="en-US" dirty="0" smtClean="0"/>
          </a:p>
          <a:p>
            <a:endParaRPr lang="en-US" dirty="0" smtClean="0"/>
          </a:p>
          <a:p>
            <a:r>
              <a:rPr lang="en-US" dirty="0" smtClean="0"/>
              <a:t>Note:</a:t>
            </a:r>
            <a:r>
              <a:rPr lang="en-US" baseline="0" dirty="0" smtClean="0"/>
              <a:t>  If a student asks if this is what a guardian angel looks like, you will want to say no.  An angel is a person but does not have a body.  An angel is a spiritual being, which in sacred art is portrayed as a strong young boy with wings. </a:t>
            </a:r>
            <a:endParaRPr lang="en-US" dirty="0" smtClean="0"/>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2</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296078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God tells you in the Bible that He loves you.  He also tells you in the Bible that you are to love Him with all your heart, soul, mind and strength. In order to love God, you need to know who God is. You come to know God through learning about Him and speaking with Him in prayer every day.” </a:t>
            </a:r>
          </a:p>
          <a:p>
            <a:endParaRPr lang="en-US" dirty="0" smtClean="0"/>
          </a:p>
          <a:p>
            <a:r>
              <a:rPr lang="en-US" dirty="0" smtClean="0"/>
              <a:t>Explain</a:t>
            </a:r>
            <a:r>
              <a:rPr lang="en-US" baseline="0" dirty="0" smtClean="0"/>
              <a:t> t</a:t>
            </a:r>
            <a:r>
              <a:rPr lang="en-US" dirty="0" smtClean="0"/>
              <a:t>he</a:t>
            </a:r>
            <a:r>
              <a:rPr lang="en-US" baseline="0" dirty="0" smtClean="0"/>
              <a:t> difference between </a:t>
            </a:r>
          </a:p>
          <a:p>
            <a:r>
              <a:rPr lang="en-US" baseline="0" dirty="0" smtClean="0"/>
              <a:t>being treated with respect,  </a:t>
            </a:r>
          </a:p>
          <a:p>
            <a:r>
              <a:rPr lang="en-US" baseline="0" dirty="0" smtClean="0"/>
              <a:t>being treated without respect which is always harmful.  </a:t>
            </a:r>
          </a:p>
          <a:p>
            <a:endParaRPr lang="en-US" baseline="0" dirty="0" smtClean="0"/>
          </a:p>
          <a:p>
            <a:r>
              <a:rPr lang="en-US" baseline="0" dirty="0" smtClean="0"/>
              <a:t>Being treated without respect needs to be stopped.  This is different from being disciplined for doing something wrong.</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3</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4162057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God created each person and knows each person by name.  God</a:t>
            </a:r>
            <a:r>
              <a:rPr lang="en-US" baseline="0" dirty="0" smtClean="0"/>
              <a:t> has given us our parents and all of us belong to Him.</a:t>
            </a:r>
            <a:r>
              <a:rPr lang="en-US" dirty="0" smtClean="0"/>
              <a:t> </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4</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1091342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smtClean="0"/>
              <a:t>“God made everything and all that He made is good. God created you and loves you very much. You are important! He made you in His image. It is right and good to be thankful to God for all his gifts. God loves you very much and wants you to be happy. When you love God and follow Him, you will be happy. You show your love for God, by following His Ten Commandments. God gave us these laws of love to help you know how to live as His children, living a life of joy and peace.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You may consider going through the Ten Commandments as a class.</a:t>
            </a:r>
          </a:p>
          <a:p>
            <a:pPr marL="228600" indent="-228600">
              <a:buFont typeface="Arial" panose="020B0604020202020204" pitchFamily="34" charset="0"/>
              <a:buAutoNum type="arabicPeriod"/>
            </a:pPr>
            <a:r>
              <a:rPr lang="en-US" baseline="0" dirty="0" smtClean="0"/>
              <a:t>There is only one God, and you should love Him with all your heart.  (We should say our prayers everyday)</a:t>
            </a:r>
          </a:p>
          <a:p>
            <a:pPr marL="228600" indent="-228600">
              <a:buFont typeface="Arial" panose="020B0604020202020204" pitchFamily="34" charset="0"/>
              <a:buAutoNum type="arabicPeriod"/>
            </a:pPr>
            <a:r>
              <a:rPr lang="en-US" baseline="0" dirty="0" smtClean="0"/>
              <a:t>Keep God’s name holy.  (We should say God’s name with great respect.)</a:t>
            </a:r>
          </a:p>
          <a:p>
            <a:pPr marL="228600" indent="-228600">
              <a:buFont typeface="Arial" panose="020B0604020202020204" pitchFamily="34" charset="0"/>
              <a:buAutoNum type="arabicPeriod"/>
            </a:pPr>
            <a:r>
              <a:rPr lang="en-US" baseline="0" dirty="0" smtClean="0"/>
              <a:t>Go to Church every Sunday.  (We should listen and participate at Mass and not misbehave in Church.)</a:t>
            </a:r>
          </a:p>
          <a:p>
            <a:pPr marL="228600" indent="-228600">
              <a:buFont typeface="Arial" panose="020B0604020202020204" pitchFamily="34" charset="0"/>
              <a:buAutoNum type="arabicPeriod"/>
            </a:pPr>
            <a:r>
              <a:rPr lang="en-US" baseline="0" dirty="0" smtClean="0"/>
              <a:t>Obey your mom and dad.  (We should obey our parents and teachers.)</a:t>
            </a:r>
          </a:p>
          <a:p>
            <a:pPr marL="228600" indent="-228600">
              <a:buFont typeface="Arial" panose="020B0604020202020204" pitchFamily="34" charset="0"/>
              <a:buAutoNum type="arabicPeriod"/>
            </a:pPr>
            <a:r>
              <a:rPr lang="en-US" baseline="0" dirty="0" smtClean="0"/>
              <a:t>Be kind to other people.  (We should not hurt other people.)</a:t>
            </a:r>
          </a:p>
          <a:p>
            <a:pPr marL="228600" indent="-228600">
              <a:buFont typeface="Arial" panose="020B0604020202020204" pitchFamily="34" charset="0"/>
              <a:buAutoNum type="arabicPeriod"/>
            </a:pPr>
            <a:r>
              <a:rPr lang="en-US" baseline="0" dirty="0" smtClean="0"/>
              <a:t>You should love everyone as a child of God, created in His image.</a:t>
            </a:r>
          </a:p>
          <a:p>
            <a:pPr marL="228600" indent="-228600">
              <a:buFont typeface="Arial" panose="020B0604020202020204" pitchFamily="34" charset="0"/>
              <a:buAutoNum type="arabicPeriod"/>
            </a:pPr>
            <a:r>
              <a:rPr lang="en-US" baseline="0" dirty="0" smtClean="0"/>
              <a:t>Do not take things that do not belong to you from others or from stores.</a:t>
            </a:r>
          </a:p>
          <a:p>
            <a:pPr marL="228600" indent="-228600">
              <a:buFont typeface="Arial" panose="020B0604020202020204" pitchFamily="34" charset="0"/>
              <a:buAutoNum type="arabicPeriod"/>
            </a:pPr>
            <a:r>
              <a:rPr lang="en-US" baseline="0" dirty="0" smtClean="0"/>
              <a:t>You should tell the truth.  (We should not tell lies.)</a:t>
            </a:r>
          </a:p>
          <a:p>
            <a:pPr marL="228600" indent="-228600">
              <a:buFont typeface="Arial" panose="020B0604020202020204" pitchFamily="34" charset="0"/>
              <a:buAutoNum type="arabicPeriod"/>
            </a:pPr>
            <a:r>
              <a:rPr lang="en-US" baseline="0" dirty="0" smtClean="0"/>
              <a:t>Do not be jealous of other people, how they look or what they can do.</a:t>
            </a:r>
          </a:p>
          <a:p>
            <a:pPr marL="228600" indent="-228600">
              <a:buFont typeface="Arial" panose="020B0604020202020204" pitchFamily="34" charset="0"/>
              <a:buAutoNum type="arabicPeriod"/>
            </a:pPr>
            <a:r>
              <a:rPr lang="en-US" baseline="0" dirty="0" smtClean="0"/>
              <a:t>Do not be jealous of the things other people have.</a:t>
            </a: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5</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2809342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They</a:t>
            </a:r>
            <a:r>
              <a:rPr lang="en-US" baseline="0" dirty="0" smtClean="0"/>
              <a:t> are to love others as a response to God’s love, including respecting, honoring and obeying their parents and other adults in authority over them.</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“We love God by listening and following His Commandments and we love our parents by doing what they ask. God tells you in the Bible that you are to love Him with all your heart, soul, mind and strength. In order to love God, you need to know who God is. You come to know God through learning about Him and speaking with Him in prayer every day.” </a:t>
            </a:r>
          </a:p>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E14B72D9-D4E8-492D-976E-C71DE730B057}" type="slidenum">
              <a:rPr lang="en-US" smtClean="0"/>
              <a:t>6</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3404089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 and practice the virtue of respect.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 a child of God, you have amazing dignity (you are worth so</a:t>
            </a:r>
            <a:r>
              <a:rPr lang="en-US" baseline="0" dirty="0" smtClean="0"/>
              <a:t> much</a:t>
            </a:r>
            <a:r>
              <a:rPr lang="en-US" dirty="0" smtClean="0"/>
              <a:t>!) because of the love He has for you. Because you are so important to God and precious in His eyes, you are to love and respect others and yourself. One way of showing respect is being obedient to God through obeying the rules of your parents, teachers and those in authority over you so that you are safe and free from harm. Respect means we treat others like we want to be treated.</a:t>
            </a:r>
            <a:r>
              <a:rPr lang="en-US" baseline="0" dirty="0" smtClean="0"/>
              <a:t> We don’t like it when others don’t listens to us, so we should make sure we listen when our parents or teachers are talking to us. We like it when people are nice to us, so we should try to be nice to others.</a:t>
            </a:r>
            <a:r>
              <a:rPr lang="en-US" dirty="0" smtClean="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7</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37103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Students will learn and practice the virtue of respect.</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“As a child of God, you have amazing dignity (you are worth so</a:t>
            </a:r>
            <a:r>
              <a:rPr lang="en-US" baseline="0" dirty="0" smtClean="0"/>
              <a:t> much</a:t>
            </a:r>
            <a:r>
              <a:rPr lang="en-US" dirty="0" smtClean="0"/>
              <a:t>!) because of the love He has for you. Because you are so important to God and precious in His eyes, you are to love and respect others and yourself. Respect means we treat others like we want to be treated.</a:t>
            </a:r>
            <a:r>
              <a:rPr lang="en-US" baseline="0" dirty="0" smtClean="0"/>
              <a:t> We don’t like it when others don’t listen to us, so we should make sure we listen when our parents or teachers are talking to us. We like it when people are nice to us, so we should try to be nice to others.</a:t>
            </a:r>
            <a:r>
              <a:rPr lang="en-US" dirty="0" smtClean="0"/>
              <a:t>”</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8</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312474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How you want to be treated and how you treat others is at the core of the meaning of respect.</a:t>
            </a:r>
          </a:p>
          <a:p>
            <a:endParaRPr lang="en-US" dirty="0"/>
          </a:p>
        </p:txBody>
      </p:sp>
      <p:sp>
        <p:nvSpPr>
          <p:cNvPr id="4" name="Slide Number Placeholder 3"/>
          <p:cNvSpPr>
            <a:spLocks noGrp="1"/>
          </p:cNvSpPr>
          <p:nvPr>
            <p:ph type="sldNum" sz="quarter" idx="10"/>
          </p:nvPr>
        </p:nvSpPr>
        <p:spPr/>
        <p:txBody>
          <a:bodyPr/>
          <a:lstStyle/>
          <a:p>
            <a:fld id="{E14B72D9-D4E8-492D-976E-C71DE730B057}" type="slidenum">
              <a:rPr lang="en-US" smtClean="0"/>
              <a:t>9</a:t>
            </a:fld>
            <a:endParaRPr lang="en-US"/>
          </a:p>
        </p:txBody>
      </p:sp>
      <p:sp>
        <p:nvSpPr>
          <p:cNvPr id="5" name="Footer Placeholder 4"/>
          <p:cNvSpPr>
            <a:spLocks noGrp="1"/>
          </p:cNvSpPr>
          <p:nvPr>
            <p:ph type="ftr" sz="quarter" idx="11"/>
          </p:nvPr>
        </p:nvSpPr>
        <p:spPr/>
        <p:txBody>
          <a:bodyPr/>
          <a:lstStyle/>
          <a:p>
            <a:r>
              <a:rPr lang="en-US" smtClean="0"/>
              <a:t>2nd Grade</a:t>
            </a:r>
            <a:endParaRPr lang="en-US"/>
          </a:p>
        </p:txBody>
      </p:sp>
    </p:spTree>
    <p:extLst>
      <p:ext uri="{BB962C8B-B14F-4D97-AF65-F5344CB8AC3E}">
        <p14:creationId xmlns:p14="http://schemas.microsoft.com/office/powerpoint/2010/main" val="507119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9C50F55-9075-4699-B3AF-C935F798A2FD}"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61126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FF83638-06F1-4A9A-8894-2C404592C867}"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24800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9826422A-4B83-467C-AD5A-2FF1DC18FAB1}"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94938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E185EAE6-71F7-4A6F-8C26-C02219B48EB4}"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9553826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47933A-971E-49D3-B975-5210BDCCF094}"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305859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CC92E17-D424-4C57-B11E-72BE700268DA}" type="datetime1">
              <a:rPr lang="en-US" smtClean="0"/>
              <a:t>10/19/2021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3692721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35774A1-8D74-4DB9-B80D-AAD88CE52C10}" type="datetime1">
              <a:rPr lang="en-US" smtClean="0"/>
              <a:t>10/19/2021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178736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208D557-D95F-44C6-9A4D-D22CADABC6E3}"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78668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3AEAD5-6736-4112-A59B-26A0FC0B8E7C}"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197419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353C6B5A-1F63-42CE-BA21-077C60563936}"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285971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04861A4-9C15-4D9A-9216-BF3AFAF849AD}" type="datetime1">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18403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D018A09-3B87-4A3D-980C-25B7E1A5DBF9}"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50469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F7943A-1D08-41B1-808A-B061A35290FE}" type="datetime1">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4272310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7A98BF2-775E-4F42-A962-9CBB49ADD583}" type="datetime1">
              <a:rPr lang="en-US" smtClean="0"/>
              <a:t>10/19/2021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30461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AF57DE9-4C57-4B04-BFC3-0FBDED16AFF8}" type="datetime1">
              <a:rPr lang="en-US" smtClean="0"/>
              <a:t>10/19/2021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3751459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D58BF1E4-8E2B-436B-A530-A1BFD304EFDF}" type="datetime1">
              <a:rPr lang="en-US" smtClean="0"/>
              <a:t>10/19/2021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1737902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7CBE7A3-6B94-4E24-89C3-590F2232AA5E}" type="datetime1">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4063A-3BDC-4B88-A0BC-99FC2F7E92D6}" type="slidenum">
              <a:rPr lang="en-US" smtClean="0"/>
              <a:t>‹#›</a:t>
            </a:fld>
            <a:endParaRPr lang="en-US"/>
          </a:p>
        </p:txBody>
      </p:sp>
    </p:spTree>
    <p:extLst>
      <p:ext uri="{BB962C8B-B14F-4D97-AF65-F5344CB8AC3E}">
        <p14:creationId xmlns:p14="http://schemas.microsoft.com/office/powerpoint/2010/main" val="60690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120B95F-D687-4067-90A4-EEC5B6F19E21}" type="datetime1">
              <a:rPr lang="en-US" smtClean="0"/>
              <a:t>10/19/2021</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534063A-3BDC-4B88-A0BC-99FC2F7E92D6}" type="slidenum">
              <a:rPr lang="en-US" smtClean="0"/>
              <a:t>‹#›</a:t>
            </a:fld>
            <a:endParaRPr lang="en-US"/>
          </a:p>
        </p:txBody>
      </p:sp>
    </p:spTree>
    <p:extLst>
      <p:ext uri="{BB962C8B-B14F-4D97-AF65-F5344CB8AC3E}">
        <p14:creationId xmlns:p14="http://schemas.microsoft.com/office/powerpoint/2010/main" val="2940335666"/>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hf sldNum="0"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6858000"/>
          </a:xfrm>
        </p:spPr>
        <p:txBody>
          <a:bodyPr>
            <a:normAutofit/>
          </a:bodyPr>
          <a:lstStyle/>
          <a:p>
            <a:pPr algn="ctr"/>
            <a:r>
              <a:rPr lang="en-US" sz="4000" dirty="0" smtClean="0">
                <a:latin typeface="Britannic Bold" panose="020B0903060703020204" pitchFamily="34" charset="0"/>
              </a:rPr>
              <a:t>For the Safety and Protection           of Children</a:t>
            </a:r>
            <a:r>
              <a:rPr lang="en-US" sz="6600" dirty="0" smtClean="0"/>
              <a:t/>
            </a:r>
            <a:br>
              <a:rPr lang="en-US" sz="66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4000" dirty="0" smtClean="0"/>
              <a:t/>
            </a:r>
            <a:br>
              <a:rPr lang="en-US" sz="4000" dirty="0" smtClean="0"/>
            </a:br>
            <a:r>
              <a:rPr lang="en-US" sz="4000" dirty="0" smtClean="0">
                <a:latin typeface="Britannic Bold" panose="020B0903060703020204" pitchFamily="34" charset="0"/>
              </a:rPr>
              <a:t>Safe Environment</a:t>
            </a:r>
            <a:r>
              <a:rPr lang="en-US" sz="6600" dirty="0" smtClean="0"/>
              <a:t/>
            </a:r>
            <a:br>
              <a:rPr lang="en-US" sz="6600" dirty="0" smtClean="0"/>
            </a:br>
            <a:r>
              <a:rPr lang="en-US" sz="2800" dirty="0" smtClean="0"/>
              <a:t>Second Grade</a:t>
            </a:r>
            <a:br>
              <a:rPr lang="en-US" sz="2800" dirty="0" smtClean="0"/>
            </a:br>
            <a:endParaRPr lang="en-US" sz="2800"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778" t="22144" r="30823"/>
          <a:stretch/>
        </p:blipFill>
        <p:spPr>
          <a:xfrm>
            <a:off x="2895600" y="1524000"/>
            <a:ext cx="3197352" cy="349349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6096000"/>
            <a:ext cx="1905000" cy="635000"/>
          </a:xfrm>
          <a:prstGeom prst="rect">
            <a:avLst/>
          </a:prstGeom>
        </p:spPr>
      </p:pic>
    </p:spTree>
    <p:extLst>
      <p:ext uri="{BB962C8B-B14F-4D97-AF65-F5344CB8AC3E}">
        <p14:creationId xmlns:p14="http://schemas.microsoft.com/office/powerpoint/2010/main" val="18361189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024744" cy="838200"/>
          </a:xfrm>
        </p:spPr>
        <p:txBody>
          <a:bodyPr>
            <a:normAutofit/>
          </a:bodyPr>
          <a:lstStyle/>
          <a:p>
            <a:pPr algn="ctr"/>
            <a:r>
              <a:rPr lang="en-US" b="1" dirty="0" smtClean="0"/>
              <a:t>Being Safe</a:t>
            </a:r>
            <a:endParaRPr lang="en-US" b="1" dirty="0"/>
          </a:p>
        </p:txBody>
      </p:sp>
      <p:sp>
        <p:nvSpPr>
          <p:cNvPr id="3" name="Content Placeholder 2"/>
          <p:cNvSpPr>
            <a:spLocks noGrp="1"/>
          </p:cNvSpPr>
          <p:nvPr>
            <p:ph idx="1"/>
          </p:nvPr>
        </p:nvSpPr>
        <p:spPr>
          <a:xfrm>
            <a:off x="457200" y="1066800"/>
            <a:ext cx="8229600" cy="5257800"/>
          </a:xfrm>
        </p:spPr>
        <p:txBody>
          <a:bodyPr>
            <a:normAutofit fontScale="92500" lnSpcReduction="20000"/>
          </a:bodyPr>
          <a:lstStyle/>
          <a:p>
            <a:r>
              <a:rPr lang="en-US" sz="2800" b="1" dirty="0"/>
              <a:t>Our Heavenly Father want you to feel safe at all times.</a:t>
            </a:r>
          </a:p>
          <a:p>
            <a:r>
              <a:rPr lang="en-US" sz="2800" b="1" dirty="0" smtClean="0"/>
              <a:t>Even though we need to respect all people, some people might want to hurt us.</a:t>
            </a:r>
          </a:p>
          <a:p>
            <a:r>
              <a:rPr lang="en-US" sz="2800" b="1" dirty="0" smtClean="0"/>
              <a:t>If someone is hurting you, you </a:t>
            </a:r>
            <a:r>
              <a:rPr lang="en-US" sz="2800" b="1" dirty="0" smtClean="0">
                <a:effectLst>
                  <a:outerShdw blurRad="38100" dist="38100" dir="2700000" algn="tl">
                    <a:srgbClr val="000000">
                      <a:alpha val="43137"/>
                    </a:srgbClr>
                  </a:outerShdw>
                </a:effectLst>
              </a:rPr>
              <a:t>MUST</a:t>
            </a:r>
            <a:r>
              <a:rPr lang="en-US" sz="2800" b="1" dirty="0" smtClean="0"/>
              <a:t> tell an adult you can trust. Tell them right away!</a:t>
            </a:r>
          </a:p>
          <a:p>
            <a:r>
              <a:rPr lang="en-US" sz="2800" b="1" dirty="0" smtClean="0"/>
              <a:t>It might be another child </a:t>
            </a:r>
          </a:p>
          <a:p>
            <a:pPr marL="0" indent="0">
              <a:buNone/>
            </a:pPr>
            <a:r>
              <a:rPr lang="en-US" sz="2800" b="1" dirty="0" smtClean="0"/>
              <a:t>   or adult who is hurting you.</a:t>
            </a:r>
          </a:p>
          <a:p>
            <a:r>
              <a:rPr lang="en-US" sz="2800" b="1" dirty="0" smtClean="0"/>
              <a:t>You should always tell </a:t>
            </a:r>
          </a:p>
          <a:p>
            <a:pPr marL="0" indent="0">
              <a:buNone/>
            </a:pPr>
            <a:r>
              <a:rPr lang="en-US" sz="2800" b="1" dirty="0" smtClean="0"/>
              <a:t>    the truth about being </a:t>
            </a:r>
          </a:p>
          <a:p>
            <a:pPr marL="0" indent="0">
              <a:buNone/>
            </a:pPr>
            <a:r>
              <a:rPr lang="en-US" sz="2800" b="1" dirty="0" smtClean="0"/>
              <a:t>    hurt and not keep it a </a:t>
            </a:r>
          </a:p>
          <a:p>
            <a:pPr marL="0" indent="0">
              <a:buNone/>
            </a:pPr>
            <a:r>
              <a:rPr lang="en-US" sz="2800" b="1" dirty="0" smtClean="0"/>
              <a:t>    secret.</a:t>
            </a:r>
          </a:p>
          <a:p>
            <a:pPr marL="68580" indent="0">
              <a:buNone/>
            </a:pPr>
            <a:endParaRPr 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429000"/>
            <a:ext cx="3281172" cy="3281172"/>
          </a:xfrm>
          <a:prstGeom prst="rect">
            <a:avLst/>
          </a:prstGeom>
        </p:spPr>
      </p:pic>
    </p:spTree>
    <p:extLst>
      <p:ext uri="{BB962C8B-B14F-4D97-AF65-F5344CB8AC3E}">
        <p14:creationId xmlns:p14="http://schemas.microsoft.com/office/powerpoint/2010/main" val="1580637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438400"/>
          </a:xfrm>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7200" dirty="0"/>
              <a:t>For you, </a:t>
            </a:r>
            <a:r>
              <a:rPr lang="en-US" sz="7200" dirty="0" smtClean="0"/>
              <a:t>who </a:t>
            </a:r>
            <a:r>
              <a:rPr lang="en-US" sz="7200" dirty="0"/>
              <a:t>is a </a:t>
            </a:r>
            <a:br>
              <a:rPr lang="en-US" sz="7200" dirty="0"/>
            </a:br>
            <a:r>
              <a:rPr lang="en-US" sz="7200" dirty="0"/>
              <a:t>trusted adult?</a:t>
            </a:r>
          </a:p>
        </p:txBody>
      </p:sp>
      <p:sp>
        <p:nvSpPr>
          <p:cNvPr id="3" name="Content Placeholder 2"/>
          <p:cNvSpPr>
            <a:spLocks noGrp="1"/>
          </p:cNvSpPr>
          <p:nvPr>
            <p:ph idx="1"/>
          </p:nvPr>
        </p:nvSpPr>
        <p:spPr>
          <a:xfrm>
            <a:off x="457200" y="2590800"/>
            <a:ext cx="8229600" cy="3962400"/>
          </a:xfrm>
        </p:spPr>
        <p:txBody>
          <a:bodyPr/>
          <a:lstStyle/>
          <a:p>
            <a:r>
              <a:rPr lang="en-US" sz="2800" b="1" dirty="0"/>
              <a:t>A trusted adult is a person who loves you and respects you as a child of God.</a:t>
            </a:r>
          </a:p>
          <a:p>
            <a:r>
              <a:rPr lang="en-US" sz="2800" b="1" dirty="0"/>
              <a:t>You feel totally safe with this person.</a:t>
            </a:r>
          </a:p>
          <a:p>
            <a:r>
              <a:rPr lang="en-US" sz="2800" b="1" dirty="0"/>
              <a:t>A trusted adult would never do anything to harm you on purpose.</a:t>
            </a:r>
          </a:p>
          <a:p>
            <a:r>
              <a:rPr lang="en-US" sz="2800" b="1" dirty="0"/>
              <a:t>A trusted adult wants the best for you and does not do anything that makes you feel uncomfortable or scared.</a:t>
            </a:r>
          </a:p>
          <a:p>
            <a:endParaRPr lang="en-US" dirty="0"/>
          </a:p>
        </p:txBody>
      </p:sp>
    </p:spTree>
    <p:extLst>
      <p:ext uri="{BB962C8B-B14F-4D97-AF65-F5344CB8AC3E}">
        <p14:creationId xmlns:p14="http://schemas.microsoft.com/office/powerpoint/2010/main" val="17315031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848600" cy="8382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en-US" sz="4000" dirty="0" smtClean="0"/>
              <a:t>Things to tell a person you trust</a:t>
            </a:r>
            <a:endParaRPr lang="en-US" sz="4000" dirty="0"/>
          </a:p>
        </p:txBody>
      </p:sp>
      <p:sp>
        <p:nvSpPr>
          <p:cNvPr id="3" name="Content Placeholder 2"/>
          <p:cNvSpPr>
            <a:spLocks noGrp="1"/>
          </p:cNvSpPr>
          <p:nvPr>
            <p:ph idx="1"/>
          </p:nvPr>
        </p:nvSpPr>
        <p:spPr>
          <a:xfrm>
            <a:off x="228600" y="1219201"/>
            <a:ext cx="8458200" cy="5467350"/>
          </a:xfrm>
        </p:spPr>
        <p:txBody>
          <a:bodyPr>
            <a:normAutofit/>
          </a:bodyPr>
          <a:lstStyle/>
          <a:p>
            <a:r>
              <a:rPr lang="en-US" sz="2800" dirty="0" smtClean="0"/>
              <a:t>If you are being told to look at something that makes you feel </a:t>
            </a:r>
            <a:r>
              <a:rPr lang="en-US" sz="2800" dirty="0" smtClean="0">
                <a:effectLst>
                  <a:outerShdw blurRad="38100" dist="38100" dir="2700000" algn="tl">
                    <a:srgbClr val="000000">
                      <a:alpha val="43137"/>
                    </a:srgbClr>
                  </a:outerShdw>
                </a:effectLst>
              </a:rPr>
              <a:t>uncomfortable</a:t>
            </a:r>
            <a:r>
              <a:rPr lang="en-US" sz="2800" dirty="0" smtClean="0"/>
              <a:t>.</a:t>
            </a:r>
          </a:p>
          <a:p>
            <a:r>
              <a:rPr lang="en-US" sz="2800" dirty="0" smtClean="0"/>
              <a:t>If you were/are in a place that is </a:t>
            </a:r>
            <a:r>
              <a:rPr lang="en-US" sz="2800" dirty="0" smtClean="0">
                <a:effectLst>
                  <a:outerShdw blurRad="38100" dist="38100" dir="2700000" algn="tl">
                    <a:srgbClr val="000000">
                      <a:alpha val="43137"/>
                    </a:srgbClr>
                  </a:outerShdw>
                </a:effectLst>
              </a:rPr>
              <a:t>scary</a:t>
            </a:r>
            <a:r>
              <a:rPr lang="en-US" sz="2800" dirty="0" smtClean="0"/>
              <a:t> or </a:t>
            </a:r>
            <a:r>
              <a:rPr lang="en-US" sz="2800" dirty="0" smtClean="0">
                <a:effectLst>
                  <a:outerShdw blurRad="38100" dist="38100" dir="2700000" algn="tl">
                    <a:srgbClr val="000000">
                      <a:alpha val="43137"/>
                    </a:srgbClr>
                  </a:outerShdw>
                </a:effectLst>
              </a:rPr>
              <a:t>unfamiliar</a:t>
            </a:r>
            <a:r>
              <a:rPr lang="en-US" sz="2800" dirty="0" smtClean="0"/>
              <a:t>.</a:t>
            </a:r>
          </a:p>
          <a:p>
            <a:r>
              <a:rPr lang="en-US" sz="2800" dirty="0" smtClean="0"/>
              <a:t>If you are told to do something you think might be </a:t>
            </a:r>
            <a:r>
              <a:rPr lang="en-US" sz="2800" dirty="0" smtClean="0">
                <a:effectLst>
                  <a:outerShdw blurRad="38100" dist="38100" dir="2700000" algn="tl">
                    <a:srgbClr val="000000">
                      <a:alpha val="43137"/>
                    </a:srgbClr>
                  </a:outerShdw>
                </a:effectLst>
              </a:rPr>
              <a:t>wrong</a:t>
            </a:r>
            <a:r>
              <a:rPr lang="en-US" sz="2800" dirty="0" smtClean="0"/>
              <a:t> or you                                              know is wrong.</a:t>
            </a:r>
          </a:p>
          <a:p>
            <a:r>
              <a:rPr lang="en-US" sz="2800" dirty="0" smtClean="0"/>
              <a:t>If someone touches you </a:t>
            </a:r>
          </a:p>
          <a:p>
            <a:pPr marL="0" indent="0">
              <a:buNone/>
            </a:pPr>
            <a:r>
              <a:rPr lang="en-US" sz="2800" dirty="0" smtClean="0"/>
              <a:t>   in a way that makes you </a:t>
            </a:r>
          </a:p>
          <a:p>
            <a:pPr marL="0" indent="0">
              <a:buNone/>
            </a:pPr>
            <a:r>
              <a:rPr lang="en-US" sz="2800" dirty="0" smtClean="0"/>
              <a:t>   feel uncomfortable.</a:t>
            </a:r>
          </a:p>
          <a:p>
            <a:endParaRPr lang="en-US" sz="20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24316"/>
          <a:stretch/>
        </p:blipFill>
        <p:spPr>
          <a:xfrm>
            <a:off x="5164114" y="3657600"/>
            <a:ext cx="3120350" cy="2743200"/>
          </a:xfrm>
          <a:prstGeom prst="rect">
            <a:avLst/>
          </a:prstGeom>
        </p:spPr>
      </p:pic>
    </p:spTree>
    <p:extLst>
      <p:ext uri="{BB962C8B-B14F-4D97-AF65-F5344CB8AC3E}">
        <p14:creationId xmlns:p14="http://schemas.microsoft.com/office/powerpoint/2010/main" val="85538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024744" cy="762000"/>
          </a:xfrm>
        </p:spPr>
        <p:txBody>
          <a:bodyPr/>
          <a:lstStyle/>
          <a:p>
            <a:r>
              <a:rPr lang="en-US" dirty="0" smtClean="0"/>
              <a:t>Know the difference</a:t>
            </a:r>
            <a:endParaRPr lang="en-US" dirty="0"/>
          </a:p>
        </p:txBody>
      </p:sp>
      <p:sp>
        <p:nvSpPr>
          <p:cNvPr id="3" name="Content Placeholder 2"/>
          <p:cNvSpPr>
            <a:spLocks noGrp="1"/>
          </p:cNvSpPr>
          <p:nvPr>
            <p:ph idx="1"/>
          </p:nvPr>
        </p:nvSpPr>
        <p:spPr>
          <a:xfrm>
            <a:off x="381000" y="1143000"/>
            <a:ext cx="8305800" cy="5181599"/>
          </a:xfrm>
        </p:spPr>
        <p:txBody>
          <a:bodyPr>
            <a:normAutofit fontScale="85000" lnSpcReduction="20000"/>
          </a:bodyPr>
          <a:lstStyle/>
          <a:p>
            <a:r>
              <a:rPr lang="en-US" sz="2800" b="1" dirty="0"/>
              <a:t>If you are being hugged or                                                        touched by someone who                                               </a:t>
            </a:r>
            <a:r>
              <a:rPr lang="en-US" sz="2800" b="1" dirty="0" smtClean="0"/>
              <a:t>                loves </a:t>
            </a:r>
            <a:r>
              <a:rPr lang="en-US" sz="2800" b="1" dirty="0"/>
              <a:t>you, you will feel safe                                                                                      and secure.</a:t>
            </a:r>
          </a:p>
          <a:p>
            <a:pPr marL="0" indent="0">
              <a:buNone/>
            </a:pPr>
            <a:endParaRPr lang="en-US" sz="2800" b="1" dirty="0"/>
          </a:p>
          <a:p>
            <a:r>
              <a:rPr lang="en-US" sz="2800" b="1" dirty="0"/>
              <a:t>If you are being hugged or touched by someone who does not love you, you might feel scared or uncomfortable, or it might hurt.</a:t>
            </a:r>
          </a:p>
          <a:p>
            <a:endParaRPr lang="en-US" sz="2800" b="1" dirty="0"/>
          </a:p>
          <a:p>
            <a:r>
              <a:rPr lang="en-US" sz="2800" b="1" dirty="0"/>
              <a:t>If you are scared or uncomfortable, you should tell the person who is making you feel that way to </a:t>
            </a:r>
            <a:r>
              <a:rPr lang="en-US" sz="2800" b="1" dirty="0">
                <a:effectLst>
                  <a:outerShdw blurRad="38100" dist="38100" dir="2700000" algn="tl">
                    <a:srgbClr val="000000">
                      <a:alpha val="43137"/>
                    </a:srgbClr>
                  </a:outerShdw>
                </a:effectLst>
              </a:rPr>
              <a:t>STOP</a:t>
            </a:r>
            <a:r>
              <a:rPr lang="en-US" sz="2800" b="1" dirty="0"/>
              <a:t>.</a:t>
            </a:r>
          </a:p>
          <a:p>
            <a:pPr marL="0" indent="0">
              <a:buNone/>
            </a:pPr>
            <a:r>
              <a:rPr lang="en-US" sz="2800" b="1" dirty="0"/>
              <a:t> </a:t>
            </a:r>
          </a:p>
          <a:p>
            <a:r>
              <a:rPr lang="en-US" sz="2800" b="1" dirty="0"/>
              <a:t>Then tell a person you trust what happened </a:t>
            </a:r>
            <a:r>
              <a:rPr lang="en-US" sz="2800" b="1" dirty="0" smtClean="0"/>
              <a:t>RIGHT </a:t>
            </a:r>
            <a:r>
              <a:rPr lang="en-US" sz="2800" b="1" dirty="0"/>
              <a:t>AWAY!</a:t>
            </a:r>
          </a:p>
          <a:p>
            <a:endParaRPr lang="en-US" dirty="0" smtClean="0"/>
          </a:p>
        </p:txBody>
      </p:sp>
      <p:sp>
        <p:nvSpPr>
          <p:cNvPr id="4" name="TextBox 3"/>
          <p:cNvSpPr txBox="1"/>
          <p:nvPr/>
        </p:nvSpPr>
        <p:spPr>
          <a:xfrm>
            <a:off x="4267200" y="4817986"/>
            <a:ext cx="1271585" cy="523220"/>
          </a:xfrm>
          <a:prstGeom prst="rect">
            <a:avLst/>
          </a:prstGeom>
          <a:noFill/>
        </p:spPr>
        <p:txBody>
          <a:bodyPr wrap="square" rtlCol="0">
            <a:spAutoFit/>
          </a:bodyPr>
          <a:lstStyle/>
          <a:p>
            <a:pPr algn="ctr"/>
            <a:endParaRPr lang="en-US" sz="2800"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152400"/>
            <a:ext cx="2286000" cy="227803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93987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7200" dirty="0" smtClean="0"/>
              <a:t>Remember</a:t>
            </a:r>
            <a:endParaRPr lang="en-US" sz="7200" dirty="0"/>
          </a:p>
        </p:txBody>
      </p:sp>
      <p:sp>
        <p:nvSpPr>
          <p:cNvPr id="3" name="Content Placeholder 2"/>
          <p:cNvSpPr>
            <a:spLocks noGrp="1"/>
          </p:cNvSpPr>
          <p:nvPr>
            <p:ph idx="1"/>
          </p:nvPr>
        </p:nvSpPr>
        <p:spPr>
          <a:xfrm>
            <a:off x="484710" y="1933931"/>
            <a:ext cx="8354490" cy="4314476"/>
          </a:xfrm>
        </p:spPr>
        <p:txBody>
          <a:bodyPr>
            <a:noAutofit/>
          </a:bodyPr>
          <a:lstStyle/>
          <a:p>
            <a:r>
              <a:rPr lang="en-US" sz="3200" b="1" dirty="0" smtClean="0"/>
              <a:t>God loves you very much and wants you to feel safe and happy.</a:t>
            </a:r>
          </a:p>
          <a:p>
            <a:endParaRPr lang="en-US" sz="800" b="1" dirty="0" smtClean="0"/>
          </a:p>
          <a:p>
            <a:r>
              <a:rPr lang="en-US" sz="3200" b="1" dirty="0" smtClean="0"/>
              <a:t>He gave you your guardian angel</a:t>
            </a:r>
            <a:r>
              <a:rPr lang="en-US" sz="3200" b="1" dirty="0"/>
              <a:t> </a:t>
            </a:r>
            <a:r>
              <a:rPr lang="en-US" sz="3200" b="1" dirty="0" smtClean="0"/>
              <a:t>and others to help you be safe and secure.</a:t>
            </a:r>
          </a:p>
          <a:p>
            <a:endParaRPr lang="en-US" sz="800" b="1" dirty="0" smtClean="0"/>
          </a:p>
          <a:p>
            <a:r>
              <a:rPr lang="en-US" sz="3200" b="1" dirty="0"/>
              <a:t>If you are being harmed, or if you feel sad, scared, unsafe, or uncomfortable, tell an adult that you trust </a:t>
            </a:r>
            <a:r>
              <a:rPr lang="en-US" sz="3200" b="1" u="sng" dirty="0"/>
              <a:t>right away</a:t>
            </a:r>
            <a:r>
              <a:rPr lang="en-US" sz="3200" b="1" dirty="0"/>
              <a:t>. </a:t>
            </a:r>
          </a:p>
          <a:p>
            <a:endParaRPr lang="en-US" sz="3200" dirty="0"/>
          </a:p>
        </p:txBody>
      </p:sp>
      <p:sp>
        <p:nvSpPr>
          <p:cNvPr id="8" name="5-Point Star 7"/>
          <p:cNvSpPr/>
          <p:nvPr/>
        </p:nvSpPr>
        <p:spPr>
          <a:xfrm>
            <a:off x="370500" y="533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6773554" y="5334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0461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lstStyle/>
          <a:p>
            <a:pPr algn="ctr"/>
            <a:r>
              <a:rPr lang="en-US" sz="7200" dirty="0" smtClean="0"/>
              <a:t>Exercises</a:t>
            </a:r>
            <a:endParaRPr lang="en-US" sz="7200" dirty="0"/>
          </a:p>
        </p:txBody>
      </p:sp>
      <p:sp>
        <p:nvSpPr>
          <p:cNvPr id="3" name="Content Placeholder 2"/>
          <p:cNvSpPr>
            <a:spLocks noGrp="1"/>
          </p:cNvSpPr>
          <p:nvPr>
            <p:ph idx="1"/>
          </p:nvPr>
        </p:nvSpPr>
        <p:spPr>
          <a:xfrm>
            <a:off x="304800" y="2052925"/>
            <a:ext cx="8305800" cy="4195481"/>
          </a:xfrm>
        </p:spPr>
        <p:txBody>
          <a:bodyPr>
            <a:noAutofit/>
          </a:bodyPr>
          <a:lstStyle/>
          <a:p>
            <a:pPr marL="0" indent="0">
              <a:buNone/>
            </a:pPr>
            <a:r>
              <a:rPr lang="en-US" sz="2400" b="1" dirty="0" smtClean="0"/>
              <a:t>1.  What </a:t>
            </a:r>
            <a:r>
              <a:rPr lang="en-US" sz="2400" b="1" dirty="0"/>
              <a:t>safety rules do you know that keep you </a:t>
            </a:r>
            <a:r>
              <a:rPr lang="en-US" sz="2400" b="1" dirty="0" smtClean="0"/>
              <a:t>	safe</a:t>
            </a:r>
            <a:r>
              <a:rPr lang="en-US" sz="2400" b="1" dirty="0"/>
              <a:t>?</a:t>
            </a:r>
          </a:p>
          <a:p>
            <a:pPr marL="0" indent="0">
              <a:buNone/>
            </a:pPr>
            <a:endParaRPr lang="en-US" sz="1400" b="1" dirty="0"/>
          </a:p>
          <a:p>
            <a:pPr marL="0" indent="0">
              <a:buNone/>
            </a:pPr>
            <a:r>
              <a:rPr lang="en-US" sz="2400" b="1" dirty="0" smtClean="0"/>
              <a:t>2.  Why </a:t>
            </a:r>
            <a:r>
              <a:rPr lang="en-US" sz="2400" b="1" dirty="0"/>
              <a:t>are we to show respect for parents? How do </a:t>
            </a:r>
            <a:r>
              <a:rPr lang="en-US" sz="2400" b="1" dirty="0" smtClean="0"/>
              <a:t>	we show disrespect toward parents and thereby 	sin against them?  How do you show your love for 	your parents, grandparents, and friends that 	make you feel safe </a:t>
            </a:r>
            <a:r>
              <a:rPr lang="en-US" sz="2400" b="1" dirty="0"/>
              <a:t>and joyful inside?</a:t>
            </a:r>
          </a:p>
          <a:p>
            <a:pPr marL="0" indent="0">
              <a:buNone/>
            </a:pPr>
            <a:endParaRPr lang="en-US" sz="1400" b="1" dirty="0"/>
          </a:p>
          <a:p>
            <a:pPr marL="0" indent="0">
              <a:buNone/>
            </a:pPr>
            <a:r>
              <a:rPr lang="en-US" sz="2400" b="1" dirty="0" smtClean="0"/>
              <a:t>3.  How do you show respect for your health?  How </a:t>
            </a:r>
            <a:r>
              <a:rPr lang="en-US" sz="2400" b="1" smtClean="0"/>
              <a:t>are 	you </a:t>
            </a:r>
            <a:r>
              <a:rPr lang="en-US" sz="2400" b="1" dirty="0" smtClean="0"/>
              <a:t>called to have respect for the goods of others?</a:t>
            </a:r>
            <a:endParaRPr lang="en-US" sz="2400" dirty="0"/>
          </a:p>
        </p:txBody>
      </p:sp>
      <p:sp>
        <p:nvSpPr>
          <p:cNvPr id="5" name="Curved Left Arrow 4"/>
          <p:cNvSpPr/>
          <p:nvPr/>
        </p:nvSpPr>
        <p:spPr>
          <a:xfrm>
            <a:off x="6172200" y="128859"/>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Curved Right Arrow 3"/>
          <p:cNvSpPr/>
          <p:nvPr/>
        </p:nvSpPr>
        <p:spPr>
          <a:xfrm>
            <a:off x="1219200" y="128859"/>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575951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533400"/>
            <a:ext cx="3429000" cy="5632311"/>
          </a:xfrm>
          <a:prstGeom prst="rect">
            <a:avLst/>
          </a:prstGeom>
          <a:noFill/>
        </p:spPr>
        <p:txBody>
          <a:bodyPr wrap="square" rtlCol="0">
            <a:spAutoFit/>
          </a:bodyPr>
          <a:lstStyle/>
          <a:p>
            <a:pPr algn="ctr">
              <a:lnSpc>
                <a:spcPct val="150000"/>
              </a:lnSpc>
            </a:pPr>
            <a:r>
              <a:rPr lang="en-US" sz="2400" b="1" dirty="0" smtClean="0"/>
              <a:t>Prayer</a:t>
            </a:r>
          </a:p>
          <a:p>
            <a:pPr algn="ctr">
              <a:lnSpc>
                <a:spcPct val="150000"/>
              </a:lnSpc>
            </a:pPr>
            <a:r>
              <a:rPr lang="en-US" sz="2400" b="1" dirty="0" smtClean="0"/>
              <a:t>Angel of God,</a:t>
            </a:r>
          </a:p>
          <a:p>
            <a:pPr algn="ctr">
              <a:lnSpc>
                <a:spcPct val="150000"/>
              </a:lnSpc>
            </a:pPr>
            <a:r>
              <a:rPr lang="en-US" sz="2400" b="1" dirty="0"/>
              <a:t>m</a:t>
            </a:r>
            <a:r>
              <a:rPr lang="en-US" sz="2400" b="1" dirty="0" smtClean="0"/>
              <a:t>y guardian dear,</a:t>
            </a:r>
          </a:p>
          <a:p>
            <a:pPr algn="ctr">
              <a:lnSpc>
                <a:spcPct val="150000"/>
              </a:lnSpc>
            </a:pPr>
            <a:r>
              <a:rPr lang="en-US" sz="2400" b="1" dirty="0"/>
              <a:t>t</a:t>
            </a:r>
            <a:r>
              <a:rPr lang="en-US" sz="2400" b="1" dirty="0" smtClean="0"/>
              <a:t>o whom God’s love commits me here.</a:t>
            </a:r>
          </a:p>
          <a:p>
            <a:pPr algn="ctr">
              <a:lnSpc>
                <a:spcPct val="150000"/>
              </a:lnSpc>
            </a:pPr>
            <a:r>
              <a:rPr lang="en-US" sz="2400" b="1" dirty="0" smtClean="0"/>
              <a:t>Ever this day </a:t>
            </a:r>
          </a:p>
          <a:p>
            <a:pPr algn="ctr">
              <a:lnSpc>
                <a:spcPct val="150000"/>
              </a:lnSpc>
            </a:pPr>
            <a:r>
              <a:rPr lang="en-US" sz="2400" b="1" dirty="0" smtClean="0"/>
              <a:t>be at my side, </a:t>
            </a:r>
          </a:p>
          <a:p>
            <a:pPr algn="ctr">
              <a:lnSpc>
                <a:spcPct val="150000"/>
              </a:lnSpc>
            </a:pPr>
            <a:r>
              <a:rPr lang="en-US" sz="2400" b="1" dirty="0"/>
              <a:t>t</a:t>
            </a:r>
            <a:r>
              <a:rPr lang="en-US" sz="2400" b="1" dirty="0" smtClean="0"/>
              <a:t>o light and guard, </a:t>
            </a:r>
          </a:p>
          <a:p>
            <a:pPr algn="ctr">
              <a:lnSpc>
                <a:spcPct val="150000"/>
              </a:lnSpc>
            </a:pPr>
            <a:r>
              <a:rPr lang="en-US" sz="2400" b="1" dirty="0"/>
              <a:t>t</a:t>
            </a:r>
            <a:r>
              <a:rPr lang="en-US" sz="2400" b="1" dirty="0" smtClean="0"/>
              <a:t>o rule and guide.</a:t>
            </a:r>
          </a:p>
          <a:p>
            <a:pPr algn="ctr">
              <a:lnSpc>
                <a:spcPct val="150000"/>
              </a:lnSpc>
            </a:pPr>
            <a:r>
              <a:rPr lang="en-US" sz="2400" b="1" dirty="0" smtClean="0"/>
              <a:t>Amen.</a:t>
            </a:r>
            <a:endParaRPr lang="en-US" sz="2400" b="1" dirty="0"/>
          </a:p>
        </p:txBody>
      </p:sp>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tretch>
            <a:fillRect/>
          </a:stretch>
        </p:blipFill>
        <p:spPr>
          <a:xfrm>
            <a:off x="4343400" y="533400"/>
            <a:ext cx="3945065" cy="5943600"/>
          </a:xfrm>
          <a:prstGeom prst="rect">
            <a:avLst/>
          </a:prstGeom>
        </p:spPr>
      </p:pic>
    </p:spTree>
    <p:extLst>
      <p:ext uri="{BB962C8B-B14F-4D97-AF65-F5344CB8AC3E}">
        <p14:creationId xmlns:p14="http://schemas.microsoft.com/office/powerpoint/2010/main" val="867777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762000"/>
            <a:ext cx="7055380" cy="1091248"/>
          </a:xfrm>
        </p:spPr>
        <p:txBody>
          <a:bodyPr/>
          <a:lstStyle/>
          <a:p>
            <a:pPr algn="l"/>
            <a:r>
              <a:rPr lang="en-US" sz="4800" dirty="0" smtClean="0"/>
              <a:t>God made you!</a:t>
            </a:r>
            <a:endParaRPr lang="en-US" sz="4800" dirty="0"/>
          </a:p>
        </p:txBody>
      </p:sp>
      <p:sp>
        <p:nvSpPr>
          <p:cNvPr id="3" name="Content Placeholder 2"/>
          <p:cNvSpPr>
            <a:spLocks noGrp="1"/>
          </p:cNvSpPr>
          <p:nvPr>
            <p:ph idx="1"/>
          </p:nvPr>
        </p:nvSpPr>
        <p:spPr>
          <a:xfrm>
            <a:off x="457200" y="2133600"/>
            <a:ext cx="8229600" cy="4495800"/>
          </a:xfrm>
        </p:spPr>
        <p:txBody>
          <a:bodyPr>
            <a:noAutofit/>
          </a:bodyPr>
          <a:lstStyle/>
          <a:p>
            <a:r>
              <a:rPr lang="en-US" sz="3200" b="1" dirty="0"/>
              <a:t>God knows you and He loves you</a:t>
            </a:r>
            <a:r>
              <a:rPr lang="en-US" sz="3200" b="1" dirty="0" smtClean="0"/>
              <a:t>.</a:t>
            </a:r>
          </a:p>
          <a:p>
            <a:endParaRPr lang="en-US" sz="1000" b="1" dirty="0"/>
          </a:p>
          <a:p>
            <a:r>
              <a:rPr lang="en-US" sz="3200" b="1" dirty="0"/>
              <a:t>You have incredible worth because you are a child of God.  This means that you have dignity as a person</a:t>
            </a:r>
            <a:r>
              <a:rPr lang="en-US" sz="3200" b="1" dirty="0" smtClean="0"/>
              <a:t>.</a:t>
            </a:r>
          </a:p>
          <a:p>
            <a:endParaRPr lang="en-US" sz="1000" b="1" dirty="0"/>
          </a:p>
          <a:p>
            <a:r>
              <a:rPr lang="en-US" sz="3200" b="1" dirty="0"/>
              <a:t>You are to be treated with respect</a:t>
            </a:r>
            <a:r>
              <a:rPr lang="en-US" sz="3200" b="1" dirty="0" smtClean="0"/>
              <a:t>.</a:t>
            </a:r>
          </a:p>
          <a:p>
            <a:endParaRPr lang="en-US" sz="1000" b="1" dirty="0"/>
          </a:p>
          <a:p>
            <a:r>
              <a:rPr lang="en-US" sz="3200" b="1" dirty="0"/>
              <a:t>Every other person is also made by God and deserves respect.</a:t>
            </a:r>
          </a:p>
          <a:p>
            <a:endParaRPr lang="en-US" sz="28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33834"/>
            <a:ext cx="2887362" cy="1999766"/>
          </a:xfrm>
          <a:prstGeom prst="rect">
            <a:avLst/>
          </a:prstGeom>
        </p:spPr>
      </p:pic>
    </p:spTree>
    <p:extLst>
      <p:ext uri="{BB962C8B-B14F-4D97-AF65-F5344CB8AC3E}">
        <p14:creationId xmlns:p14="http://schemas.microsoft.com/office/powerpoint/2010/main" val="3237899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50000">
              <a:schemeClr val="accent1">
                <a:lumMod val="60000"/>
                <a:lumOff val="40000"/>
              </a:schemeClr>
            </a:gs>
            <a:gs pos="76000">
              <a:schemeClr val="bg1">
                <a:tint val="90000"/>
                <a:shade val="90000"/>
                <a:satMod val="200000"/>
              </a:schemeClr>
            </a:gs>
            <a:gs pos="92000">
              <a:schemeClr val="bg1">
                <a:tint val="90000"/>
                <a:shade val="70000"/>
                <a:satMod val="2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pPr algn="ctr"/>
            <a:r>
              <a:rPr lang="en-US" dirty="0"/>
              <a:t>God tells us in the Bible</a:t>
            </a: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US" sz="7200" b="1" dirty="0" smtClean="0"/>
              <a:t>“I have called you by name:             you are                         Mine.”     </a:t>
            </a:r>
            <a:r>
              <a:rPr lang="en-US" sz="4800" b="1" dirty="0" smtClean="0"/>
              <a:t>(</a:t>
            </a:r>
            <a:r>
              <a:rPr lang="en-US" sz="4800" b="1" i="1" dirty="0" smtClean="0"/>
              <a:t>Isaiah</a:t>
            </a:r>
            <a:r>
              <a:rPr lang="en-US" sz="4800" b="1" dirty="0" smtClean="0"/>
              <a:t> 43:1b)</a:t>
            </a:r>
            <a:endParaRPr lang="en-US" sz="48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788813"/>
            <a:ext cx="3352800" cy="2231136"/>
          </a:xfrm>
          <a:prstGeom prst="rect">
            <a:avLst/>
          </a:prstGeom>
        </p:spPr>
      </p:pic>
    </p:spTree>
    <p:extLst>
      <p:ext uri="{BB962C8B-B14F-4D97-AF65-F5344CB8AC3E}">
        <p14:creationId xmlns:p14="http://schemas.microsoft.com/office/powerpoint/2010/main" val="300307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5400" dirty="0" smtClean="0">
                <a:effectLst>
                  <a:outerShdw blurRad="38100" dist="38100" dir="2700000" algn="tl">
                    <a:srgbClr val="000000">
                      <a:alpha val="43137"/>
                    </a:srgbClr>
                  </a:outerShdw>
                </a:effectLst>
              </a:rPr>
              <a:t>You are a child of God</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343400"/>
          </a:xfrm>
        </p:spPr>
        <p:txBody>
          <a:bodyPr>
            <a:noAutofit/>
          </a:bodyPr>
          <a:lstStyle/>
          <a:p>
            <a:r>
              <a:rPr lang="en-US" sz="2800" b="1" dirty="0" smtClean="0"/>
              <a:t>God created all things and He created you. </a:t>
            </a:r>
          </a:p>
          <a:p>
            <a:pPr marL="0" indent="0" algn="ctr">
              <a:buNone/>
            </a:pPr>
            <a:r>
              <a:rPr lang="en-US" sz="2800" b="1" dirty="0" smtClean="0">
                <a:effectLst>
                  <a:outerShdw blurRad="38100" dist="38100" dir="2700000" algn="tl">
                    <a:srgbClr val="000000">
                      <a:alpha val="43137"/>
                    </a:srgbClr>
                  </a:outerShdw>
                </a:effectLst>
              </a:rPr>
              <a:t>YOU ARE IMPORTANT!</a:t>
            </a:r>
          </a:p>
          <a:p>
            <a:r>
              <a:rPr lang="en-US" sz="2800" b="1" dirty="0" smtClean="0"/>
              <a:t>God loves you and wants you to be happy.</a:t>
            </a:r>
          </a:p>
          <a:p>
            <a:r>
              <a:rPr lang="en-US" sz="2800" b="1" dirty="0" smtClean="0"/>
              <a:t>We are happiest when we love God.</a:t>
            </a:r>
          </a:p>
          <a:p>
            <a:r>
              <a:rPr lang="en-US" sz="2800" b="1" dirty="0" smtClean="0"/>
              <a:t>To show God that we love Him, we follow the Ten Commandments, </a:t>
            </a:r>
          </a:p>
          <a:p>
            <a:pPr marL="0" indent="0">
              <a:buNone/>
            </a:pPr>
            <a:r>
              <a:rPr lang="en-US" sz="2800" b="1" dirty="0"/>
              <a:t> </a:t>
            </a:r>
            <a:r>
              <a:rPr lang="en-US" sz="2800" b="1" dirty="0" smtClean="0"/>
              <a:t>  His Laws of Love.</a:t>
            </a:r>
          </a:p>
          <a:p>
            <a:r>
              <a:rPr lang="en-US" sz="2800" b="1" dirty="0"/>
              <a:t>These Laws help us know                                how to live as His children.</a:t>
            </a:r>
          </a:p>
          <a:p>
            <a:pPr marL="0" indent="0">
              <a:buNone/>
            </a:pPr>
            <a:endParaRPr lang="en-US" sz="2800"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tretch>
            <a:fillRect/>
          </a:stretch>
        </p:blipFill>
        <p:spPr>
          <a:xfrm>
            <a:off x="5562600" y="4343400"/>
            <a:ext cx="3280168" cy="1752272"/>
          </a:xfrm>
          <a:prstGeom prst="rect">
            <a:avLst/>
          </a:prstGeom>
        </p:spPr>
      </p:pic>
    </p:spTree>
    <p:extLst>
      <p:ext uri="{BB962C8B-B14F-4D97-AF65-F5344CB8AC3E}">
        <p14:creationId xmlns:p14="http://schemas.microsoft.com/office/powerpoint/2010/main" val="2257275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843871"/>
          </a:xfrm>
        </p:spPr>
        <p:txBody>
          <a:bodyPr>
            <a:noAutofit/>
          </a:bodyPr>
          <a:lstStyle/>
          <a:p>
            <a:r>
              <a:rPr lang="en-US" dirty="0"/>
              <a:t>The Ten Commandments</a:t>
            </a:r>
          </a:p>
        </p:txBody>
      </p:sp>
      <p:sp>
        <p:nvSpPr>
          <p:cNvPr id="3" name="Content Placeholder 2"/>
          <p:cNvSpPr>
            <a:spLocks noGrp="1"/>
          </p:cNvSpPr>
          <p:nvPr>
            <p:ph idx="1"/>
          </p:nvPr>
        </p:nvSpPr>
        <p:spPr>
          <a:xfrm>
            <a:off x="609600" y="1447800"/>
            <a:ext cx="8153399" cy="5104756"/>
          </a:xfrm>
        </p:spPr>
        <p:txBody>
          <a:bodyPr>
            <a:normAutofit/>
          </a:bodyPr>
          <a:lstStyle/>
          <a:p>
            <a:r>
              <a:rPr lang="en-US" sz="4000" b="1" dirty="0"/>
              <a:t>The first 3 Commandments are about our love for God.</a:t>
            </a:r>
          </a:p>
          <a:p>
            <a:r>
              <a:rPr lang="en-US" sz="4000" b="1" dirty="0"/>
              <a:t>The last 7 Commandments are about how </a:t>
            </a:r>
            <a:r>
              <a:rPr lang="en-US" sz="4000" b="1" dirty="0" smtClean="0"/>
              <a:t>                               we are to                                 love                                                                                              others</a:t>
            </a:r>
            <a:r>
              <a:rPr lang="en-US" sz="4000" b="1" dirty="0"/>
              <a:t>.</a:t>
            </a:r>
          </a:p>
          <a:p>
            <a:pPr marL="457200" lvl="1" indent="0">
              <a:buNone/>
            </a:pPr>
            <a:endParaRPr lang="en-US" dirty="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tretch>
            <a:fillRect/>
          </a:stretch>
        </p:blipFill>
        <p:spPr>
          <a:xfrm>
            <a:off x="3754847" y="3657600"/>
            <a:ext cx="5134523" cy="2742872"/>
          </a:xfrm>
          <a:prstGeom prst="rect">
            <a:avLst/>
          </a:prstGeom>
        </p:spPr>
      </p:pic>
    </p:spTree>
    <p:extLst>
      <p:ext uri="{BB962C8B-B14F-4D97-AF65-F5344CB8AC3E}">
        <p14:creationId xmlns:p14="http://schemas.microsoft.com/office/powerpoint/2010/main" val="2789819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2255108"/>
          </a:xfrm>
        </p:spPr>
        <p:txBody>
          <a:bodyPr/>
          <a:lstStyle/>
          <a:p>
            <a:pPr algn="ctr"/>
            <a:r>
              <a:rPr lang="en-US" sz="7200" dirty="0"/>
              <a:t>All of us are     </a:t>
            </a:r>
            <a:r>
              <a:rPr lang="en-US" sz="7200" dirty="0" smtClean="0"/>
              <a:t>            God’s </a:t>
            </a:r>
            <a:r>
              <a:rPr lang="en-US" sz="7200" dirty="0"/>
              <a:t>children</a:t>
            </a:r>
          </a:p>
        </p:txBody>
      </p:sp>
      <p:sp>
        <p:nvSpPr>
          <p:cNvPr id="3" name="Content Placeholder 2"/>
          <p:cNvSpPr>
            <a:spLocks noGrp="1"/>
          </p:cNvSpPr>
          <p:nvPr>
            <p:ph idx="1"/>
          </p:nvPr>
        </p:nvSpPr>
        <p:spPr>
          <a:xfrm>
            <a:off x="165291" y="2514600"/>
            <a:ext cx="8229600" cy="3962400"/>
          </a:xfrm>
        </p:spPr>
        <p:txBody>
          <a:bodyPr>
            <a:normAutofit/>
          </a:bodyPr>
          <a:lstStyle/>
          <a:p>
            <a:r>
              <a:rPr lang="en-US" sz="4800" b="1" dirty="0"/>
              <a:t>In living by the last 7 Commandments,             we are to                       treat others                      with respect.</a:t>
            </a:r>
          </a:p>
          <a:p>
            <a:endParaRPr lang="en-US" sz="1800" dirty="0" smtClean="0"/>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23000"/>
                    </a14:imgEffect>
                  </a14:imgLayer>
                </a14:imgProps>
              </a:ext>
              <a:ext uri="{28A0092B-C50C-407E-A947-70E740481C1C}">
                <a14:useLocalDpi xmlns:a14="http://schemas.microsoft.com/office/drawing/2010/main" val="0"/>
              </a:ext>
            </a:extLst>
          </a:blip>
          <a:stretch>
            <a:fillRect/>
          </a:stretch>
        </p:blipFill>
        <p:spPr>
          <a:xfrm>
            <a:off x="4495800" y="4058348"/>
            <a:ext cx="4469770" cy="2387760"/>
          </a:xfrm>
          <a:prstGeom prst="rect">
            <a:avLst/>
          </a:prstGeom>
        </p:spPr>
      </p:pic>
    </p:spTree>
    <p:extLst>
      <p:ext uri="{BB962C8B-B14F-4D97-AF65-F5344CB8AC3E}">
        <p14:creationId xmlns:p14="http://schemas.microsoft.com/office/powerpoint/2010/main" val="2817825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Respect</a:t>
            </a:r>
          </a:p>
        </p:txBody>
      </p:sp>
      <p:sp>
        <p:nvSpPr>
          <p:cNvPr id="3" name="Content Placeholder 2"/>
          <p:cNvSpPr>
            <a:spLocks noGrp="1"/>
          </p:cNvSpPr>
          <p:nvPr>
            <p:ph idx="1"/>
          </p:nvPr>
        </p:nvSpPr>
        <p:spPr>
          <a:xfrm>
            <a:off x="717846" y="1981200"/>
            <a:ext cx="6711654" cy="4195481"/>
          </a:xfrm>
        </p:spPr>
        <p:txBody>
          <a:bodyPr>
            <a:normAutofit lnSpcReduction="10000"/>
          </a:bodyPr>
          <a:lstStyle/>
          <a:p>
            <a:r>
              <a:rPr lang="en-US" sz="4800" dirty="0"/>
              <a:t>You are to be shown  respect </a:t>
            </a:r>
            <a:r>
              <a:rPr lang="en-US" sz="4800" dirty="0" smtClean="0"/>
              <a:t>            by </a:t>
            </a:r>
            <a:r>
              <a:rPr lang="en-US" sz="4800" dirty="0"/>
              <a:t>other persons.</a:t>
            </a:r>
          </a:p>
          <a:p>
            <a:r>
              <a:rPr lang="en-US" sz="4800" dirty="0"/>
              <a:t>And you are to treat other persons </a:t>
            </a:r>
            <a:r>
              <a:rPr lang="en-US" sz="4800" dirty="0" smtClean="0"/>
              <a:t>                with respect</a:t>
            </a:r>
            <a:r>
              <a:rPr lang="en-US" sz="4800" dirty="0"/>
              <a:t>.</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54190" y="0"/>
            <a:ext cx="2971800" cy="2098834"/>
          </a:xfrm>
          <a:prstGeom prst="rect">
            <a:avLst/>
          </a:prstGeom>
        </p:spPr>
      </p:pic>
    </p:spTree>
    <p:extLst>
      <p:ext uri="{BB962C8B-B14F-4D97-AF65-F5344CB8AC3E}">
        <p14:creationId xmlns:p14="http://schemas.microsoft.com/office/powerpoint/2010/main" val="3020083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pPr algn="ctr"/>
            <a:r>
              <a:rPr lang="en-US" sz="7200" dirty="0"/>
              <a:t>Respect</a:t>
            </a:r>
          </a:p>
        </p:txBody>
      </p:sp>
      <p:sp>
        <p:nvSpPr>
          <p:cNvPr id="3" name="Content Placeholder 2"/>
          <p:cNvSpPr>
            <a:spLocks noGrp="1"/>
          </p:cNvSpPr>
          <p:nvPr>
            <p:ph idx="1"/>
          </p:nvPr>
        </p:nvSpPr>
        <p:spPr>
          <a:xfrm>
            <a:off x="457200" y="2057400"/>
            <a:ext cx="8229600" cy="4068763"/>
          </a:xfrm>
        </p:spPr>
        <p:txBody>
          <a:bodyPr/>
          <a:lstStyle/>
          <a:p>
            <a:pPr marL="0" indent="0">
              <a:buNone/>
            </a:pPr>
            <a:r>
              <a:rPr lang="en-US" sz="5400" b="1" dirty="0" smtClean="0"/>
              <a:t>1.  How </a:t>
            </a:r>
            <a:r>
              <a:rPr lang="en-US" sz="5400" b="1" dirty="0"/>
              <a:t>do you want to </a:t>
            </a:r>
            <a:r>
              <a:rPr lang="en-US" sz="5400" b="1" dirty="0" smtClean="0"/>
              <a:t>	be </a:t>
            </a:r>
            <a:r>
              <a:rPr lang="en-US" sz="5400" b="1" dirty="0"/>
              <a:t>treated?</a:t>
            </a:r>
          </a:p>
          <a:p>
            <a:pPr marL="0" indent="0">
              <a:buNone/>
            </a:pPr>
            <a:r>
              <a:rPr lang="en-US" sz="5400" b="1" dirty="0" smtClean="0"/>
              <a:t>2.  How </a:t>
            </a:r>
            <a:r>
              <a:rPr lang="en-US" sz="5400" b="1" dirty="0"/>
              <a:t>do you treat </a:t>
            </a:r>
            <a:r>
              <a:rPr lang="en-US" sz="5400" b="1" dirty="0" smtClean="0"/>
              <a:t>	others</a:t>
            </a:r>
            <a:r>
              <a:rPr lang="en-US" sz="5400" b="1" dirty="0"/>
              <a:t>?</a:t>
            </a:r>
          </a:p>
          <a:p>
            <a:endParaRPr lang="en-US" dirty="0"/>
          </a:p>
        </p:txBody>
      </p:sp>
    </p:spTree>
    <p:extLst>
      <p:ext uri="{BB962C8B-B14F-4D97-AF65-F5344CB8AC3E}">
        <p14:creationId xmlns:p14="http://schemas.microsoft.com/office/powerpoint/2010/main" val="24397088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737</TotalTime>
  <Words>2377</Words>
  <Application>Microsoft Office PowerPoint</Application>
  <PresentationFormat>On-screen Show (4:3)</PresentationFormat>
  <Paragraphs>189</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Britannic Bold</vt:lpstr>
      <vt:lpstr>Calibri</vt:lpstr>
      <vt:lpstr>Century Gothic</vt:lpstr>
      <vt:lpstr>Wingdings 3</vt:lpstr>
      <vt:lpstr>Ion</vt:lpstr>
      <vt:lpstr>For the Safety and Protection           of Children         Safe Environment Second Grade </vt:lpstr>
      <vt:lpstr>PowerPoint Presentation</vt:lpstr>
      <vt:lpstr>God made you!</vt:lpstr>
      <vt:lpstr>God tells us in the Bible</vt:lpstr>
      <vt:lpstr>You are a child of God</vt:lpstr>
      <vt:lpstr>The Ten Commandments</vt:lpstr>
      <vt:lpstr>All of us are                 God’s children</vt:lpstr>
      <vt:lpstr>Respect</vt:lpstr>
      <vt:lpstr>Respect</vt:lpstr>
      <vt:lpstr>Being Safe</vt:lpstr>
      <vt:lpstr>For you, who is a  trusted adult?</vt:lpstr>
      <vt:lpstr>Things to tell a person you trust</vt:lpstr>
      <vt:lpstr>Know the difference</vt:lpstr>
      <vt:lpstr>Remember</vt:lpstr>
      <vt:lpstr>Exercises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Environment</dc:title>
  <dc:creator>Sara</dc:creator>
  <cp:lastModifiedBy>Beth Johnson</cp:lastModifiedBy>
  <cp:revision>79</cp:revision>
  <dcterms:created xsi:type="dcterms:W3CDTF">2015-06-19T20:31:04Z</dcterms:created>
  <dcterms:modified xsi:type="dcterms:W3CDTF">2021-10-19T14:25:05Z</dcterms:modified>
</cp:coreProperties>
</file>