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9"/>
  </p:notesMasterIdLst>
  <p:handoutMasterIdLst>
    <p:handoutMasterId r:id="rId30"/>
  </p:handoutMasterIdLst>
  <p:sldIdLst>
    <p:sldId id="256" r:id="rId2"/>
    <p:sldId id="263" r:id="rId3"/>
    <p:sldId id="264" r:id="rId4"/>
    <p:sldId id="279" r:id="rId5"/>
    <p:sldId id="275" r:id="rId6"/>
    <p:sldId id="277" r:id="rId7"/>
    <p:sldId id="281" r:id="rId8"/>
    <p:sldId id="280" r:id="rId9"/>
    <p:sldId id="283" r:id="rId10"/>
    <p:sldId id="284" r:id="rId11"/>
    <p:sldId id="285" r:id="rId12"/>
    <p:sldId id="286" r:id="rId13"/>
    <p:sldId id="287" r:id="rId14"/>
    <p:sldId id="288" r:id="rId15"/>
    <p:sldId id="289" r:id="rId16"/>
    <p:sldId id="290" r:id="rId17"/>
    <p:sldId id="291" r:id="rId18"/>
    <p:sldId id="292" r:id="rId19"/>
    <p:sldId id="267" r:id="rId20"/>
    <p:sldId id="296" r:id="rId21"/>
    <p:sldId id="293" r:id="rId22"/>
    <p:sldId id="295" r:id="rId23"/>
    <p:sldId id="294" r:id="rId24"/>
    <p:sldId id="268" r:id="rId25"/>
    <p:sldId id="297" r:id="rId26"/>
    <p:sldId id="299" r:id="rId27"/>
    <p:sldId id="298" r:id="rId2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7" autoAdjust="0"/>
    <p:restoredTop sz="65042" autoAdjust="0"/>
  </p:normalViewPr>
  <p:slideViewPr>
    <p:cSldViewPr>
      <p:cViewPr varScale="1">
        <p:scale>
          <a:sx n="75" d="100"/>
          <a:sy n="75" d="100"/>
        </p:scale>
        <p:origin x="2688"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C3162FE4-CEB3-4DC9-8DCD-EF47C6C9F583}" type="datetimeFigureOut">
              <a:rPr lang="en-US" smtClean="0"/>
              <a:t>10/19/2021</a:t>
            </a:fld>
            <a:endParaRPr lang="en-US"/>
          </a:p>
        </p:txBody>
      </p:sp>
      <p:sp>
        <p:nvSpPr>
          <p:cNvPr id="4" name="Footer Placeholder 3"/>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r>
              <a:rPr lang="en-US" smtClean="0"/>
              <a:t>3rd Grade</a:t>
            </a:r>
            <a:endParaRPr lang="en-US"/>
          </a:p>
        </p:txBody>
      </p:sp>
      <p:sp>
        <p:nvSpPr>
          <p:cNvPr id="5" name="Slide Number Placeholder 4"/>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42F2DA06-F343-4A77-9201-C6CBB60F275A}" type="slidenum">
              <a:rPr lang="en-US" smtClean="0"/>
              <a:t>‹#›</a:t>
            </a:fld>
            <a:endParaRPr lang="en-US"/>
          </a:p>
        </p:txBody>
      </p:sp>
    </p:spTree>
    <p:extLst>
      <p:ext uri="{BB962C8B-B14F-4D97-AF65-F5344CB8AC3E}">
        <p14:creationId xmlns:p14="http://schemas.microsoft.com/office/powerpoint/2010/main" val="239716504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2328267A-6B2C-432E-BE65-6F3490E9B932}" type="datetimeFigureOut">
              <a:rPr lang="en-US" smtClean="0"/>
              <a:t>10/19/2021</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r>
              <a:rPr lang="en-US" smtClean="0"/>
              <a:t>3rd Grade</a:t>
            </a: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E14B72D9-D4E8-492D-976E-C71DE730B057}" type="slidenum">
              <a:rPr lang="en-US" smtClean="0"/>
              <a:t>‹#›</a:t>
            </a:fld>
            <a:endParaRPr lang="en-US"/>
          </a:p>
        </p:txBody>
      </p:sp>
    </p:spTree>
    <p:extLst>
      <p:ext uri="{BB962C8B-B14F-4D97-AF65-F5344CB8AC3E}">
        <p14:creationId xmlns:p14="http://schemas.microsoft.com/office/powerpoint/2010/main" val="2778535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3502424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virtue of respect, Diocesan Virtue Program, page 1</a:t>
            </a:r>
          </a:p>
          <a:p>
            <a:r>
              <a:rPr lang="en-US" dirty="0" smtClean="0"/>
              <a:t>Due to the</a:t>
            </a:r>
            <a:r>
              <a:rPr lang="en-US" baseline="0" dirty="0" smtClean="0"/>
              <a:t> effects of Original Sin, we are inclined toward selfishness and pride.  Therefore, we have to develop the virtue of respect.  If a child is </a:t>
            </a:r>
            <a:r>
              <a:rPr lang="en-US" b="1" u="sng" baseline="0" dirty="0" smtClean="0"/>
              <a:t>not</a:t>
            </a:r>
            <a:r>
              <a:rPr lang="en-US" baseline="0" dirty="0" smtClean="0"/>
              <a:t> taught how to respect parents and those in authority, he will neither respect God, himself, nor anyone else.</a:t>
            </a:r>
            <a:endParaRPr lang="en-US" dirty="0" smtClean="0"/>
          </a:p>
          <a:p>
            <a:endParaRPr lang="en-US" dirty="0" smtClean="0"/>
          </a:p>
          <a:p>
            <a:r>
              <a:rPr lang="en-US" dirty="0" smtClean="0"/>
              <a:t>One</a:t>
            </a:r>
            <a:r>
              <a:rPr lang="en-US" baseline="0" dirty="0" smtClean="0"/>
              <a:t> way of showing respect for yourself is by keeping yourself safe. God loves you very much and wants you to be safe.  You are safe when you are not in danger.  Some actions like hitting, shoving, grabbing and pushing are not good, kind or safe.  These actions do not show respect toward another person(s).  </a:t>
            </a:r>
          </a:p>
          <a:p>
            <a:endParaRPr lang="en-US" baseline="0" dirty="0" smtClean="0"/>
          </a:p>
          <a:p>
            <a:r>
              <a:rPr lang="en-US" baseline="0" dirty="0" smtClean="0"/>
              <a:t>What safety rules to you know that keep you safe?   Examples if the students don’t say these:</a:t>
            </a:r>
          </a:p>
          <a:p>
            <a:r>
              <a:rPr lang="en-US" baseline="0" dirty="0" smtClean="0"/>
              <a:t>Look both ways when crossing the street.</a:t>
            </a:r>
          </a:p>
          <a:p>
            <a:r>
              <a:rPr lang="en-US" baseline="0" dirty="0" smtClean="0"/>
              <a:t>Be alert and attentive in all situations.</a:t>
            </a:r>
          </a:p>
          <a:p>
            <a:r>
              <a:rPr lang="en-US" baseline="0" dirty="0" smtClean="0"/>
              <a:t>Wear a seat belt.</a:t>
            </a:r>
          </a:p>
          <a:p>
            <a:r>
              <a:rPr lang="en-US" baseline="0" dirty="0" smtClean="0"/>
              <a:t>Do not play with matches.</a:t>
            </a:r>
          </a:p>
          <a:p>
            <a:r>
              <a:rPr lang="en-US" baseline="0" dirty="0" smtClean="0"/>
              <a:t>Wear a helmet when riding a bike.</a:t>
            </a:r>
          </a:p>
          <a:p>
            <a:r>
              <a:rPr lang="en-US" baseline="0" dirty="0" smtClean="0"/>
              <a:t> </a:t>
            </a:r>
          </a:p>
          <a:p>
            <a:r>
              <a:rPr lang="en-US" baseline="0" dirty="0" smtClean="0"/>
              <a:t>It is important to know the following rules to keep you from harm and danger.  The following seven rules should be discussed and a short phrase for each should be memorized.</a:t>
            </a:r>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10</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2090749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reading the slide:  Who could you tell if you feel uncomfortable</a:t>
            </a:r>
            <a:r>
              <a:rPr lang="en-US" baseline="0" dirty="0" smtClean="0"/>
              <a:t> or afraid in a situation?  This is different from being afraid when you are in trouble for doing something wrong. </a:t>
            </a:r>
          </a:p>
          <a:p>
            <a:endParaRPr lang="en-US" baseline="0" dirty="0" smtClean="0"/>
          </a:p>
          <a:p>
            <a:r>
              <a:rPr lang="en-US" baseline="0" dirty="0" smtClean="0"/>
              <a:t>You should tell someone like your mom, dad, teacher, or grandparents.  You should tell them right away when you feel scared and not safe.</a:t>
            </a:r>
          </a:p>
          <a:p>
            <a:endParaRPr lang="en-US" baseline="0" dirty="0" smtClean="0"/>
          </a:p>
          <a:p>
            <a:r>
              <a:rPr lang="en-US" baseline="0" dirty="0" smtClean="0"/>
              <a:t>What signs of affection are appropriate and inappropriate?</a:t>
            </a:r>
          </a:p>
          <a:p>
            <a:r>
              <a:rPr lang="en-US" baseline="0" dirty="0" smtClean="0"/>
              <a:t>Examples of appropriate signs of affection:  a parent’s hug, a friends high-five; shaking hands when meeting someone for the first time; snuggling up with your grandmother when reading a book; hugging a friend who is moving away; hugging someone who is going through a difficult time.</a:t>
            </a:r>
          </a:p>
          <a:p>
            <a:endParaRPr lang="en-US" baseline="0" dirty="0" smtClean="0"/>
          </a:p>
          <a:p>
            <a:r>
              <a:rPr lang="en-US" baseline="0" dirty="0" smtClean="0"/>
              <a:t>Inappropriate signs of affection:  a person that you do </a:t>
            </a:r>
            <a:r>
              <a:rPr lang="en-US" u="sng" baseline="0" dirty="0" smtClean="0"/>
              <a:t>not</a:t>
            </a:r>
            <a:r>
              <a:rPr lang="en-US" baseline="0" dirty="0" smtClean="0"/>
              <a:t> know getting to close to you or wanting to spend time with you; a person that you know who touches you in a way that makes you feel uncomfortable, scared and not safe.</a:t>
            </a:r>
          </a:p>
          <a:p>
            <a:endParaRPr lang="en-US" baseline="0" dirty="0" smtClean="0"/>
          </a:p>
          <a:p>
            <a:r>
              <a:rPr lang="en-US" baseline="0" dirty="0" smtClean="0"/>
              <a:t>This is different from being scared when you do something that you were told not to and now you will be disciplined.  </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11</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3185553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o.k. to tell that person, a child or an adult, to STOP.  It is o.k. to tell a big person</a:t>
            </a:r>
            <a:r>
              <a:rPr lang="en-US" baseline="0" dirty="0" smtClean="0"/>
              <a:t> “NO”, I don’t like that – when you feel uncomfortable or scared.  </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12</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1016378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13</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3760061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helpful to scream</a:t>
            </a:r>
            <a:r>
              <a:rPr lang="en-US" baseline="0" dirty="0" smtClean="0"/>
              <a:t> </a:t>
            </a:r>
            <a:r>
              <a:rPr lang="en-US" dirty="0" smtClean="0"/>
              <a:t>(shout) “I don’t know you”, if someone tries to take you or yell “Help” because then other people in the area will know that you need help.</a:t>
            </a:r>
          </a:p>
          <a:p>
            <a:endParaRPr lang="en-US" dirty="0" smtClean="0"/>
          </a:p>
          <a:p>
            <a:r>
              <a:rPr lang="en-US" dirty="0" smtClean="0"/>
              <a:t>Do whatever you can to draw attention to what is happening to you.</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14</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2618919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15</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728712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the “Buddy System”</a:t>
            </a:r>
          </a:p>
          <a:p>
            <a:endParaRPr lang="en-US" dirty="0" smtClean="0"/>
          </a:p>
          <a:p>
            <a:r>
              <a:rPr lang="en-US" dirty="0" smtClean="0"/>
              <a:t>Always go with a friend refers not just to</a:t>
            </a:r>
            <a:r>
              <a:rPr lang="en-US" baseline="0" dirty="0" smtClean="0"/>
              <a:t> bike rides, but anytime that you are going somewhere.</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16</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2615394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do not want to watch things that are violent, or that do not show respect for people.  You want to guard your eyes so that you</a:t>
            </a:r>
            <a:r>
              <a:rPr lang="en-US" baseline="0" dirty="0" smtClean="0"/>
              <a:t> don’t see these things, because your brain is like a computer and it holds what you see in your memory.   You will want to watch good things so that you think about good things.  </a:t>
            </a:r>
          </a:p>
          <a:p>
            <a:endParaRPr lang="en-US" baseline="0" dirty="0" smtClean="0"/>
          </a:p>
          <a:p>
            <a:r>
              <a:rPr lang="en-US" baseline="0" dirty="0" smtClean="0"/>
              <a:t>If you feel uncomfortable or scared when watching something on T.V. or a video program, it is a good sign that you don’t want to watch it.</a:t>
            </a:r>
          </a:p>
          <a:p>
            <a:endParaRPr lang="en-US" baseline="0" dirty="0" smtClean="0"/>
          </a:p>
          <a:p>
            <a:r>
              <a:rPr lang="en-US" baseline="0" dirty="0" smtClean="0"/>
              <a:t>Practice saying “NO” and acting in an assertive way by responding to these situations listed below.</a:t>
            </a:r>
          </a:p>
          <a:p>
            <a:pPr marL="171450" indent="-171450">
              <a:buFont typeface="Arial" panose="020B0604020202020204" pitchFamily="34" charset="0"/>
              <a:buChar char="•"/>
            </a:pPr>
            <a:r>
              <a:rPr lang="en-US" baseline="0" dirty="0" smtClean="0"/>
              <a:t>You are walking home from school and a car with a young man /old man pulls up too close and asks you for directions.  How can you respond to this situation.</a:t>
            </a:r>
          </a:p>
          <a:p>
            <a:pPr marL="171450" indent="-171450">
              <a:buFont typeface="Arial" panose="020B0604020202020204" pitchFamily="34" charset="0"/>
              <a:buChar char="•"/>
            </a:pPr>
            <a:r>
              <a:rPr lang="en-US" baseline="0" dirty="0" smtClean="0"/>
              <a:t>You answer the telephone and you do not recognize the voice on the phone.  The person says very unkind words to you.  What will you do?</a:t>
            </a:r>
          </a:p>
          <a:p>
            <a:pPr marL="171450" indent="-171450">
              <a:buFont typeface="Arial" panose="020B0604020202020204" pitchFamily="34" charset="0"/>
              <a:buChar char="•"/>
            </a:pPr>
            <a:r>
              <a:rPr lang="en-US" baseline="0" dirty="0" smtClean="0"/>
              <a:t>A person that you do not know says:  “Your mom told me to come and pick you up and take you home.”</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17</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4222645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18</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636622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19</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2478750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a:p>
            <a:r>
              <a:rPr lang="en-US" dirty="0" smtClean="0"/>
              <a:t>Open the lesson by</a:t>
            </a:r>
            <a:r>
              <a:rPr lang="en-US" baseline="0" dirty="0" smtClean="0"/>
              <a:t> praying together the Our Father, the prayer that Jesus gave us.</a:t>
            </a:r>
          </a:p>
          <a:p>
            <a:endParaRPr lang="en-US" baseline="0" dirty="0" smtClean="0"/>
          </a:p>
          <a:p>
            <a:r>
              <a:rPr lang="en-US" baseline="0" dirty="0" smtClean="0"/>
              <a:t>“Our Father who art in heaven, </a:t>
            </a:r>
          </a:p>
          <a:p>
            <a:r>
              <a:rPr lang="en-US" baseline="0" dirty="0" smtClean="0"/>
              <a:t>hallowed be thy name. </a:t>
            </a:r>
          </a:p>
          <a:p>
            <a:r>
              <a:rPr lang="en-US" baseline="0" dirty="0" smtClean="0"/>
              <a:t>Thy kingdom come. </a:t>
            </a:r>
          </a:p>
          <a:p>
            <a:r>
              <a:rPr lang="en-US" baseline="0" dirty="0" smtClean="0"/>
              <a:t>Thy will be done, </a:t>
            </a:r>
          </a:p>
          <a:p>
            <a:r>
              <a:rPr lang="en-US" baseline="0" dirty="0" smtClean="0"/>
              <a:t>on earth as it is in heaven. </a:t>
            </a:r>
          </a:p>
          <a:p>
            <a:r>
              <a:rPr lang="en-US" baseline="0" dirty="0" smtClean="0"/>
              <a:t>Give us this day our daily bread, </a:t>
            </a:r>
          </a:p>
          <a:p>
            <a:r>
              <a:rPr lang="en-US" baseline="0" dirty="0" smtClean="0"/>
              <a:t>and forgive us our trespasses </a:t>
            </a:r>
          </a:p>
          <a:p>
            <a:r>
              <a:rPr lang="en-US" baseline="0" dirty="0" smtClean="0"/>
              <a:t>as we forgive those who trespass against us, </a:t>
            </a:r>
          </a:p>
          <a:p>
            <a:r>
              <a:rPr lang="en-US" baseline="0" dirty="0" smtClean="0"/>
              <a:t>and lead us not into temptation, </a:t>
            </a:r>
          </a:p>
          <a:p>
            <a:r>
              <a:rPr lang="en-US" baseline="0" dirty="0" smtClean="0"/>
              <a:t>but deliver us from evil. </a:t>
            </a:r>
          </a:p>
          <a:p>
            <a:r>
              <a:rPr lang="en-US" baseline="0" dirty="0" smtClean="0"/>
              <a:t>Amen.”</a:t>
            </a:r>
            <a:endParaRPr lang="en-US" dirty="0" smtClean="0"/>
          </a:p>
          <a:p>
            <a:endParaRPr lang="en-US" dirty="0" smtClean="0"/>
          </a:p>
          <a:p>
            <a:r>
              <a:rPr lang="en-US" dirty="0" smtClean="0"/>
              <a:t>Our</a:t>
            </a:r>
            <a:r>
              <a:rPr lang="en-US" baseline="0" dirty="0" smtClean="0"/>
              <a:t> Heavenly Father knows and loves each one of us.  Jesus taught the Apostles this prayer and they handed it on to others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2960784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20</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3026289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21</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658042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22</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2362221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23</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1563484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u="none" strike="noStrike" kern="1200" baseline="0" dirty="0" smtClean="0">
                <a:solidFill>
                  <a:schemeClr val="tx1"/>
                </a:solidFill>
                <a:latin typeface="+mn-lt"/>
                <a:ea typeface="+mn-ea"/>
                <a:cs typeface="+mn-cs"/>
              </a:rPr>
              <a:t>The prayer to St. John Bosco, the patron of youth, in the virtue of respect, Diocesan Virtue Program, page 3. http://diolc.org/catechesis/ click on Virtue Program.</a:t>
            </a:r>
          </a:p>
          <a:p>
            <a:pPr marL="0" indent="0">
              <a:buNone/>
            </a:pPr>
            <a:r>
              <a:rPr lang="en-US" sz="1200" b="0" i="0" u="none" strike="noStrike" kern="1200" baseline="0" dirty="0" smtClean="0">
                <a:solidFill>
                  <a:schemeClr val="tx1"/>
                </a:solidFill>
                <a:latin typeface="+mn-lt"/>
                <a:ea typeface="+mn-ea"/>
                <a:cs typeface="+mn-cs"/>
              </a:rPr>
              <a:t>Make a copy for each </a:t>
            </a:r>
            <a:r>
              <a:rPr lang="en-US" sz="1200" b="0" i="0" u="none" strike="noStrike" kern="1200" baseline="0" smtClean="0">
                <a:solidFill>
                  <a:schemeClr val="tx1"/>
                </a:solidFill>
                <a:latin typeface="+mn-lt"/>
                <a:ea typeface="+mn-ea"/>
                <a:cs typeface="+mn-cs"/>
              </a:rPr>
              <a:t>student:</a:t>
            </a:r>
          </a:p>
          <a:p>
            <a:pPr marL="0" indent="0">
              <a:buNone/>
            </a:pPr>
            <a:r>
              <a:rPr lang="en-US" sz="1200" b="0" i="0" u="none" strike="noStrike" kern="1200" baseline="0" smtClean="0">
                <a:solidFill>
                  <a:schemeClr val="tx1"/>
                </a:solidFill>
                <a:latin typeface="+mn-lt"/>
                <a:ea typeface="+mn-ea"/>
                <a:cs typeface="+mn-cs"/>
              </a:rPr>
              <a:t>O </a:t>
            </a:r>
            <a:r>
              <a:rPr lang="en-US" sz="1200" b="0" i="0" u="none" strike="noStrike" kern="1200" baseline="0" dirty="0" smtClean="0">
                <a:solidFill>
                  <a:schemeClr val="tx1"/>
                </a:solidFill>
                <a:latin typeface="+mn-lt"/>
                <a:ea typeface="+mn-ea"/>
                <a:cs typeface="+mn-cs"/>
              </a:rPr>
              <a:t>Saint John Bosco, father and teacher of youth, you labored so much for the salvation of souls.</a:t>
            </a:r>
          </a:p>
          <a:p>
            <a:pPr marL="0" indent="0">
              <a:buNone/>
            </a:pPr>
            <a:r>
              <a:rPr lang="en-US" sz="1200" b="0" i="0" u="none" strike="noStrike" kern="1200" baseline="0" dirty="0" smtClean="0">
                <a:solidFill>
                  <a:schemeClr val="tx1"/>
                </a:solidFill>
                <a:latin typeface="+mn-lt"/>
                <a:ea typeface="+mn-ea"/>
                <a:cs typeface="+mn-cs"/>
              </a:rPr>
              <a:t>Help us to respect ourselves and each person as a child of God.  Be our guide in seeking the good of our souls and the salvation of our neighbor.</a:t>
            </a:r>
          </a:p>
          <a:p>
            <a:pPr marL="0" indent="0">
              <a:buNone/>
            </a:pPr>
            <a:r>
              <a:rPr lang="en-US" sz="1200" b="0" i="0" u="none" strike="noStrike" kern="1200" baseline="0" dirty="0" smtClean="0">
                <a:solidFill>
                  <a:schemeClr val="tx1"/>
                </a:solidFill>
                <a:latin typeface="+mn-lt"/>
                <a:ea typeface="+mn-ea"/>
                <a:cs typeface="+mn-cs"/>
              </a:rPr>
              <a:t>Teach us to love Jesus in the Blessed Sacrament, Mary Mother of Christ and our Mother, and our Holy Father the Pope.  </a:t>
            </a:r>
          </a:p>
          <a:p>
            <a:pPr marL="0" indent="0">
              <a:buNone/>
            </a:pPr>
            <a:r>
              <a:rPr lang="en-US" sz="1200" b="0" i="0" u="none" strike="noStrike" kern="1200" baseline="0" dirty="0" smtClean="0">
                <a:solidFill>
                  <a:schemeClr val="tx1"/>
                </a:solidFill>
                <a:latin typeface="+mn-lt"/>
                <a:ea typeface="+mn-ea"/>
                <a:cs typeface="+mn-cs"/>
              </a:rPr>
              <a:t>And obtain for us from God, the grace of a happy death, so that we may all be gathered together with you in Heaven.  Amen.</a:t>
            </a:r>
          </a:p>
          <a:p>
            <a:pPr marL="0" indent="0">
              <a:buNone/>
            </a:pPr>
            <a:r>
              <a:rPr lang="en-US" sz="1200" b="0" i="0" u="none" strike="noStrike" kern="1200" baseline="0" dirty="0" smtClean="0">
                <a:solidFill>
                  <a:schemeClr val="tx1"/>
                </a:solidFill>
                <a:latin typeface="+mn-lt"/>
                <a:ea typeface="+mn-ea"/>
                <a:cs typeface="+mn-cs"/>
              </a:rPr>
              <a:t> </a:t>
            </a:r>
          </a:p>
          <a:p>
            <a:pPr marL="228600" indent="-228600">
              <a:buAutoNum type="arabicPeriod" startAt="2"/>
            </a:pPr>
            <a:r>
              <a:rPr lang="en-US" sz="1200" b="0" i="0" u="none" strike="noStrike" kern="1200" baseline="0" dirty="0" smtClean="0">
                <a:solidFill>
                  <a:schemeClr val="tx1"/>
                </a:solidFill>
                <a:latin typeface="+mn-lt"/>
                <a:ea typeface="+mn-ea"/>
                <a:cs typeface="+mn-cs"/>
              </a:rPr>
              <a:t>See C</a:t>
            </a:r>
            <a:r>
              <a:rPr lang="en-US" i="1" dirty="0" smtClean="0"/>
              <a:t>atechism of the Catholic</a:t>
            </a:r>
            <a:r>
              <a:rPr lang="en-US" i="1" baseline="0" dirty="0" smtClean="0"/>
              <a:t> Church</a:t>
            </a:r>
            <a:r>
              <a:rPr lang="en-US" baseline="0" dirty="0" smtClean="0"/>
              <a:t>, </a:t>
            </a:r>
          </a:p>
          <a:p>
            <a:pPr marL="628650" lvl="1" indent="-171450">
              <a:buFont typeface="Arial" panose="020B0604020202020204" pitchFamily="34" charset="0"/>
              <a:buChar char="•"/>
            </a:pPr>
            <a:r>
              <a:rPr lang="en-US" baseline="0" dirty="0" smtClean="0"/>
              <a:t>souls of others:  paragraphs 2284-2287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 person’s name:  paragraphs 2158</a:t>
            </a:r>
          </a:p>
          <a:p>
            <a:pPr marL="628650" lvl="1" indent="-171450">
              <a:buFont typeface="Arial" panose="020B0604020202020204" pitchFamily="34" charset="0"/>
              <a:buChar char="•"/>
            </a:pPr>
            <a:r>
              <a:rPr lang="en-US" baseline="0" dirty="0" smtClean="0"/>
              <a:t>health:  paragraphs 2288-2291</a:t>
            </a:r>
          </a:p>
          <a:p>
            <a:pPr marL="628650" lvl="1" indent="-171450">
              <a:buFont typeface="Arial" panose="020B0604020202020204" pitchFamily="34" charset="0"/>
              <a:buChar char="•"/>
            </a:pPr>
            <a:endParaRPr lang="en-US" dirty="0" smtClean="0"/>
          </a:p>
          <a:p>
            <a:pPr marL="0" indent="0">
              <a:buNone/>
            </a:pPr>
            <a:endParaRPr lang="en-US" sz="1200" b="0" i="0" u="none" strike="noStrike" kern="1200" baseline="0" dirty="0" smtClean="0">
              <a:solidFill>
                <a:schemeClr val="tx1"/>
              </a:solidFill>
              <a:latin typeface="+mn-lt"/>
              <a:ea typeface="+mn-ea"/>
              <a:cs typeface="+mn-cs"/>
            </a:endParaRPr>
          </a:p>
          <a:p>
            <a:pPr marL="0" indent="0">
              <a:buNone/>
            </a:pPr>
            <a:endParaRPr lang="en-US" sz="1200" b="0" i="0" u="none" strike="noStrike"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24</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1880263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u="none" strike="noStrike" kern="1200" baseline="0" dirty="0" smtClean="0">
                <a:solidFill>
                  <a:schemeClr val="tx1"/>
                </a:solidFill>
                <a:latin typeface="+mn-lt"/>
                <a:ea typeface="+mn-ea"/>
                <a:cs typeface="+mn-cs"/>
              </a:rPr>
              <a:t>The prayer to St. John Bosco, the patron of youth, in the virtue of respect, Diocesan Virtue Program, page 3. http://diolc.org/catechesis/ click on Virtue Program.</a:t>
            </a:r>
          </a:p>
          <a:p>
            <a:pPr marL="0" indent="0">
              <a:buNone/>
            </a:pPr>
            <a:r>
              <a:rPr lang="en-US" sz="1200" b="0" i="0" u="none" strike="noStrike" kern="1200" baseline="0" dirty="0" smtClean="0">
                <a:solidFill>
                  <a:schemeClr val="tx1"/>
                </a:solidFill>
                <a:latin typeface="+mn-lt"/>
                <a:ea typeface="+mn-ea"/>
                <a:cs typeface="+mn-cs"/>
              </a:rPr>
              <a:t>Make a copy for each </a:t>
            </a:r>
            <a:r>
              <a:rPr lang="en-US" sz="1200" b="0" i="0" u="none" strike="noStrike" kern="1200" baseline="0" smtClean="0">
                <a:solidFill>
                  <a:schemeClr val="tx1"/>
                </a:solidFill>
                <a:latin typeface="+mn-lt"/>
                <a:ea typeface="+mn-ea"/>
                <a:cs typeface="+mn-cs"/>
              </a:rPr>
              <a:t>student:</a:t>
            </a:r>
          </a:p>
          <a:p>
            <a:pPr marL="0" indent="0">
              <a:buNone/>
            </a:pPr>
            <a:r>
              <a:rPr lang="en-US" sz="1200" b="0" i="0" u="none" strike="noStrike" kern="1200" baseline="0" smtClean="0">
                <a:solidFill>
                  <a:schemeClr val="tx1"/>
                </a:solidFill>
                <a:latin typeface="+mn-lt"/>
                <a:ea typeface="+mn-ea"/>
                <a:cs typeface="+mn-cs"/>
              </a:rPr>
              <a:t>O </a:t>
            </a:r>
            <a:r>
              <a:rPr lang="en-US" sz="1200" b="0" i="0" u="none" strike="noStrike" kern="1200" baseline="0" dirty="0" smtClean="0">
                <a:solidFill>
                  <a:schemeClr val="tx1"/>
                </a:solidFill>
                <a:latin typeface="+mn-lt"/>
                <a:ea typeface="+mn-ea"/>
                <a:cs typeface="+mn-cs"/>
              </a:rPr>
              <a:t>Saint John Bosco, father and teacher of youth, you labored so much for the salvation of souls.</a:t>
            </a:r>
          </a:p>
          <a:p>
            <a:pPr marL="0" indent="0">
              <a:buNone/>
            </a:pPr>
            <a:r>
              <a:rPr lang="en-US" sz="1200" b="0" i="0" u="none" strike="noStrike" kern="1200" baseline="0" dirty="0" smtClean="0">
                <a:solidFill>
                  <a:schemeClr val="tx1"/>
                </a:solidFill>
                <a:latin typeface="+mn-lt"/>
                <a:ea typeface="+mn-ea"/>
                <a:cs typeface="+mn-cs"/>
              </a:rPr>
              <a:t>Help us to respect ourselves and each person as a child of God.  Be our guide in seeking the good of our souls and the salvation of our neighbor.</a:t>
            </a:r>
          </a:p>
          <a:p>
            <a:pPr marL="0" indent="0">
              <a:buNone/>
            </a:pPr>
            <a:r>
              <a:rPr lang="en-US" sz="1200" b="0" i="0" u="none" strike="noStrike" kern="1200" baseline="0" dirty="0" smtClean="0">
                <a:solidFill>
                  <a:schemeClr val="tx1"/>
                </a:solidFill>
                <a:latin typeface="+mn-lt"/>
                <a:ea typeface="+mn-ea"/>
                <a:cs typeface="+mn-cs"/>
              </a:rPr>
              <a:t>Teach us to love Jesus in the Blessed Sacrament, Mary Mother of Christ and our Mother, and our Holy Father the Pope.  </a:t>
            </a:r>
          </a:p>
          <a:p>
            <a:pPr marL="0" indent="0">
              <a:buNone/>
            </a:pPr>
            <a:r>
              <a:rPr lang="en-US" sz="1200" b="0" i="0" u="none" strike="noStrike" kern="1200" baseline="0" dirty="0" smtClean="0">
                <a:solidFill>
                  <a:schemeClr val="tx1"/>
                </a:solidFill>
                <a:latin typeface="+mn-lt"/>
                <a:ea typeface="+mn-ea"/>
                <a:cs typeface="+mn-cs"/>
              </a:rPr>
              <a:t>And obtain for us from God, the grace of a happy death, so that we may all be gathered together with you in Heaven.  Amen.</a:t>
            </a:r>
          </a:p>
          <a:p>
            <a:pPr marL="0" indent="0">
              <a:buNone/>
            </a:pPr>
            <a:r>
              <a:rPr lang="en-US" sz="1200" b="0" i="0" u="none" strike="noStrike" kern="1200" baseline="0" dirty="0" smtClean="0">
                <a:solidFill>
                  <a:schemeClr val="tx1"/>
                </a:solidFill>
                <a:latin typeface="+mn-lt"/>
                <a:ea typeface="+mn-ea"/>
                <a:cs typeface="+mn-cs"/>
              </a:rPr>
              <a:t> </a:t>
            </a:r>
          </a:p>
          <a:p>
            <a:pPr marL="228600" indent="-228600">
              <a:buAutoNum type="arabicPeriod" startAt="2"/>
            </a:pPr>
            <a:r>
              <a:rPr lang="en-US" sz="1200" b="0" i="0" u="none" strike="noStrike" kern="1200" baseline="0" dirty="0" smtClean="0">
                <a:solidFill>
                  <a:schemeClr val="tx1"/>
                </a:solidFill>
                <a:latin typeface="+mn-lt"/>
                <a:ea typeface="+mn-ea"/>
                <a:cs typeface="+mn-cs"/>
              </a:rPr>
              <a:t>See C</a:t>
            </a:r>
            <a:r>
              <a:rPr lang="en-US" i="1" dirty="0" smtClean="0"/>
              <a:t>atechism of the Catholic</a:t>
            </a:r>
            <a:r>
              <a:rPr lang="en-US" i="1" baseline="0" dirty="0" smtClean="0"/>
              <a:t> Church</a:t>
            </a:r>
            <a:r>
              <a:rPr lang="en-US" baseline="0" dirty="0" smtClean="0"/>
              <a:t>, </a:t>
            </a:r>
          </a:p>
          <a:p>
            <a:pPr marL="628650" lvl="1" indent="-171450">
              <a:buFont typeface="Arial" panose="020B0604020202020204" pitchFamily="34" charset="0"/>
              <a:buChar char="•"/>
            </a:pPr>
            <a:r>
              <a:rPr lang="en-US" baseline="0" dirty="0" smtClean="0"/>
              <a:t>souls of others:  paragraphs 2284-2287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 person’s name:  paragraphs 2158</a:t>
            </a:r>
          </a:p>
          <a:p>
            <a:pPr marL="628650" lvl="1" indent="-171450">
              <a:buFont typeface="Arial" panose="020B0604020202020204" pitchFamily="34" charset="0"/>
              <a:buChar char="•"/>
            </a:pPr>
            <a:r>
              <a:rPr lang="en-US" baseline="0" dirty="0" smtClean="0"/>
              <a:t>health:  paragraphs 2288-2291</a:t>
            </a:r>
          </a:p>
          <a:p>
            <a:pPr marL="628650" lvl="1" indent="-171450">
              <a:buFont typeface="Arial" panose="020B0604020202020204" pitchFamily="34" charset="0"/>
              <a:buChar char="•"/>
            </a:pPr>
            <a:endParaRPr lang="en-US" dirty="0" smtClean="0"/>
          </a:p>
          <a:p>
            <a:pPr marL="0" indent="0">
              <a:buNone/>
            </a:pPr>
            <a:endParaRPr lang="en-US" sz="1200" b="0" i="0" u="none" strike="noStrike" kern="1200" baseline="0" dirty="0" smtClean="0">
              <a:solidFill>
                <a:schemeClr val="tx1"/>
              </a:solidFill>
              <a:latin typeface="+mn-lt"/>
              <a:ea typeface="+mn-ea"/>
              <a:cs typeface="+mn-cs"/>
            </a:endParaRPr>
          </a:p>
          <a:p>
            <a:pPr marL="0" indent="0">
              <a:buNone/>
            </a:pPr>
            <a:endParaRPr lang="en-US" sz="1200" b="0" i="0" u="none" strike="noStrike"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25</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1941896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u="none" strike="noStrike" kern="1200" baseline="0" dirty="0" smtClean="0">
                <a:solidFill>
                  <a:schemeClr val="tx1"/>
                </a:solidFill>
                <a:latin typeface="+mn-lt"/>
                <a:ea typeface="+mn-ea"/>
                <a:cs typeface="+mn-cs"/>
              </a:rPr>
              <a:t>The prayer to St. John Bosco, the patron of youth, in the virtue of respect, Diocesan Virtue Program, page 3. http://diolc.org/catechesis/ click on Virtue Program.</a:t>
            </a:r>
          </a:p>
          <a:p>
            <a:pPr marL="0" indent="0">
              <a:buNone/>
            </a:pPr>
            <a:r>
              <a:rPr lang="en-US" sz="1200" b="0" i="0" u="none" strike="noStrike" kern="1200" baseline="0" dirty="0" smtClean="0">
                <a:solidFill>
                  <a:schemeClr val="tx1"/>
                </a:solidFill>
                <a:latin typeface="+mn-lt"/>
                <a:ea typeface="+mn-ea"/>
                <a:cs typeface="+mn-cs"/>
              </a:rPr>
              <a:t>Make a copy for each </a:t>
            </a:r>
            <a:r>
              <a:rPr lang="en-US" sz="1200" b="0" i="0" u="none" strike="noStrike" kern="1200" baseline="0" smtClean="0">
                <a:solidFill>
                  <a:schemeClr val="tx1"/>
                </a:solidFill>
                <a:latin typeface="+mn-lt"/>
                <a:ea typeface="+mn-ea"/>
                <a:cs typeface="+mn-cs"/>
              </a:rPr>
              <a:t>student:</a:t>
            </a:r>
          </a:p>
          <a:p>
            <a:pPr marL="0" indent="0">
              <a:buNone/>
            </a:pPr>
            <a:r>
              <a:rPr lang="en-US" sz="1200" b="0" i="0" u="none" strike="noStrike" kern="1200" baseline="0" smtClean="0">
                <a:solidFill>
                  <a:schemeClr val="tx1"/>
                </a:solidFill>
                <a:latin typeface="+mn-lt"/>
                <a:ea typeface="+mn-ea"/>
                <a:cs typeface="+mn-cs"/>
              </a:rPr>
              <a:t>O </a:t>
            </a:r>
            <a:r>
              <a:rPr lang="en-US" sz="1200" b="0" i="0" u="none" strike="noStrike" kern="1200" baseline="0" dirty="0" smtClean="0">
                <a:solidFill>
                  <a:schemeClr val="tx1"/>
                </a:solidFill>
                <a:latin typeface="+mn-lt"/>
                <a:ea typeface="+mn-ea"/>
                <a:cs typeface="+mn-cs"/>
              </a:rPr>
              <a:t>Saint John Bosco, father and teacher of youth, you labored so much for the salvation of souls.</a:t>
            </a:r>
          </a:p>
          <a:p>
            <a:pPr marL="0" indent="0">
              <a:buNone/>
            </a:pPr>
            <a:r>
              <a:rPr lang="en-US" sz="1200" b="0" i="0" u="none" strike="noStrike" kern="1200" baseline="0" dirty="0" smtClean="0">
                <a:solidFill>
                  <a:schemeClr val="tx1"/>
                </a:solidFill>
                <a:latin typeface="+mn-lt"/>
                <a:ea typeface="+mn-ea"/>
                <a:cs typeface="+mn-cs"/>
              </a:rPr>
              <a:t>Help us to respect ourselves and each person as a child of God.  Be our guide in seeking the good of our souls and the salvation of our neighbor.</a:t>
            </a:r>
          </a:p>
          <a:p>
            <a:pPr marL="0" indent="0">
              <a:buNone/>
            </a:pPr>
            <a:r>
              <a:rPr lang="en-US" sz="1200" b="0" i="0" u="none" strike="noStrike" kern="1200" baseline="0" dirty="0" smtClean="0">
                <a:solidFill>
                  <a:schemeClr val="tx1"/>
                </a:solidFill>
                <a:latin typeface="+mn-lt"/>
                <a:ea typeface="+mn-ea"/>
                <a:cs typeface="+mn-cs"/>
              </a:rPr>
              <a:t>Teach us to love Jesus in the Blessed Sacrament, Mary Mother of Christ and our Mother, and our Holy Father the Pope.  </a:t>
            </a:r>
          </a:p>
          <a:p>
            <a:pPr marL="0" indent="0">
              <a:buNone/>
            </a:pPr>
            <a:r>
              <a:rPr lang="en-US" sz="1200" b="0" i="0" u="none" strike="noStrike" kern="1200" baseline="0" dirty="0" smtClean="0">
                <a:solidFill>
                  <a:schemeClr val="tx1"/>
                </a:solidFill>
                <a:latin typeface="+mn-lt"/>
                <a:ea typeface="+mn-ea"/>
                <a:cs typeface="+mn-cs"/>
              </a:rPr>
              <a:t>And obtain for us from God, the grace of a happy death, so that we may all be gathered together with you in Heaven.  Amen.</a:t>
            </a:r>
          </a:p>
          <a:p>
            <a:pPr marL="0" indent="0">
              <a:buNone/>
            </a:pPr>
            <a:r>
              <a:rPr lang="en-US" sz="1200" b="0" i="0" u="none" strike="noStrike" kern="1200" baseline="0" dirty="0" smtClean="0">
                <a:solidFill>
                  <a:schemeClr val="tx1"/>
                </a:solidFill>
                <a:latin typeface="+mn-lt"/>
                <a:ea typeface="+mn-ea"/>
                <a:cs typeface="+mn-cs"/>
              </a:rPr>
              <a:t> </a:t>
            </a:r>
          </a:p>
          <a:p>
            <a:pPr marL="228600" indent="-228600">
              <a:buAutoNum type="arabicPeriod" startAt="2"/>
            </a:pPr>
            <a:r>
              <a:rPr lang="en-US" sz="1200" b="0" i="0" u="none" strike="noStrike" kern="1200" baseline="0" dirty="0" smtClean="0">
                <a:solidFill>
                  <a:schemeClr val="tx1"/>
                </a:solidFill>
                <a:latin typeface="+mn-lt"/>
                <a:ea typeface="+mn-ea"/>
                <a:cs typeface="+mn-cs"/>
              </a:rPr>
              <a:t>See C</a:t>
            </a:r>
            <a:r>
              <a:rPr lang="en-US" i="1" dirty="0" smtClean="0"/>
              <a:t>atechism of the Catholic</a:t>
            </a:r>
            <a:r>
              <a:rPr lang="en-US" i="1" baseline="0" dirty="0" smtClean="0"/>
              <a:t> Church</a:t>
            </a:r>
            <a:r>
              <a:rPr lang="en-US" baseline="0" dirty="0" smtClean="0"/>
              <a:t>, </a:t>
            </a:r>
          </a:p>
          <a:p>
            <a:pPr marL="628650" lvl="1" indent="-171450">
              <a:buFont typeface="Arial" panose="020B0604020202020204" pitchFamily="34" charset="0"/>
              <a:buChar char="•"/>
            </a:pPr>
            <a:r>
              <a:rPr lang="en-US" baseline="0" dirty="0" smtClean="0"/>
              <a:t>souls of others:  paragraphs 2284-2287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 person’s name:  paragraphs 2158</a:t>
            </a:r>
          </a:p>
          <a:p>
            <a:pPr marL="628650" lvl="1" indent="-171450">
              <a:buFont typeface="Arial" panose="020B0604020202020204" pitchFamily="34" charset="0"/>
              <a:buChar char="•"/>
            </a:pPr>
            <a:r>
              <a:rPr lang="en-US" baseline="0" dirty="0" smtClean="0"/>
              <a:t>health:  paragraphs 2288-2291</a:t>
            </a:r>
          </a:p>
          <a:p>
            <a:pPr marL="628650" lvl="1" indent="-171450">
              <a:buFont typeface="Arial" panose="020B0604020202020204" pitchFamily="34" charset="0"/>
              <a:buChar char="•"/>
            </a:pPr>
            <a:endParaRPr lang="en-US" dirty="0" smtClean="0"/>
          </a:p>
          <a:p>
            <a:pPr marL="0" indent="0">
              <a:buNone/>
            </a:pPr>
            <a:endParaRPr lang="en-US" sz="1200" b="0" i="0" u="none" strike="noStrike" kern="1200" baseline="0" dirty="0" smtClean="0">
              <a:solidFill>
                <a:schemeClr val="tx1"/>
              </a:solidFill>
              <a:latin typeface="+mn-lt"/>
              <a:ea typeface="+mn-ea"/>
              <a:cs typeface="+mn-cs"/>
            </a:endParaRPr>
          </a:p>
          <a:p>
            <a:pPr marL="0" indent="0">
              <a:buNone/>
            </a:pPr>
            <a:endParaRPr lang="en-US" sz="1200" b="0" i="0" u="none" strike="noStrike"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26</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338936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u="none" strike="noStrike" kern="1200" baseline="0" dirty="0" smtClean="0">
                <a:solidFill>
                  <a:schemeClr val="tx1"/>
                </a:solidFill>
                <a:latin typeface="+mn-lt"/>
                <a:ea typeface="+mn-ea"/>
                <a:cs typeface="+mn-cs"/>
              </a:rPr>
              <a:t>The prayer to St. John Bosco, the patron of youth, in the virtue of respect, Diocesan Virtue Program, page 3. http://diolc.org/catechesis/ click on Virtue Program.</a:t>
            </a:r>
          </a:p>
          <a:p>
            <a:pPr marL="0" indent="0">
              <a:buNone/>
            </a:pPr>
            <a:r>
              <a:rPr lang="en-US" sz="1200" b="0" i="0" u="none" strike="noStrike" kern="1200" baseline="0" dirty="0" smtClean="0">
                <a:solidFill>
                  <a:schemeClr val="tx1"/>
                </a:solidFill>
                <a:latin typeface="+mn-lt"/>
                <a:ea typeface="+mn-ea"/>
                <a:cs typeface="+mn-cs"/>
              </a:rPr>
              <a:t>Make a copy for each </a:t>
            </a:r>
            <a:r>
              <a:rPr lang="en-US" sz="1200" b="0" i="0" u="none" strike="noStrike" kern="1200" baseline="0" smtClean="0">
                <a:solidFill>
                  <a:schemeClr val="tx1"/>
                </a:solidFill>
                <a:latin typeface="+mn-lt"/>
                <a:ea typeface="+mn-ea"/>
                <a:cs typeface="+mn-cs"/>
              </a:rPr>
              <a:t>student:</a:t>
            </a:r>
          </a:p>
          <a:p>
            <a:pPr marL="0" indent="0">
              <a:buNone/>
            </a:pPr>
            <a:r>
              <a:rPr lang="en-US" sz="1200" b="0" i="0" u="none" strike="noStrike" kern="1200" baseline="0" smtClean="0">
                <a:solidFill>
                  <a:schemeClr val="tx1"/>
                </a:solidFill>
                <a:latin typeface="+mn-lt"/>
                <a:ea typeface="+mn-ea"/>
                <a:cs typeface="+mn-cs"/>
              </a:rPr>
              <a:t>O </a:t>
            </a:r>
            <a:r>
              <a:rPr lang="en-US" sz="1200" b="0" i="0" u="none" strike="noStrike" kern="1200" baseline="0" dirty="0" smtClean="0">
                <a:solidFill>
                  <a:schemeClr val="tx1"/>
                </a:solidFill>
                <a:latin typeface="+mn-lt"/>
                <a:ea typeface="+mn-ea"/>
                <a:cs typeface="+mn-cs"/>
              </a:rPr>
              <a:t>Saint John Bosco, father and teacher of youth, you labored so much for the salvation of souls.</a:t>
            </a:r>
          </a:p>
          <a:p>
            <a:pPr marL="0" indent="0">
              <a:buNone/>
            </a:pPr>
            <a:r>
              <a:rPr lang="en-US" sz="1200" b="0" i="0" u="none" strike="noStrike" kern="1200" baseline="0" dirty="0" smtClean="0">
                <a:solidFill>
                  <a:schemeClr val="tx1"/>
                </a:solidFill>
                <a:latin typeface="+mn-lt"/>
                <a:ea typeface="+mn-ea"/>
                <a:cs typeface="+mn-cs"/>
              </a:rPr>
              <a:t>Help us to respect ourselves and each person as a child of God.  Be our guide in seeking the good of our souls and the salvation of our neighbor.</a:t>
            </a:r>
          </a:p>
          <a:p>
            <a:pPr marL="0" indent="0">
              <a:buNone/>
            </a:pPr>
            <a:r>
              <a:rPr lang="en-US" sz="1200" b="0" i="0" u="none" strike="noStrike" kern="1200" baseline="0" dirty="0" smtClean="0">
                <a:solidFill>
                  <a:schemeClr val="tx1"/>
                </a:solidFill>
                <a:latin typeface="+mn-lt"/>
                <a:ea typeface="+mn-ea"/>
                <a:cs typeface="+mn-cs"/>
              </a:rPr>
              <a:t>Teach us to love Jesus in the Blessed Sacrament, Mary Mother of Christ and our Mother, and our Holy Father the Pope.  </a:t>
            </a:r>
          </a:p>
          <a:p>
            <a:pPr marL="0" indent="0">
              <a:buNone/>
            </a:pPr>
            <a:r>
              <a:rPr lang="en-US" sz="1200" b="0" i="0" u="none" strike="noStrike" kern="1200" baseline="0" dirty="0" smtClean="0">
                <a:solidFill>
                  <a:schemeClr val="tx1"/>
                </a:solidFill>
                <a:latin typeface="+mn-lt"/>
                <a:ea typeface="+mn-ea"/>
                <a:cs typeface="+mn-cs"/>
              </a:rPr>
              <a:t>And obtain for us from God, the grace of a happy death, so that we may all be gathered together with you in Heaven.  Amen.</a:t>
            </a:r>
          </a:p>
          <a:p>
            <a:pPr marL="0" indent="0">
              <a:buNone/>
            </a:pPr>
            <a:r>
              <a:rPr lang="en-US" sz="1200" b="0" i="0" u="none" strike="noStrike" kern="1200" baseline="0" dirty="0" smtClean="0">
                <a:solidFill>
                  <a:schemeClr val="tx1"/>
                </a:solidFill>
                <a:latin typeface="+mn-lt"/>
                <a:ea typeface="+mn-ea"/>
                <a:cs typeface="+mn-cs"/>
              </a:rPr>
              <a:t> </a:t>
            </a:r>
          </a:p>
          <a:p>
            <a:pPr marL="228600" indent="-228600">
              <a:buAutoNum type="arabicPeriod" startAt="2"/>
            </a:pPr>
            <a:r>
              <a:rPr lang="en-US" sz="1200" b="0" i="0" u="none" strike="noStrike" kern="1200" baseline="0" dirty="0" smtClean="0">
                <a:solidFill>
                  <a:schemeClr val="tx1"/>
                </a:solidFill>
                <a:latin typeface="+mn-lt"/>
                <a:ea typeface="+mn-ea"/>
                <a:cs typeface="+mn-cs"/>
              </a:rPr>
              <a:t>See C</a:t>
            </a:r>
            <a:r>
              <a:rPr lang="en-US" i="1" dirty="0" smtClean="0"/>
              <a:t>atechism of the Catholic</a:t>
            </a:r>
            <a:r>
              <a:rPr lang="en-US" i="1" baseline="0" dirty="0" smtClean="0"/>
              <a:t> Church</a:t>
            </a:r>
            <a:r>
              <a:rPr lang="en-US" baseline="0" dirty="0" smtClean="0"/>
              <a:t>, </a:t>
            </a:r>
          </a:p>
          <a:p>
            <a:pPr marL="628650" lvl="1" indent="-171450">
              <a:buFont typeface="Arial" panose="020B0604020202020204" pitchFamily="34" charset="0"/>
              <a:buChar char="•"/>
            </a:pPr>
            <a:r>
              <a:rPr lang="en-US" baseline="0" dirty="0" smtClean="0"/>
              <a:t>souls of others:  paragraphs 2284-2287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 person’s name:  paragraphs 2158</a:t>
            </a:r>
          </a:p>
          <a:p>
            <a:pPr marL="628650" lvl="1" indent="-171450">
              <a:buFont typeface="Arial" panose="020B0604020202020204" pitchFamily="34" charset="0"/>
              <a:buChar char="•"/>
            </a:pPr>
            <a:r>
              <a:rPr lang="en-US" baseline="0" dirty="0" smtClean="0"/>
              <a:t>health:  paragraphs 2288-2291</a:t>
            </a:r>
          </a:p>
          <a:p>
            <a:pPr marL="628650" lvl="1" indent="-171450">
              <a:buFont typeface="Arial" panose="020B0604020202020204" pitchFamily="34" charset="0"/>
              <a:buChar char="•"/>
            </a:pPr>
            <a:endParaRPr lang="en-US" dirty="0" smtClean="0"/>
          </a:p>
          <a:p>
            <a:pPr marL="0" indent="0">
              <a:buNone/>
            </a:pPr>
            <a:endParaRPr lang="en-US" sz="1200" b="0" i="0" u="none" strike="noStrike" kern="1200" baseline="0" dirty="0" smtClean="0">
              <a:solidFill>
                <a:schemeClr val="tx1"/>
              </a:solidFill>
              <a:latin typeface="+mn-lt"/>
              <a:ea typeface="+mn-ea"/>
              <a:cs typeface="+mn-cs"/>
            </a:endParaRPr>
          </a:p>
          <a:p>
            <a:pPr marL="0" indent="0">
              <a:buNone/>
            </a:pPr>
            <a:endParaRPr lang="en-US" sz="1200" b="0" i="0" u="none" strike="noStrike"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27</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639421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God is love.  God reveals His love through creation.  God created us in His image and loves each person completely.  We are children of God, and He is our loving Father.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God created us in His image, which means that we can think and we can choose. We can choose to be selfless and think of others first.  Or we can choose to act in a way that is unkind and selfish, which will make us unhappy and even miserable and offends God because we are offending another person.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Adam and Eve chose against God and sinned they separated themselves from God.  Out of love, God promised a Savior.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Jesus loves you so much that He wants you to know Him, to develop a deep friendship with Him and to be so close to Him that He is united with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3</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416205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speaks to us through the Prophet Jeremiah:</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Before I formed you in the womb I knew you, and before you were born I consecrated you”  (Jeremiah 1:5)</a:t>
            </a:r>
          </a:p>
          <a:p>
            <a:endParaRPr lang="en-US" dirty="0" smtClean="0"/>
          </a:p>
          <a:p>
            <a:r>
              <a:rPr lang="en-US" dirty="0" smtClean="0"/>
              <a:t>God is our creator.</a:t>
            </a:r>
            <a:r>
              <a:rPr lang="en-US" baseline="0" dirty="0" smtClean="0"/>
              <a:t>  All that God made is good.  </a:t>
            </a:r>
          </a:p>
          <a:p>
            <a:endParaRPr lang="en-US" baseline="0" dirty="0" smtClean="0"/>
          </a:p>
          <a:p>
            <a:r>
              <a:rPr lang="en-US" dirty="0" smtClean="0"/>
              <a:t>God created you and He knows you.  He knows everything about</a:t>
            </a:r>
            <a:r>
              <a:rPr lang="en-US" baseline="0" dirty="0" smtClean="0"/>
              <a:t> you.  And He loves you!</a:t>
            </a:r>
          </a:p>
          <a:p>
            <a:endParaRPr lang="en-US" baseline="0" dirty="0" smtClean="0"/>
          </a:p>
          <a:p>
            <a:r>
              <a:rPr lang="en-US" baseline="0" dirty="0" smtClean="0"/>
              <a:t>We need to be grateful to God for His incredible love.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4</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2410016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does the word unique mean?</a:t>
            </a:r>
          </a:p>
          <a:p>
            <a:endParaRPr lang="en-US" baseline="0" dirty="0" smtClean="0"/>
          </a:p>
          <a:p>
            <a:r>
              <a:rPr lang="en-US" baseline="0" dirty="0" smtClean="0"/>
              <a:t>What does the word unrepeatable mean?</a:t>
            </a:r>
          </a:p>
          <a:p>
            <a:endParaRPr lang="en-US" baseline="0" dirty="0" smtClean="0"/>
          </a:p>
          <a:p>
            <a:r>
              <a:rPr lang="en-US" baseline="0" dirty="0" smtClean="0"/>
              <a:t>What does it mean that God made every person unique and unrepeatable?</a:t>
            </a:r>
            <a:endParaRPr lang="en-US" dirty="0" smtClean="0"/>
          </a:p>
          <a:p>
            <a:endParaRPr lang="en-US" dirty="0" smtClean="0"/>
          </a:p>
          <a:p>
            <a:r>
              <a:rPr lang="en-US" dirty="0" smtClean="0"/>
              <a:t>From</a:t>
            </a:r>
            <a:r>
              <a:rPr lang="en-US" baseline="0" dirty="0" smtClean="0"/>
              <a:t> the virtue of respect, Diocesan Virtue Program, page 1</a:t>
            </a:r>
          </a:p>
          <a:p>
            <a:r>
              <a:rPr lang="en-US" baseline="0" dirty="0" smtClean="0"/>
              <a:t>Each person is unique, unrepeatable, and has inherent dignity from God.  Further, each person has a unique role in God’s plan.  Therefore, each person is to be shown respect, even if the individual is impaired in some way.  Having respect toward another person means that we show him/her honor and esteem because he/she is a child of God who deserves consideration and regard.</a:t>
            </a:r>
          </a:p>
          <a:p>
            <a:endParaRPr lang="en-US" baseline="0" dirty="0" smtClean="0"/>
          </a:p>
          <a:p>
            <a:r>
              <a:rPr lang="en-US" baseline="0" dirty="0" smtClean="0"/>
              <a:t>A book or movie that the students are familiar with may help the children to understand the meaning of unique and unrepeatable.</a:t>
            </a:r>
          </a:p>
          <a:p>
            <a:endParaRPr lang="en-US" baseline="0"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5</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3649490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6</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121757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loves us so much that He sent His own Son to die on the Cross for each one</a:t>
            </a:r>
            <a:r>
              <a:rPr lang="en-US" baseline="0" dirty="0" smtClean="0"/>
              <a:t> of us.  Read John 3:16</a:t>
            </a:r>
          </a:p>
          <a:p>
            <a:endParaRPr lang="en-US" baseline="0" dirty="0" smtClean="0"/>
          </a:p>
          <a:p>
            <a:r>
              <a:rPr lang="en-US" baseline="0" dirty="0" smtClean="0"/>
              <a:t>You are a chosen, dearly beloved child of God.</a:t>
            </a:r>
          </a:p>
          <a:p>
            <a:endParaRPr lang="en-US" baseline="0" dirty="0" smtClean="0"/>
          </a:p>
          <a:p>
            <a:r>
              <a:rPr lang="en-US" baseline="0" dirty="0" smtClean="0"/>
              <a:t>Because you are so important to God, and every other person is so important to God, you are to love yourself and others.</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7</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2144369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dignity?  Dignity means self-worth; it is the recognition of a person’s incredible importance as a person created by God with an immortal soul - a soul that will live forever and a body that needs to be taken care of, and not abused in any way. The dignity of the human person is rooted in his being created in the image and likeness of God.</a:t>
            </a:r>
          </a:p>
          <a:p>
            <a:endParaRPr lang="en-US" dirty="0" smtClean="0"/>
          </a:p>
          <a:p>
            <a:r>
              <a:rPr lang="en-US" dirty="0" smtClean="0"/>
              <a:t>God has created each person with the gift of freedom, so that we can choose freely to receive His love and love Him in return and then give His love to others.</a:t>
            </a:r>
          </a:p>
          <a:p>
            <a:r>
              <a:rPr lang="en-US" dirty="0" smtClean="0"/>
              <a:t>God has created us with a desire for happiness placed in our heart in order that we draw closer and closer to Him, because He is the only One who can fulfill this desire for happiness.  </a:t>
            </a:r>
          </a:p>
          <a:p>
            <a:r>
              <a:rPr lang="en-US" dirty="0" smtClean="0"/>
              <a:t>God wants you to spend eternity with Him in Heaven.  (Catechism paragraphs 1700-1709) </a:t>
            </a:r>
          </a:p>
          <a:p>
            <a:endParaRPr lang="en-US" dirty="0" smtClean="0"/>
          </a:p>
          <a:p>
            <a:r>
              <a:rPr lang="en-US" dirty="0" smtClean="0"/>
              <a:t>We should be grateful for God’s incredible love for each person. </a:t>
            </a:r>
          </a:p>
          <a:p>
            <a:endParaRPr lang="en-US" dirty="0" smtClean="0"/>
          </a:p>
          <a:p>
            <a:r>
              <a:rPr lang="en-US" smtClean="0"/>
              <a:t>With the students, use an example of a parent, grandparent, aunt or uncle or any trusted adult still loving them even after they did something wrong. </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8</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2586000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John 15:12-13 </a:t>
            </a:r>
            <a:r>
              <a:rPr lang="en-US" b="1" i="1" baseline="0" dirty="0" smtClean="0"/>
              <a:t> </a:t>
            </a:r>
            <a:r>
              <a:rPr lang="en-US" b="1" i="1" u="sng" dirty="0" smtClean="0"/>
              <a:t>This is my commandment, that you love one another as I have loved you.</a:t>
            </a:r>
            <a:r>
              <a:rPr lang="en-US" b="1" i="1" dirty="0" smtClean="0"/>
              <a:t> Greater love has no one than this, that someone lay down his life for his friends. You are my friends if you do what I command you. </a:t>
            </a:r>
          </a:p>
          <a:p>
            <a:endParaRPr lang="en-US" baseline="0" dirty="0" smtClean="0"/>
          </a:p>
          <a:p>
            <a:pPr defTabSz="914286">
              <a:defRPr/>
            </a:pPr>
            <a:r>
              <a:rPr lang="en-US" baseline="0" dirty="0" smtClean="0"/>
              <a:t>Complete respect is to begin in your relationship with God in obeying His commands and responding to His desire that you spend time with Him in prayer each day. </a:t>
            </a:r>
            <a:r>
              <a:rPr lang="en-US" dirty="0" smtClean="0"/>
              <a:t>You show your love for God by loving others.  You love others by showing them respect.  Secondly, </a:t>
            </a:r>
            <a:r>
              <a:rPr lang="en-US" baseline="0" dirty="0" smtClean="0"/>
              <a:t>you are to respect yourself, maintaining a proper balance in all matters.</a:t>
            </a:r>
          </a:p>
          <a:p>
            <a:r>
              <a:rPr lang="en-US" baseline="0" dirty="0" smtClean="0"/>
              <a:t>God has given you your parents and so you are to respect them.  This is followed by a special respect for priests, religious, teachers, law enforcement offices, elders, siblings, relatives, neighbors and those in authority.  </a:t>
            </a:r>
          </a:p>
          <a:p>
            <a:endParaRPr lang="en-US" dirty="0" smtClean="0"/>
          </a:p>
          <a:p>
            <a:r>
              <a:rPr lang="en-US" baseline="0" dirty="0" smtClean="0"/>
              <a:t>How do these actions show respect toward another person?</a:t>
            </a:r>
          </a:p>
          <a:p>
            <a:pPr marL="628572" lvl="1" indent="-171428">
              <a:buFont typeface="Arial" panose="020B0604020202020204" pitchFamily="34" charset="0"/>
              <a:buChar char="•"/>
            </a:pPr>
            <a:r>
              <a:rPr lang="en-US" baseline="0" dirty="0" smtClean="0"/>
              <a:t>Speak kindly | Don’t speak ill of others</a:t>
            </a:r>
          </a:p>
          <a:p>
            <a:pPr marL="628572" lvl="1" indent="-171428">
              <a:buFont typeface="Arial" panose="020B0604020202020204" pitchFamily="34" charset="0"/>
              <a:buChar char="•"/>
            </a:pPr>
            <a:r>
              <a:rPr lang="en-US" baseline="0" dirty="0" smtClean="0"/>
              <a:t>Refrain from idle complaints</a:t>
            </a:r>
          </a:p>
          <a:p>
            <a:pPr marL="628572" lvl="1" indent="-171428">
              <a:buFont typeface="Arial" panose="020B0604020202020204" pitchFamily="34" charset="0"/>
              <a:buChar char="•"/>
            </a:pPr>
            <a:r>
              <a:rPr lang="en-US" baseline="0" dirty="0" smtClean="0"/>
              <a:t>Pay attention | Listen</a:t>
            </a:r>
          </a:p>
          <a:p>
            <a:pPr marL="628572" lvl="1" indent="-171428">
              <a:buFont typeface="Arial" panose="020B0604020202020204" pitchFamily="34" charset="0"/>
              <a:buChar char="•"/>
            </a:pPr>
            <a:r>
              <a:rPr lang="en-US" baseline="0" dirty="0" smtClean="0"/>
              <a:t>Rediscover silence</a:t>
            </a:r>
          </a:p>
          <a:p>
            <a:pPr marL="628572" lvl="1" indent="-171428" defTabSz="914286">
              <a:buFont typeface="Arial" panose="020B0604020202020204" pitchFamily="34" charset="0"/>
              <a:buChar char="•"/>
              <a:defRPr/>
            </a:pPr>
            <a:r>
              <a:rPr lang="en-US" baseline="0" dirty="0" smtClean="0"/>
              <a:t>Acknowledge and include others | Respect other’s opinions</a:t>
            </a:r>
          </a:p>
          <a:p>
            <a:endParaRPr lang="en-US" baseline="0" dirty="0" smtClean="0"/>
          </a:p>
          <a:p>
            <a:r>
              <a:rPr lang="en-US" baseline="0" dirty="0" smtClean="0"/>
              <a:t>Choose one from the list that you need to grow in. Pray to Jesus, asking Him to help you to practice and develop the habit of acting or speaking with respect.</a:t>
            </a:r>
            <a:endParaRPr lang="en-US"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9</a:t>
            </a:fld>
            <a:endParaRPr lang="en-US"/>
          </a:p>
        </p:txBody>
      </p:sp>
      <p:sp>
        <p:nvSpPr>
          <p:cNvPr id="5" name="Footer Placeholder 4"/>
          <p:cNvSpPr>
            <a:spLocks noGrp="1"/>
          </p:cNvSpPr>
          <p:nvPr>
            <p:ph type="ftr" sz="quarter" idx="11"/>
          </p:nvPr>
        </p:nvSpPr>
        <p:spPr/>
        <p:txBody>
          <a:bodyPr/>
          <a:lstStyle/>
          <a:p>
            <a:r>
              <a:rPr lang="en-US" smtClean="0"/>
              <a:t>3rd Grade</a:t>
            </a:r>
            <a:endParaRPr lang="en-US"/>
          </a:p>
        </p:txBody>
      </p:sp>
    </p:spTree>
    <p:extLst>
      <p:ext uri="{BB962C8B-B14F-4D97-AF65-F5344CB8AC3E}">
        <p14:creationId xmlns:p14="http://schemas.microsoft.com/office/powerpoint/2010/main" val="250808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en-US" smtClean="0"/>
              <a:t>Click to edit Master title style</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6534063A-3BDC-4B88-A0BC-99FC2F7E92D6}" type="slidenum">
              <a:rPr lang="en-US" smtClean="0"/>
              <a:t>‹#›</a:t>
            </a:fld>
            <a:endParaRPr lang="en-US"/>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345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4035723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536526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890104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6534063A-3BDC-4B88-A0BC-99FC2F7E92D6}" type="slidenum">
              <a:rPr lang="en-US" smtClean="0"/>
              <a:t>‹#›</a:t>
            </a:fld>
            <a:endParaRPr lang="en-US"/>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01595432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4004594950"/>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941832" y="2909102"/>
            <a:ext cx="361188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975398" y="2909102"/>
            <a:ext cx="361188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751815B-96F6-4BD6-8D81-9D1AD49FC064}" type="datetimeFigureOut">
              <a:rPr lang="en-US" smtClean="0"/>
              <a:t>10/19/2021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847083907"/>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751815B-96F6-4BD6-8D81-9D1AD49FC064}" type="datetimeFigureOut">
              <a:rPr lang="en-US" smtClean="0"/>
              <a:t>10/19/2021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584973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1815B-96F6-4BD6-8D81-9D1AD49FC064}" type="datetimeFigureOut">
              <a:rPr lang="en-US" smtClean="0"/>
              <a:t>10/19/2021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964055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a:xfrm>
            <a:off x="573789" y="6375679"/>
            <a:ext cx="925016" cy="348462"/>
          </a:xfrm>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a:xfrm>
            <a:off x="1577716" y="6375679"/>
            <a:ext cx="2611634" cy="345796"/>
          </a:xfrm>
        </p:spPr>
        <p:txBody>
          <a:bodyPr/>
          <a:lstStyle/>
          <a:p>
            <a:endParaRPr lang="en-US"/>
          </a:p>
        </p:txBody>
      </p:sp>
      <p:sp>
        <p:nvSpPr>
          <p:cNvPr id="7" name="Slide Number Placeholder 6"/>
          <p:cNvSpPr>
            <a:spLocks noGrp="1"/>
          </p:cNvSpPr>
          <p:nvPr>
            <p:ph type="sldNum" sz="quarter" idx="12"/>
          </p:nvPr>
        </p:nvSpPr>
        <p:spPr>
          <a:xfrm>
            <a:off x="4268261" y="6375679"/>
            <a:ext cx="924342" cy="345796"/>
          </a:xfrm>
        </p:spPr>
        <p:txBody>
          <a:bodyPr/>
          <a:lstStyle/>
          <a:p>
            <a:fld id="{6534063A-3BDC-4B88-A0BC-99FC2F7E92D6}" type="slidenum">
              <a:rPr lang="en-US" smtClean="0"/>
              <a:t>‹#›</a:t>
            </a:fld>
            <a:endParaRPr lang="en-US"/>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5883184"/>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a:xfrm>
            <a:off x="574463" y="6375679"/>
            <a:ext cx="924342" cy="348462"/>
          </a:xfrm>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a:xfrm>
            <a:off x="1577716" y="6375679"/>
            <a:ext cx="2611634" cy="345796"/>
          </a:xfrm>
        </p:spPr>
        <p:txBody>
          <a:bodyPr/>
          <a:lstStyle/>
          <a:p>
            <a:endParaRPr lang="en-US"/>
          </a:p>
        </p:txBody>
      </p:sp>
      <p:sp>
        <p:nvSpPr>
          <p:cNvPr id="7" name="Slide Number Placeholder 6"/>
          <p:cNvSpPr>
            <a:spLocks noGrp="1"/>
          </p:cNvSpPr>
          <p:nvPr>
            <p:ph type="sldNum" sz="quarter" idx="12"/>
          </p:nvPr>
        </p:nvSpPr>
        <p:spPr>
          <a:xfrm>
            <a:off x="4256153" y="6375679"/>
            <a:ext cx="947460" cy="345796"/>
          </a:xfrm>
        </p:spPr>
        <p:txBody>
          <a:bodyPr/>
          <a:lstStyle/>
          <a:p>
            <a:fld id="{6534063A-3BDC-4B88-A0BC-99FC2F7E92D6}" type="slidenum">
              <a:rPr lang="en-US" smtClean="0"/>
              <a:t>‹#›</a:t>
            </a:fld>
            <a:endParaRPr lang="en-US"/>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36377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5751815B-96F6-4BD6-8D81-9D1AD49FC064}" type="datetimeFigureOut">
              <a:rPr lang="en-US" smtClean="0"/>
              <a:t>10/19/2021</a:t>
            </a:fld>
            <a:endParaRPr lang="en-US"/>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6534063A-3BDC-4B88-A0BC-99FC2F7E92D6}" type="slidenum">
              <a:rPr lang="en-US" smtClean="0"/>
              <a:t>‹#›</a:t>
            </a:fld>
            <a:endParaRPr lang="en-US"/>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3391118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0" pos="594">
          <p15:clr>
            <a:srgbClr val="F26B43"/>
          </p15:clr>
        </p15:guide>
        <p15:guide id="3" pos="5400">
          <p15:clr>
            <a:srgbClr val="F26B43"/>
          </p15:clr>
        </p15:guide>
        <p15:guide id="4" orient="horz" pos="4008">
          <p15:clr>
            <a:srgbClr val="F26B43"/>
          </p15:clr>
        </p15:guide>
        <p15:guide id="5" orient="horz" pos="1440">
          <p15:clr>
            <a:srgbClr val="F26B43"/>
          </p15:clr>
        </p15:guide>
        <p15:guide id="6" orient="horz" pos="3720">
          <p15:clr>
            <a:srgbClr val="F26B43"/>
          </p15:clr>
        </p15:guide>
        <p15:guide id="7"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382000" cy="6858000"/>
          </a:xfrm>
          <a:effectLst>
            <a:softEdge rad="736600"/>
          </a:effectLst>
        </p:spPr>
        <p:txBody>
          <a:bodyPr>
            <a:normAutofit/>
          </a:bodyPr>
          <a:lstStyle/>
          <a:p>
            <a:r>
              <a:rPr lang="en-US" sz="4000" dirty="0" smtClean="0">
                <a:latin typeface="Britannic Bold" panose="020B0903060703020204" pitchFamily="34" charset="0"/>
              </a:rPr>
              <a:t>For the Safety and Protection of Children</a:t>
            </a:r>
            <a:r>
              <a:rPr lang="en-US" sz="6600" dirty="0" smtClean="0"/>
              <a:t/>
            </a:r>
            <a:br>
              <a:rPr lang="en-US" sz="66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
            </a:r>
            <a:br>
              <a:rPr lang="en-US" sz="3200" dirty="0" smtClean="0"/>
            </a:br>
            <a:r>
              <a:rPr lang="en-US" sz="4000" dirty="0" smtClean="0"/>
              <a:t/>
            </a:r>
            <a:br>
              <a:rPr lang="en-US" sz="4000" dirty="0" smtClean="0"/>
            </a:br>
            <a:r>
              <a:rPr lang="en-US" sz="4000" dirty="0" smtClean="0">
                <a:latin typeface="Britannic Bold" panose="020B0903060703020204" pitchFamily="34" charset="0"/>
              </a:rPr>
              <a:t>Safe Environment</a:t>
            </a:r>
            <a:r>
              <a:rPr lang="en-US" sz="6600" dirty="0" smtClean="0"/>
              <a:t/>
            </a:r>
            <a:br>
              <a:rPr lang="en-US" sz="6600" dirty="0" smtClean="0"/>
            </a:br>
            <a:r>
              <a:rPr lang="en-US" sz="2800" dirty="0" smtClean="0"/>
              <a:t>Third Grade</a:t>
            </a:r>
            <a:br>
              <a:rPr lang="en-US" sz="2800" dirty="0" smtClean="0"/>
            </a:b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096000"/>
            <a:ext cx="1905000" cy="635000"/>
          </a:xfrm>
          <a:prstGeom prst="rect">
            <a:avLst/>
          </a:prstGeom>
        </p:spPr>
      </p:pic>
      <p:pic>
        <p:nvPicPr>
          <p:cNvPr id="3" name="Picture 2"/>
          <p:cNvPicPr>
            <a:picLocks noChangeAspect="1"/>
          </p:cNvPicPr>
          <p:nvPr/>
        </p:nvPicPr>
        <p:blipFill rotWithShape="1">
          <a:blip r:embed="rId4"/>
          <a:srcRect l="14754" t="20779" r="16039" b="11741"/>
          <a:stretch/>
        </p:blipFill>
        <p:spPr>
          <a:xfrm>
            <a:off x="2254469" y="1600200"/>
            <a:ext cx="4847895" cy="3124200"/>
          </a:xfrm>
          <a:prstGeom prst="ellipse">
            <a:avLst/>
          </a:prstGeom>
          <a:ln>
            <a:noFill/>
          </a:ln>
          <a:effectLst>
            <a:softEdge rad="112500"/>
          </a:effectLst>
        </p:spPr>
      </p:pic>
    </p:spTree>
    <p:extLst>
      <p:ext uri="{BB962C8B-B14F-4D97-AF65-F5344CB8AC3E}">
        <p14:creationId xmlns:p14="http://schemas.microsoft.com/office/powerpoint/2010/main" val="18361189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525"/>
            <a:ext cx="8229600" cy="1492132"/>
          </a:xfrm>
        </p:spPr>
        <p:txBody>
          <a:bodyPr>
            <a:normAutofit/>
          </a:bodyPr>
          <a:lstStyle/>
          <a:p>
            <a:pPr algn="ctr"/>
            <a:r>
              <a:rPr lang="en-US" dirty="0" smtClean="0"/>
              <a:t>An important way of showing respect</a:t>
            </a:r>
            <a:endParaRPr lang="en-US" dirty="0"/>
          </a:p>
        </p:txBody>
      </p:sp>
      <p:sp>
        <p:nvSpPr>
          <p:cNvPr id="4" name="Title 1"/>
          <p:cNvSpPr txBox="1">
            <a:spLocks/>
          </p:cNvSpPr>
          <p:nvPr/>
        </p:nvSpPr>
        <p:spPr>
          <a:xfrm>
            <a:off x="685800" y="5867400"/>
            <a:ext cx="8229600" cy="838200"/>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a:lstStyle>
          <a:p>
            <a:pPr algn="ctr"/>
            <a:r>
              <a:rPr lang="en-US" dirty="0" smtClean="0"/>
              <a:t>Keep Yourself Safe.</a:t>
            </a:r>
            <a:endParaRPr lang="en-US" dirty="0"/>
          </a:p>
        </p:txBody>
      </p:sp>
      <p:pic>
        <p:nvPicPr>
          <p:cNvPr id="6" name="Picture 5"/>
          <p:cNvPicPr>
            <a:picLocks noChangeAspect="1"/>
          </p:cNvPicPr>
          <p:nvPr/>
        </p:nvPicPr>
        <p:blipFill>
          <a:blip r:embed="rId3"/>
          <a:stretch>
            <a:fillRect/>
          </a:stretch>
        </p:blipFill>
        <p:spPr>
          <a:xfrm>
            <a:off x="1447800" y="1394817"/>
            <a:ext cx="6705600" cy="4472583"/>
          </a:xfrm>
          <a:prstGeom prst="rect">
            <a:avLst/>
          </a:prstGeom>
        </p:spPr>
      </p:pic>
    </p:spTree>
    <p:extLst>
      <p:ext uri="{BB962C8B-B14F-4D97-AF65-F5344CB8AC3E}">
        <p14:creationId xmlns:p14="http://schemas.microsoft.com/office/powerpoint/2010/main" val="3590372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5181600" cy="3714749"/>
          </a:xfrm>
        </p:spPr>
        <p:txBody>
          <a:bodyPr>
            <a:normAutofit fontScale="90000"/>
          </a:bodyPr>
          <a:lstStyle/>
          <a:p>
            <a:pPr algn="ctr"/>
            <a:r>
              <a:rPr lang="en-US" sz="6000" dirty="0" smtClean="0"/>
              <a:t>#1 </a:t>
            </a:r>
            <a:br>
              <a:rPr lang="en-US" sz="6000" dirty="0" smtClean="0"/>
            </a:br>
            <a:r>
              <a:rPr lang="en-US" sz="2700" dirty="0" smtClean="0"/>
              <a:t> </a:t>
            </a:r>
            <a:r>
              <a:rPr lang="en-US" sz="6000" dirty="0" smtClean="0"/>
              <a:t/>
            </a:r>
            <a:br>
              <a:rPr lang="en-US" sz="6000" dirty="0" smtClean="0"/>
            </a:br>
            <a:r>
              <a:rPr lang="en-US" sz="6000" dirty="0" smtClean="0"/>
              <a:t>Always tell someone</a:t>
            </a:r>
            <a:endParaRPr lang="en-US" sz="6000" dirty="0"/>
          </a:p>
        </p:txBody>
      </p:sp>
      <p:sp>
        <p:nvSpPr>
          <p:cNvPr id="3" name="Content Placeholder 2"/>
          <p:cNvSpPr>
            <a:spLocks noGrp="1"/>
          </p:cNvSpPr>
          <p:nvPr>
            <p:ph type="body" sz="half" idx="2"/>
          </p:nvPr>
        </p:nvSpPr>
        <p:spPr>
          <a:xfrm>
            <a:off x="5638800" y="228600"/>
            <a:ext cx="3505200" cy="6096000"/>
          </a:xfrm>
        </p:spPr>
        <p:txBody>
          <a:bodyPr>
            <a:noAutofit/>
          </a:bodyPr>
          <a:lstStyle/>
          <a:p>
            <a:pPr marL="0" indent="0" algn="ctr">
              <a:buNone/>
            </a:pPr>
            <a:r>
              <a:rPr lang="en-US" sz="3000" b="1" dirty="0" smtClean="0"/>
              <a:t>No person should ever treat you or touch you in a way that makes you feel uncomfortable or afraid.  Always tell someone that you trust right away when you feel scared and not safe.</a:t>
            </a:r>
            <a:endParaRPr lang="en-US" sz="3000" b="1" dirty="0"/>
          </a:p>
        </p:txBody>
      </p:sp>
      <p:pic>
        <p:nvPicPr>
          <p:cNvPr id="4" name="Picture 3"/>
          <p:cNvPicPr>
            <a:picLocks noChangeAspect="1"/>
          </p:cNvPicPr>
          <p:nvPr/>
        </p:nvPicPr>
        <p:blipFill rotWithShape="1">
          <a:blip r:embed="rId3"/>
          <a:srcRect l="6845" t="6868" r="2678"/>
          <a:stretch/>
        </p:blipFill>
        <p:spPr>
          <a:xfrm>
            <a:off x="990600" y="3943349"/>
            <a:ext cx="3810000" cy="2719246"/>
          </a:xfrm>
          <a:prstGeom prst="rect">
            <a:avLst/>
          </a:prstGeom>
        </p:spPr>
      </p:pic>
    </p:spTree>
    <p:extLst>
      <p:ext uri="{BB962C8B-B14F-4D97-AF65-F5344CB8AC3E}">
        <p14:creationId xmlns:p14="http://schemas.microsoft.com/office/powerpoint/2010/main" val="21411255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5257800" cy="3810000"/>
          </a:xfrm>
        </p:spPr>
        <p:txBody>
          <a:bodyPr>
            <a:noAutofit/>
          </a:bodyPr>
          <a:lstStyle/>
          <a:p>
            <a:pPr algn="ctr"/>
            <a:r>
              <a:rPr lang="en-US" sz="5400" dirty="0" smtClean="0"/>
              <a:t>#2 </a:t>
            </a:r>
            <a:br>
              <a:rPr lang="en-US" sz="5400" dirty="0" smtClean="0"/>
            </a:br>
            <a:r>
              <a:rPr lang="en-US" sz="2400" dirty="0"/>
              <a:t/>
            </a:r>
            <a:br>
              <a:rPr lang="en-US" sz="2400" dirty="0"/>
            </a:br>
            <a:r>
              <a:rPr lang="en-US" sz="5400" dirty="0" smtClean="0"/>
              <a:t> Tell an offender to</a:t>
            </a:r>
            <a:endParaRPr lang="en-US" sz="5400" dirty="0"/>
          </a:p>
        </p:txBody>
      </p:sp>
      <p:sp>
        <p:nvSpPr>
          <p:cNvPr id="3" name="Content Placeholder 2"/>
          <p:cNvSpPr>
            <a:spLocks noGrp="1"/>
          </p:cNvSpPr>
          <p:nvPr>
            <p:ph type="body" sz="half" idx="2"/>
          </p:nvPr>
        </p:nvSpPr>
        <p:spPr>
          <a:xfrm>
            <a:off x="5638800" y="457200"/>
            <a:ext cx="3352800" cy="5676900"/>
          </a:xfrm>
        </p:spPr>
        <p:txBody>
          <a:bodyPr>
            <a:noAutofit/>
          </a:bodyPr>
          <a:lstStyle/>
          <a:p>
            <a:pPr marL="0" indent="0" algn="ctr">
              <a:buNone/>
            </a:pPr>
            <a:r>
              <a:rPr lang="en-US" sz="3000" b="1" dirty="0" smtClean="0"/>
              <a:t>If a person hugs or pats you, and if it makes you feel uncomfortable or scared, tell that person – either a young person or an adult – to STOP.  It is also O.K. to run and scream for help.</a:t>
            </a:r>
            <a:endParaRPr lang="en-US" sz="3000" b="1" dirty="0"/>
          </a:p>
        </p:txBody>
      </p:sp>
      <p:pic>
        <p:nvPicPr>
          <p:cNvPr id="4" name="Picture 3"/>
          <p:cNvPicPr>
            <a:picLocks noChangeAspect="1"/>
          </p:cNvPicPr>
          <p:nvPr/>
        </p:nvPicPr>
        <p:blipFill>
          <a:blip r:embed="rId3"/>
          <a:stretch>
            <a:fillRect/>
          </a:stretch>
        </p:blipFill>
        <p:spPr>
          <a:xfrm>
            <a:off x="1043932" y="4038600"/>
            <a:ext cx="3703336" cy="2459929"/>
          </a:xfrm>
          <a:prstGeom prst="rect">
            <a:avLst/>
          </a:prstGeom>
        </p:spPr>
      </p:pic>
    </p:spTree>
    <p:extLst>
      <p:ext uri="{BB962C8B-B14F-4D97-AF65-F5344CB8AC3E}">
        <p14:creationId xmlns:p14="http://schemas.microsoft.com/office/powerpoint/2010/main" val="2412005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5105400" cy="4114800"/>
          </a:xfrm>
        </p:spPr>
        <p:txBody>
          <a:bodyPr>
            <a:noAutofit/>
          </a:bodyPr>
          <a:lstStyle/>
          <a:p>
            <a:pPr marL="0" indent="0" algn="ctr">
              <a:buNone/>
            </a:pPr>
            <a:r>
              <a:rPr lang="en-US" sz="5400" b="1" dirty="0" smtClean="0">
                <a:solidFill>
                  <a:srgbClr val="FFC000"/>
                </a:solidFill>
              </a:rPr>
              <a:t> #3</a:t>
            </a:r>
          </a:p>
          <a:p>
            <a:pPr marL="0" indent="0" algn="ctr">
              <a:buNone/>
            </a:pPr>
            <a:r>
              <a:rPr lang="en-US" sz="5400" b="1" dirty="0" smtClean="0">
                <a:solidFill>
                  <a:srgbClr val="FFC000"/>
                </a:solidFill>
              </a:rPr>
              <a:t>Never get in a car with a </a:t>
            </a:r>
          </a:p>
          <a:p>
            <a:pPr marL="0" indent="0" algn="ctr">
              <a:buNone/>
            </a:pPr>
            <a:r>
              <a:rPr lang="en-US" sz="5400" b="1" dirty="0" smtClean="0">
                <a:solidFill>
                  <a:srgbClr val="FFC000"/>
                </a:solidFill>
              </a:rPr>
              <a:t>stranger!</a:t>
            </a:r>
            <a:endParaRPr lang="en-US" sz="5400" b="1" dirty="0">
              <a:solidFill>
                <a:srgbClr val="FFC000"/>
              </a:solidFill>
            </a:endParaRPr>
          </a:p>
        </p:txBody>
      </p:sp>
      <p:pic>
        <p:nvPicPr>
          <p:cNvPr id="4" name="Picture 3"/>
          <p:cNvPicPr>
            <a:picLocks noChangeAspect="1"/>
          </p:cNvPicPr>
          <p:nvPr/>
        </p:nvPicPr>
        <p:blipFill>
          <a:blip r:embed="rId3"/>
          <a:stretch>
            <a:fillRect/>
          </a:stretch>
        </p:blipFill>
        <p:spPr>
          <a:xfrm>
            <a:off x="5880705" y="2190750"/>
            <a:ext cx="3229957" cy="2419350"/>
          </a:xfrm>
          <a:prstGeom prst="rect">
            <a:avLst/>
          </a:prstGeom>
        </p:spPr>
      </p:pic>
      <p:pic>
        <p:nvPicPr>
          <p:cNvPr id="8" name="Picture 7"/>
          <p:cNvPicPr>
            <a:picLocks noChangeAspect="1"/>
          </p:cNvPicPr>
          <p:nvPr/>
        </p:nvPicPr>
        <p:blipFill>
          <a:blip r:embed="rId4"/>
          <a:stretch>
            <a:fillRect/>
          </a:stretch>
        </p:blipFill>
        <p:spPr>
          <a:xfrm>
            <a:off x="2362200" y="4638675"/>
            <a:ext cx="989188" cy="1362075"/>
          </a:xfrm>
          <a:prstGeom prst="rect">
            <a:avLst/>
          </a:prstGeom>
        </p:spPr>
      </p:pic>
    </p:spTree>
    <p:extLst>
      <p:ext uri="{BB962C8B-B14F-4D97-AF65-F5344CB8AC3E}">
        <p14:creationId xmlns:p14="http://schemas.microsoft.com/office/powerpoint/2010/main" val="2572104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7175"/>
            <a:ext cx="5181600" cy="2133600"/>
          </a:xfrm>
        </p:spPr>
        <p:txBody>
          <a:bodyPr>
            <a:noAutofit/>
          </a:bodyPr>
          <a:lstStyle/>
          <a:p>
            <a:pPr algn="ctr"/>
            <a:r>
              <a:rPr lang="en-US" sz="5400" dirty="0" smtClean="0"/>
              <a:t>#4</a:t>
            </a:r>
            <a:br>
              <a:rPr lang="en-US" sz="5400" dirty="0" smtClean="0"/>
            </a:br>
            <a:r>
              <a:rPr lang="en-US" sz="2400" dirty="0" smtClean="0"/>
              <a:t/>
            </a:r>
            <a:br>
              <a:rPr lang="en-US" sz="2400" dirty="0" smtClean="0"/>
            </a:br>
            <a:r>
              <a:rPr lang="en-US" sz="5400" dirty="0" smtClean="0"/>
              <a:t>  Scream</a:t>
            </a:r>
            <a:endParaRPr lang="en-US" sz="5400" dirty="0"/>
          </a:p>
        </p:txBody>
      </p:sp>
      <p:sp>
        <p:nvSpPr>
          <p:cNvPr id="3" name="Content Placeholder 2"/>
          <p:cNvSpPr>
            <a:spLocks noGrp="1"/>
          </p:cNvSpPr>
          <p:nvPr>
            <p:ph type="body" sz="half" idx="2"/>
          </p:nvPr>
        </p:nvSpPr>
        <p:spPr>
          <a:xfrm>
            <a:off x="5867400" y="1524000"/>
            <a:ext cx="3124200" cy="2362200"/>
          </a:xfrm>
        </p:spPr>
        <p:txBody>
          <a:bodyPr>
            <a:noAutofit/>
          </a:bodyPr>
          <a:lstStyle/>
          <a:p>
            <a:pPr marL="0" indent="0" algn="ctr">
              <a:buNone/>
            </a:pPr>
            <a:r>
              <a:rPr lang="en-US" sz="3000" b="1" dirty="0" smtClean="0"/>
              <a:t>“I don’t know you”, if someone tries to take you.</a:t>
            </a:r>
            <a:endParaRPr lang="en-US" sz="3000" b="1" dirty="0"/>
          </a:p>
        </p:txBody>
      </p:sp>
      <p:pic>
        <p:nvPicPr>
          <p:cNvPr id="4" name="Picture 3"/>
          <p:cNvPicPr>
            <a:picLocks noChangeAspect="1"/>
          </p:cNvPicPr>
          <p:nvPr/>
        </p:nvPicPr>
        <p:blipFill>
          <a:blip r:embed="rId3"/>
          <a:stretch>
            <a:fillRect/>
          </a:stretch>
        </p:blipFill>
        <p:spPr>
          <a:xfrm>
            <a:off x="685800" y="3124200"/>
            <a:ext cx="4626429" cy="2590800"/>
          </a:xfrm>
          <a:prstGeom prst="rect">
            <a:avLst/>
          </a:prstGeom>
        </p:spPr>
      </p:pic>
    </p:spTree>
    <p:extLst>
      <p:ext uri="{BB962C8B-B14F-4D97-AF65-F5344CB8AC3E}">
        <p14:creationId xmlns:p14="http://schemas.microsoft.com/office/powerpoint/2010/main" val="36368281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5105400" cy="3657600"/>
          </a:xfrm>
        </p:spPr>
        <p:txBody>
          <a:bodyPr>
            <a:noAutofit/>
          </a:bodyPr>
          <a:lstStyle/>
          <a:p>
            <a:pPr algn="ctr"/>
            <a:r>
              <a:rPr lang="en-US" sz="5400" dirty="0" smtClean="0"/>
              <a:t>#5</a:t>
            </a:r>
            <a:br>
              <a:rPr lang="en-US" sz="5400" dirty="0" smtClean="0"/>
            </a:br>
            <a:r>
              <a:rPr lang="en-US" sz="2400" dirty="0" smtClean="0"/>
              <a:t/>
            </a:r>
            <a:br>
              <a:rPr lang="en-US" sz="2400" dirty="0" smtClean="0"/>
            </a:br>
            <a:r>
              <a:rPr lang="en-US" sz="5400" dirty="0" smtClean="0"/>
              <a:t>Parents need to be present</a:t>
            </a:r>
            <a:endParaRPr lang="en-US" sz="5400" dirty="0"/>
          </a:p>
        </p:txBody>
      </p:sp>
      <p:sp>
        <p:nvSpPr>
          <p:cNvPr id="5" name="Title 1"/>
          <p:cNvSpPr txBox="1">
            <a:spLocks/>
          </p:cNvSpPr>
          <p:nvPr/>
        </p:nvSpPr>
        <p:spPr>
          <a:xfrm>
            <a:off x="5791200" y="1371599"/>
            <a:ext cx="3200400" cy="3357563"/>
          </a:xfrm>
          <a:prstGeom prst="rect">
            <a:avLst/>
          </a:prstGeom>
        </p:spPr>
        <p:txBody>
          <a:bodyPr vert="horz" lIns="91440" tIns="45720" rIns="91440" bIns="45720" rtlCol="0" anchor="b">
            <a:noAutofit/>
          </a:bodyPr>
          <a:lstStyle>
            <a:lvl1pPr algn="l" defTabSz="685800" rtl="0" eaLnBrk="1" latinLnBrk="0" hangingPunct="1">
              <a:lnSpc>
                <a:spcPct val="100000"/>
              </a:lnSpc>
              <a:spcBef>
                <a:spcPct val="0"/>
              </a:spcBef>
              <a:buNone/>
              <a:defRPr sz="1800" b="1" i="0" kern="1200" cap="all" spc="225" baseline="0">
                <a:solidFill>
                  <a:schemeClr val="accent1"/>
                </a:solidFill>
                <a:latin typeface="+mn-lt"/>
                <a:ea typeface="+mj-ea"/>
                <a:cs typeface="+mj-cs"/>
              </a:defRPr>
            </a:lvl1pPr>
          </a:lstStyle>
          <a:p>
            <a:pPr algn="ctr"/>
            <a:r>
              <a:rPr lang="en-US" sz="3000" dirty="0" smtClean="0">
                <a:solidFill>
                  <a:schemeClr val="bg1"/>
                </a:solidFill>
              </a:rPr>
              <a:t>Never go to a friend’s house if their parents are not there.</a:t>
            </a:r>
            <a:endParaRPr lang="en-US" sz="3000" dirty="0">
              <a:solidFill>
                <a:schemeClr val="bg1"/>
              </a:solidFill>
            </a:endParaRPr>
          </a:p>
        </p:txBody>
      </p:sp>
      <p:pic>
        <p:nvPicPr>
          <p:cNvPr id="4" name="Picture 3"/>
          <p:cNvPicPr>
            <a:picLocks noChangeAspect="1"/>
          </p:cNvPicPr>
          <p:nvPr/>
        </p:nvPicPr>
        <p:blipFill>
          <a:blip r:embed="rId3"/>
          <a:stretch>
            <a:fillRect/>
          </a:stretch>
        </p:blipFill>
        <p:spPr>
          <a:xfrm>
            <a:off x="1562100" y="3984885"/>
            <a:ext cx="2590800" cy="2590800"/>
          </a:xfrm>
          <a:prstGeom prst="rect">
            <a:avLst/>
          </a:prstGeom>
        </p:spPr>
      </p:pic>
    </p:spTree>
    <p:extLst>
      <p:ext uri="{BB962C8B-B14F-4D97-AF65-F5344CB8AC3E}">
        <p14:creationId xmlns:p14="http://schemas.microsoft.com/office/powerpoint/2010/main" val="25945980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5105400" cy="3733800"/>
          </a:xfrm>
        </p:spPr>
        <p:txBody>
          <a:bodyPr>
            <a:noAutofit/>
          </a:bodyPr>
          <a:lstStyle/>
          <a:p>
            <a:pPr algn="ctr"/>
            <a:r>
              <a:rPr lang="en-US" sz="5400" dirty="0" smtClean="0"/>
              <a:t>#6</a:t>
            </a:r>
            <a:br>
              <a:rPr lang="en-US" sz="5400" dirty="0" smtClean="0"/>
            </a:br>
            <a:r>
              <a:rPr lang="en-US" sz="2400" dirty="0" smtClean="0"/>
              <a:t/>
            </a:r>
            <a:br>
              <a:rPr lang="en-US" sz="2400" dirty="0" smtClean="0"/>
            </a:br>
            <a:r>
              <a:rPr lang="en-US" sz="5400" dirty="0" smtClean="0"/>
              <a:t>Always go with a friend</a:t>
            </a:r>
            <a:endParaRPr lang="en-US" sz="5400" dirty="0"/>
          </a:p>
        </p:txBody>
      </p:sp>
      <p:sp>
        <p:nvSpPr>
          <p:cNvPr id="3" name="Content Placeholder 2"/>
          <p:cNvSpPr>
            <a:spLocks noGrp="1"/>
          </p:cNvSpPr>
          <p:nvPr>
            <p:ph type="body" sz="half" idx="2"/>
          </p:nvPr>
        </p:nvSpPr>
        <p:spPr>
          <a:xfrm>
            <a:off x="5791200" y="228600"/>
            <a:ext cx="3200400" cy="6096000"/>
          </a:xfrm>
        </p:spPr>
        <p:txBody>
          <a:bodyPr>
            <a:noAutofit/>
          </a:bodyPr>
          <a:lstStyle/>
          <a:p>
            <a:pPr marL="0" indent="0" algn="ctr">
              <a:buNone/>
            </a:pPr>
            <a:r>
              <a:rPr lang="en-US" sz="3000" b="1" dirty="0" smtClean="0"/>
              <a:t>If you are going for a bike ride, always go with a friend, and make sure to tell your parents when you leave.  And call when you arrive at your friend’s house or the place of destination.</a:t>
            </a:r>
            <a:endParaRPr lang="en-US" sz="3000" b="1" dirty="0"/>
          </a:p>
        </p:txBody>
      </p:sp>
      <p:pic>
        <p:nvPicPr>
          <p:cNvPr id="5" name="Picture 4"/>
          <p:cNvPicPr>
            <a:picLocks noChangeAspect="1"/>
          </p:cNvPicPr>
          <p:nvPr/>
        </p:nvPicPr>
        <p:blipFill rotWithShape="1">
          <a:blip r:embed="rId3"/>
          <a:srcRect l="2344" r="18750" b="6951"/>
          <a:stretch/>
        </p:blipFill>
        <p:spPr>
          <a:xfrm>
            <a:off x="1077174" y="3994879"/>
            <a:ext cx="3560651" cy="2743200"/>
          </a:xfrm>
          <a:prstGeom prst="rect">
            <a:avLst/>
          </a:prstGeom>
        </p:spPr>
      </p:pic>
    </p:spTree>
    <p:extLst>
      <p:ext uri="{BB962C8B-B14F-4D97-AF65-F5344CB8AC3E}">
        <p14:creationId xmlns:p14="http://schemas.microsoft.com/office/powerpoint/2010/main" val="3102673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5105400" cy="2819400"/>
          </a:xfrm>
        </p:spPr>
        <p:txBody>
          <a:bodyPr>
            <a:noAutofit/>
          </a:bodyPr>
          <a:lstStyle/>
          <a:p>
            <a:pPr algn="ctr"/>
            <a:r>
              <a:rPr lang="en-US" sz="5400" dirty="0" smtClean="0"/>
              <a:t>#7</a:t>
            </a:r>
            <a:br>
              <a:rPr lang="en-US" sz="5400" dirty="0" smtClean="0"/>
            </a:br>
            <a:r>
              <a:rPr lang="en-US" sz="2400" dirty="0" smtClean="0"/>
              <a:t/>
            </a:r>
            <a:br>
              <a:rPr lang="en-US" sz="2400" dirty="0" smtClean="0"/>
            </a:br>
            <a:r>
              <a:rPr lang="en-US" sz="5400" dirty="0" smtClean="0"/>
              <a:t>Guard your eyes</a:t>
            </a:r>
            <a:endParaRPr lang="en-US" sz="5400" dirty="0"/>
          </a:p>
        </p:txBody>
      </p:sp>
      <p:sp>
        <p:nvSpPr>
          <p:cNvPr id="3" name="Content Placeholder 2"/>
          <p:cNvSpPr>
            <a:spLocks noGrp="1"/>
          </p:cNvSpPr>
          <p:nvPr>
            <p:ph type="body" sz="half" idx="2"/>
          </p:nvPr>
        </p:nvSpPr>
        <p:spPr>
          <a:xfrm>
            <a:off x="5715000" y="228600"/>
            <a:ext cx="3276600" cy="6629400"/>
          </a:xfrm>
        </p:spPr>
        <p:txBody>
          <a:bodyPr>
            <a:noAutofit/>
          </a:bodyPr>
          <a:lstStyle/>
          <a:p>
            <a:pPr marL="0" indent="0" algn="ctr">
              <a:buNone/>
            </a:pPr>
            <a:r>
              <a:rPr lang="en-US" sz="2400" b="1" dirty="0" smtClean="0"/>
              <a:t>If you are at a friend’s house and a TV program, video or computer program makes you feel uncomfortable, suggest that you would like to watch something different or play a different game.  It is ok to say that your parents don’t allow you to watch certain programs and then call your parents.</a:t>
            </a:r>
            <a:endParaRPr lang="en-US" sz="2400" b="1" dirty="0"/>
          </a:p>
        </p:txBody>
      </p:sp>
      <p:pic>
        <p:nvPicPr>
          <p:cNvPr id="5" name="Picture 4"/>
          <p:cNvPicPr>
            <a:picLocks noChangeAspect="1"/>
          </p:cNvPicPr>
          <p:nvPr/>
        </p:nvPicPr>
        <p:blipFill>
          <a:blip r:embed="rId3"/>
          <a:stretch>
            <a:fillRect/>
          </a:stretch>
        </p:blipFill>
        <p:spPr>
          <a:xfrm>
            <a:off x="647700" y="3352800"/>
            <a:ext cx="4267200" cy="3200400"/>
          </a:xfrm>
          <a:prstGeom prst="rect">
            <a:avLst/>
          </a:prstGeom>
        </p:spPr>
      </p:pic>
    </p:spTree>
    <p:extLst>
      <p:ext uri="{BB962C8B-B14F-4D97-AF65-F5344CB8AC3E}">
        <p14:creationId xmlns:p14="http://schemas.microsoft.com/office/powerpoint/2010/main" val="12039629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5257800" cy="2895600"/>
          </a:xfrm>
        </p:spPr>
        <p:txBody>
          <a:bodyPr>
            <a:noAutofit/>
          </a:bodyPr>
          <a:lstStyle/>
          <a:p>
            <a:pPr algn="ctr"/>
            <a:r>
              <a:rPr lang="en-US" sz="5400" dirty="0" smtClean="0"/>
              <a:t>#8</a:t>
            </a:r>
            <a:br>
              <a:rPr lang="en-US" sz="5400" dirty="0" smtClean="0"/>
            </a:br>
            <a:r>
              <a:rPr lang="en-US" sz="2400" dirty="0" smtClean="0"/>
              <a:t/>
            </a:r>
            <a:br>
              <a:rPr lang="en-US" sz="2400" dirty="0" smtClean="0"/>
            </a:br>
            <a:r>
              <a:rPr lang="en-US" sz="5400" dirty="0" smtClean="0"/>
              <a:t>Do not be afraid</a:t>
            </a:r>
            <a:endParaRPr lang="en-US" sz="5400" dirty="0"/>
          </a:p>
        </p:txBody>
      </p:sp>
      <p:sp>
        <p:nvSpPr>
          <p:cNvPr id="3" name="Content Placeholder 2"/>
          <p:cNvSpPr>
            <a:spLocks noGrp="1"/>
          </p:cNvSpPr>
          <p:nvPr>
            <p:ph type="body" sz="half" idx="2"/>
          </p:nvPr>
        </p:nvSpPr>
        <p:spPr>
          <a:xfrm>
            <a:off x="5867400" y="1219200"/>
            <a:ext cx="3124200" cy="2743200"/>
          </a:xfrm>
        </p:spPr>
        <p:txBody>
          <a:bodyPr>
            <a:normAutofit/>
          </a:bodyPr>
          <a:lstStyle/>
          <a:p>
            <a:pPr marL="0" indent="0" algn="ctr">
              <a:buNone/>
            </a:pPr>
            <a:r>
              <a:rPr lang="en-US" sz="3000" b="1" dirty="0" smtClean="0"/>
              <a:t>You are loved by God and He wants you to live with peace and joy.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3124200"/>
            <a:ext cx="4666129" cy="3605645"/>
          </a:xfrm>
          <a:prstGeom prst="rect">
            <a:avLst/>
          </a:prstGeom>
        </p:spPr>
      </p:pic>
    </p:spTree>
    <p:extLst>
      <p:ext uri="{BB962C8B-B14F-4D97-AF65-F5344CB8AC3E}">
        <p14:creationId xmlns:p14="http://schemas.microsoft.com/office/powerpoint/2010/main" val="186827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smtClean="0"/>
              <a:t>Remember!</a:t>
            </a:r>
            <a:endParaRPr lang="en-US" sz="7200" dirty="0"/>
          </a:p>
        </p:txBody>
      </p:sp>
    </p:spTree>
    <p:extLst>
      <p:ext uri="{BB962C8B-B14F-4D97-AF65-F5344CB8AC3E}">
        <p14:creationId xmlns:p14="http://schemas.microsoft.com/office/powerpoint/2010/main" val="3840461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28575"/>
            <a:ext cx="3810000" cy="6632585"/>
          </a:xfrm>
          <a:prstGeom prst="rect">
            <a:avLst/>
          </a:prstGeom>
          <a:noFill/>
        </p:spPr>
        <p:txBody>
          <a:bodyPr wrap="square" rtlCol="0">
            <a:spAutoFit/>
          </a:bodyPr>
          <a:lstStyle/>
          <a:p>
            <a:pPr algn="ctr"/>
            <a:r>
              <a:rPr lang="en-US" sz="2500" b="1" dirty="0" smtClean="0"/>
              <a:t>“</a:t>
            </a:r>
            <a:r>
              <a:rPr lang="en-US" sz="2500" b="1" dirty="0"/>
              <a:t>Our Father </a:t>
            </a:r>
            <a:r>
              <a:rPr lang="en-US" sz="2500" b="1" dirty="0" smtClean="0"/>
              <a:t>                           Who </a:t>
            </a:r>
            <a:r>
              <a:rPr lang="en-US" sz="2500" b="1" dirty="0"/>
              <a:t>art in heaven, </a:t>
            </a:r>
            <a:r>
              <a:rPr lang="en-US" sz="2500" b="1" dirty="0" smtClean="0"/>
              <a:t>  hallowed </a:t>
            </a:r>
            <a:r>
              <a:rPr lang="en-US" sz="2500" b="1" dirty="0"/>
              <a:t>be </a:t>
            </a:r>
            <a:r>
              <a:rPr lang="en-US" sz="2500" b="1" dirty="0" smtClean="0"/>
              <a:t>Thy </a:t>
            </a:r>
            <a:r>
              <a:rPr lang="en-US" sz="2500" b="1" dirty="0"/>
              <a:t>name. </a:t>
            </a:r>
          </a:p>
          <a:p>
            <a:pPr algn="ctr"/>
            <a:r>
              <a:rPr lang="en-US" sz="2500" b="1" dirty="0"/>
              <a:t>Thy kingdom come. </a:t>
            </a:r>
          </a:p>
          <a:p>
            <a:pPr algn="ctr"/>
            <a:r>
              <a:rPr lang="en-US" sz="2500" b="1" dirty="0"/>
              <a:t>Thy will be done, </a:t>
            </a:r>
          </a:p>
          <a:p>
            <a:pPr algn="ctr"/>
            <a:r>
              <a:rPr lang="en-US" sz="2500" b="1" dirty="0"/>
              <a:t>on earth as it is </a:t>
            </a:r>
            <a:r>
              <a:rPr lang="en-US" sz="2500" b="1" dirty="0" smtClean="0"/>
              <a:t>in Heaven</a:t>
            </a:r>
            <a:r>
              <a:rPr lang="en-US" sz="2500" b="1" dirty="0"/>
              <a:t>. </a:t>
            </a:r>
          </a:p>
          <a:p>
            <a:pPr algn="ctr"/>
            <a:r>
              <a:rPr lang="en-US" sz="2500" b="1" dirty="0"/>
              <a:t>Give us this day </a:t>
            </a:r>
            <a:r>
              <a:rPr lang="en-US" sz="2500" b="1" dirty="0" smtClean="0"/>
              <a:t>                  our </a:t>
            </a:r>
            <a:r>
              <a:rPr lang="en-US" sz="2500" b="1" dirty="0"/>
              <a:t>daily bread, </a:t>
            </a:r>
            <a:r>
              <a:rPr lang="en-US" sz="2500" b="1" dirty="0" smtClean="0"/>
              <a:t>and     forgive </a:t>
            </a:r>
            <a:r>
              <a:rPr lang="en-US" sz="2500" b="1" dirty="0"/>
              <a:t>us our </a:t>
            </a:r>
            <a:r>
              <a:rPr lang="en-US" sz="2500" b="1" dirty="0" smtClean="0"/>
              <a:t>trespasses as </a:t>
            </a:r>
            <a:r>
              <a:rPr lang="en-US" sz="2500" b="1" dirty="0"/>
              <a:t>we forgive those who trespass against us, </a:t>
            </a:r>
            <a:r>
              <a:rPr lang="en-US" sz="2500" b="1" dirty="0" smtClean="0"/>
              <a:t>            and </a:t>
            </a:r>
            <a:r>
              <a:rPr lang="en-US" sz="2500" b="1" dirty="0"/>
              <a:t>lead us not </a:t>
            </a:r>
            <a:r>
              <a:rPr lang="en-US" sz="2500" b="1" dirty="0" smtClean="0"/>
              <a:t>                      into </a:t>
            </a:r>
            <a:r>
              <a:rPr lang="en-US" sz="2500" b="1" dirty="0"/>
              <a:t>temptation, </a:t>
            </a:r>
            <a:r>
              <a:rPr lang="en-US" sz="2500" b="1" dirty="0" smtClean="0"/>
              <a:t>                           but </a:t>
            </a:r>
            <a:r>
              <a:rPr lang="en-US" sz="2500" b="1" dirty="0"/>
              <a:t>deliver us from evil. </a:t>
            </a:r>
            <a:r>
              <a:rPr lang="en-US" sz="2500" b="1" dirty="0" smtClean="0"/>
              <a:t>Amen.” </a:t>
            </a:r>
          </a:p>
          <a:p>
            <a:pPr algn="ctr"/>
            <a:r>
              <a:rPr lang="en-US" sz="2500" dirty="0" smtClean="0"/>
              <a:t>(</a:t>
            </a:r>
            <a:r>
              <a:rPr lang="en-US" sz="2500" i="1" dirty="0" smtClean="0"/>
              <a:t>Matthew</a:t>
            </a:r>
            <a:r>
              <a:rPr lang="en-US" sz="2500" dirty="0" smtClean="0"/>
              <a:t> 6:9-13)</a:t>
            </a:r>
            <a:endParaRPr lang="en-US" sz="2000" b="1"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8874"/>
            <a:ext cx="3581400" cy="6853297"/>
          </a:xfrm>
          <a:prstGeom prst="rect">
            <a:avLst/>
          </a:prstGeom>
        </p:spPr>
      </p:pic>
    </p:spTree>
    <p:extLst>
      <p:ext uri="{BB962C8B-B14F-4D97-AF65-F5344CB8AC3E}">
        <p14:creationId xmlns:p14="http://schemas.microsoft.com/office/powerpoint/2010/main" val="8677770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2209800" y="1219200"/>
            <a:ext cx="6629400" cy="2057400"/>
          </a:xfrm>
        </p:spPr>
        <p:txBody>
          <a:bodyPr>
            <a:noAutofit/>
          </a:bodyPr>
          <a:lstStyle/>
          <a:p>
            <a:pPr algn="ctr"/>
            <a:r>
              <a:rPr lang="en-US" sz="5400" dirty="0" smtClean="0"/>
              <a:t>God loves you very much! </a:t>
            </a:r>
          </a:p>
        </p:txBody>
      </p:sp>
    </p:spTree>
    <p:extLst>
      <p:ext uri="{BB962C8B-B14F-4D97-AF65-F5344CB8AC3E}">
        <p14:creationId xmlns:p14="http://schemas.microsoft.com/office/powerpoint/2010/main" val="33129099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2209800" y="609600"/>
            <a:ext cx="6629400" cy="3352800"/>
          </a:xfrm>
        </p:spPr>
        <p:txBody>
          <a:bodyPr>
            <a:noAutofit/>
          </a:bodyPr>
          <a:lstStyle/>
          <a:p>
            <a:pPr algn="ctr"/>
            <a:r>
              <a:rPr lang="en-US" sz="5400" dirty="0" smtClean="0"/>
              <a:t>You have incredible worth as a child of God.</a:t>
            </a:r>
          </a:p>
        </p:txBody>
      </p:sp>
    </p:spTree>
    <p:extLst>
      <p:ext uri="{BB962C8B-B14F-4D97-AF65-F5344CB8AC3E}">
        <p14:creationId xmlns:p14="http://schemas.microsoft.com/office/powerpoint/2010/main" val="24279169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2209800" y="914400"/>
            <a:ext cx="6629400" cy="4343400"/>
          </a:xfrm>
        </p:spPr>
        <p:txBody>
          <a:bodyPr>
            <a:noAutofit/>
          </a:bodyPr>
          <a:lstStyle/>
          <a:p>
            <a:pPr algn="ctr"/>
            <a:r>
              <a:rPr lang="en-US" sz="5400" dirty="0" smtClean="0"/>
              <a:t>You, and every person, are to be treated with respect.</a:t>
            </a:r>
          </a:p>
          <a:p>
            <a:endParaRPr lang="en-US" sz="3200" dirty="0"/>
          </a:p>
        </p:txBody>
      </p:sp>
    </p:spTree>
    <p:extLst>
      <p:ext uri="{BB962C8B-B14F-4D97-AF65-F5344CB8AC3E}">
        <p14:creationId xmlns:p14="http://schemas.microsoft.com/office/powerpoint/2010/main" val="25345783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2133600" y="381000"/>
            <a:ext cx="6858000" cy="5867400"/>
          </a:xfrm>
        </p:spPr>
        <p:txBody>
          <a:bodyPr>
            <a:noAutofit/>
          </a:bodyPr>
          <a:lstStyle/>
          <a:p>
            <a:pPr algn="ctr"/>
            <a:r>
              <a:rPr lang="en-US" sz="4000" dirty="0" smtClean="0"/>
              <a:t>If </a:t>
            </a:r>
            <a:r>
              <a:rPr lang="en-US" sz="4000" dirty="0"/>
              <a:t>you are being harmed, or if you feel sad, scared, unsafe, or </a:t>
            </a:r>
            <a:r>
              <a:rPr lang="en-US" sz="4000" dirty="0" smtClean="0"/>
              <a:t>uncomfortable… </a:t>
            </a:r>
          </a:p>
          <a:p>
            <a:pPr algn="ctr"/>
            <a:endParaRPr lang="en-US" sz="4000" dirty="0"/>
          </a:p>
          <a:p>
            <a:pPr algn="ctr"/>
            <a:r>
              <a:rPr lang="en-US" sz="4000" dirty="0" smtClean="0"/>
              <a:t>tell </a:t>
            </a:r>
            <a:r>
              <a:rPr lang="en-US" sz="4000" dirty="0"/>
              <a:t>an adult that you trust </a:t>
            </a:r>
            <a:r>
              <a:rPr lang="en-US" sz="4000" b="1" dirty="0"/>
              <a:t>right </a:t>
            </a:r>
            <a:r>
              <a:rPr lang="en-US" sz="4000" b="1" dirty="0" smtClean="0"/>
              <a:t>away</a:t>
            </a:r>
            <a:r>
              <a:rPr lang="en-US" sz="4000" dirty="0"/>
              <a:t>!</a:t>
            </a:r>
          </a:p>
          <a:p>
            <a:endParaRPr lang="en-US" sz="4000" dirty="0"/>
          </a:p>
        </p:txBody>
      </p:sp>
    </p:spTree>
    <p:extLst>
      <p:ext uri="{BB962C8B-B14F-4D97-AF65-F5344CB8AC3E}">
        <p14:creationId xmlns:p14="http://schemas.microsoft.com/office/powerpoint/2010/main" val="29701189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smtClean="0"/>
              <a:t>Exercises</a:t>
            </a:r>
            <a:endParaRPr lang="en-US" sz="7200" dirty="0"/>
          </a:p>
        </p:txBody>
      </p:sp>
    </p:spTree>
    <p:extLst>
      <p:ext uri="{BB962C8B-B14F-4D97-AF65-F5344CB8AC3E}">
        <p14:creationId xmlns:p14="http://schemas.microsoft.com/office/powerpoint/2010/main" val="19575951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514600" y="990600"/>
            <a:ext cx="4343400" cy="4572000"/>
          </a:xfrm>
        </p:spPr>
        <p:txBody>
          <a:bodyPr>
            <a:noAutofit/>
          </a:bodyPr>
          <a:lstStyle/>
          <a:p>
            <a:r>
              <a:rPr lang="en-US" sz="3200" b="1" dirty="0" smtClean="0"/>
              <a:t>Pray the prayer to St. John Bosco, asking for his intercession to help you grow in the virtue of respect.</a:t>
            </a:r>
            <a:endParaRPr lang="en-US" sz="3200" b="1" dirty="0"/>
          </a:p>
        </p:txBody>
      </p:sp>
    </p:spTree>
    <p:extLst>
      <p:ext uri="{BB962C8B-B14F-4D97-AF65-F5344CB8AC3E}">
        <p14:creationId xmlns:p14="http://schemas.microsoft.com/office/powerpoint/2010/main" val="17364319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743200" y="914400"/>
            <a:ext cx="3962400" cy="5197476"/>
          </a:xfrm>
        </p:spPr>
        <p:txBody>
          <a:bodyPr>
            <a:normAutofit/>
          </a:bodyPr>
          <a:lstStyle/>
          <a:p>
            <a:r>
              <a:rPr lang="en-US" sz="2400" b="1" dirty="0" smtClean="0"/>
              <a:t>How Do We respect the souls of others? </a:t>
            </a:r>
          </a:p>
          <a:p>
            <a:r>
              <a:rPr lang="en-US" sz="1400" dirty="0"/>
              <a:t>*</a:t>
            </a:r>
            <a:endParaRPr lang="en-US" sz="1400" b="1" dirty="0" smtClean="0"/>
          </a:p>
          <a:p>
            <a:r>
              <a:rPr lang="en-US" sz="2400" b="1" dirty="0" smtClean="0"/>
              <a:t>How Do we </a:t>
            </a:r>
            <a:r>
              <a:rPr lang="en-US" sz="2400" b="1" dirty="0"/>
              <a:t>show respect for a person’s </a:t>
            </a:r>
            <a:r>
              <a:rPr lang="en-US" sz="2400" b="1" dirty="0" smtClean="0"/>
              <a:t>name?</a:t>
            </a:r>
          </a:p>
          <a:p>
            <a:r>
              <a:rPr lang="en-US" sz="1400" dirty="0" smtClean="0"/>
              <a:t>*</a:t>
            </a:r>
          </a:p>
          <a:p>
            <a:r>
              <a:rPr lang="en-US" sz="2400" b="1" dirty="0" smtClean="0"/>
              <a:t>What do we do to show respect for our </a:t>
            </a:r>
          </a:p>
          <a:p>
            <a:r>
              <a:rPr lang="en-US" sz="2400" b="1" dirty="0" smtClean="0"/>
              <a:t>health? </a:t>
            </a:r>
          </a:p>
          <a:p>
            <a:pPr marL="0" indent="0">
              <a:buNone/>
            </a:pPr>
            <a:endParaRPr lang="en-US" sz="2400" b="1" dirty="0"/>
          </a:p>
        </p:txBody>
      </p:sp>
    </p:spTree>
    <p:extLst>
      <p:ext uri="{BB962C8B-B14F-4D97-AF65-F5344CB8AC3E}">
        <p14:creationId xmlns:p14="http://schemas.microsoft.com/office/powerpoint/2010/main" val="37755229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590800" y="2286000"/>
            <a:ext cx="4343400" cy="2285999"/>
          </a:xfrm>
        </p:spPr>
        <p:txBody>
          <a:bodyPr>
            <a:normAutofit lnSpcReduction="10000"/>
          </a:bodyPr>
          <a:lstStyle/>
          <a:p>
            <a:r>
              <a:rPr lang="en-US" sz="3600" b="1" dirty="0" smtClean="0"/>
              <a:t>Memorize the </a:t>
            </a:r>
            <a:r>
              <a:rPr lang="en-US" sz="3600" b="1" dirty="0"/>
              <a:t>safety </a:t>
            </a:r>
            <a:r>
              <a:rPr lang="en-US" sz="3600" b="1" dirty="0" smtClean="0"/>
              <a:t>rules </a:t>
            </a:r>
            <a:r>
              <a:rPr lang="en-US" sz="3600" b="1" dirty="0"/>
              <a:t>that keep you </a:t>
            </a:r>
            <a:r>
              <a:rPr lang="en-US" sz="3600" b="1" dirty="0" smtClean="0"/>
              <a:t>safe!</a:t>
            </a:r>
            <a:endParaRPr lang="en-US" sz="3600" b="1" dirty="0"/>
          </a:p>
          <a:p>
            <a:pPr marL="0" indent="0">
              <a:buNone/>
            </a:pPr>
            <a:endParaRPr lang="en-US" b="1" dirty="0"/>
          </a:p>
          <a:p>
            <a:pPr marL="0" indent="0">
              <a:buNone/>
            </a:pPr>
            <a:endParaRPr lang="en-US" sz="2400" b="1" dirty="0"/>
          </a:p>
        </p:txBody>
      </p:sp>
    </p:spTree>
    <p:extLst>
      <p:ext uri="{BB962C8B-B14F-4D97-AF65-F5344CB8AC3E}">
        <p14:creationId xmlns:p14="http://schemas.microsoft.com/office/powerpoint/2010/main" val="7194758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7391400" cy="1152243"/>
          </a:xfrm>
        </p:spPr>
        <p:txBody>
          <a:bodyPr/>
          <a:lstStyle/>
          <a:p>
            <a:r>
              <a:rPr lang="en-US" b="1" dirty="0" smtClean="0">
                <a:solidFill>
                  <a:srgbClr val="FFC000"/>
                </a:solidFill>
              </a:rPr>
              <a:t>God created you!</a:t>
            </a:r>
            <a:endParaRPr lang="en-US" b="1" dirty="0">
              <a:solidFill>
                <a:srgbClr val="FFC000"/>
              </a:solidFill>
            </a:endParaRPr>
          </a:p>
        </p:txBody>
      </p:sp>
      <p:sp>
        <p:nvSpPr>
          <p:cNvPr id="3" name="Content Placeholder 2"/>
          <p:cNvSpPr>
            <a:spLocks noGrp="1"/>
          </p:cNvSpPr>
          <p:nvPr>
            <p:ph type="body" idx="1"/>
          </p:nvPr>
        </p:nvSpPr>
        <p:spPr>
          <a:xfrm>
            <a:off x="1905000" y="5159782"/>
            <a:ext cx="7239000" cy="1545818"/>
          </a:xfrm>
        </p:spPr>
        <p:txBody>
          <a:bodyPr>
            <a:noAutofit/>
          </a:bodyPr>
          <a:lstStyle/>
          <a:p>
            <a:pPr marL="0" indent="0" algn="ctr">
              <a:buNone/>
            </a:pPr>
            <a:r>
              <a:rPr lang="en-US" sz="3200" b="1" dirty="0" smtClean="0"/>
              <a:t>and every person,                   in His image and likeness.</a:t>
            </a:r>
          </a:p>
          <a:p>
            <a:endParaRPr lang="en-US" sz="1000" dirty="0"/>
          </a:p>
        </p:txBody>
      </p:sp>
      <p:pic>
        <p:nvPicPr>
          <p:cNvPr id="4" name="Picture 5" descr="03 Creation of adam - pixill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22399"/>
            <a:ext cx="6722481" cy="346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8990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610" y="168821"/>
            <a:ext cx="8229600" cy="914400"/>
          </a:xfrm>
        </p:spPr>
        <p:txBody>
          <a:bodyPr/>
          <a:lstStyle/>
          <a:p>
            <a:pPr marL="0" indent="0" algn="ctr">
              <a:buNone/>
            </a:pPr>
            <a:r>
              <a:rPr lang="en-US" b="1" dirty="0"/>
              <a:t>“Before I formed you in the womb I knew you, and before you were born I consecrated </a:t>
            </a:r>
            <a:r>
              <a:rPr lang="en-US" b="1" dirty="0" smtClean="0"/>
              <a:t>you.” (</a:t>
            </a:r>
            <a:r>
              <a:rPr lang="en-US" b="1" i="1" dirty="0" smtClean="0"/>
              <a:t>Jeremiah</a:t>
            </a:r>
            <a:r>
              <a:rPr lang="en-US" b="1" dirty="0" smtClean="0"/>
              <a:t> 1:5)</a:t>
            </a:r>
          </a:p>
          <a:p>
            <a:pPr marL="0" indent="0" algn="ctr">
              <a:buNone/>
            </a:pPr>
            <a:endParaRPr lang="en-US" dirty="0"/>
          </a:p>
        </p:txBody>
      </p:sp>
      <p:pic>
        <p:nvPicPr>
          <p:cNvPr id="4" name="Picture 3"/>
          <p:cNvPicPr>
            <a:picLocks noChangeAspect="1"/>
          </p:cNvPicPr>
          <p:nvPr/>
        </p:nvPicPr>
        <p:blipFill>
          <a:blip r:embed="rId3"/>
          <a:stretch>
            <a:fillRect/>
          </a:stretch>
        </p:blipFill>
        <p:spPr>
          <a:xfrm>
            <a:off x="2819400" y="1083221"/>
            <a:ext cx="3846021" cy="5779541"/>
          </a:xfrm>
          <a:prstGeom prst="rect">
            <a:avLst/>
          </a:prstGeom>
        </p:spPr>
      </p:pic>
    </p:spTree>
    <p:extLst>
      <p:ext uri="{BB962C8B-B14F-4D97-AF65-F5344CB8AC3E}">
        <p14:creationId xmlns:p14="http://schemas.microsoft.com/office/powerpoint/2010/main" val="18721720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48000"/>
                    </a14:imgEffect>
                    <a14:imgEffect>
                      <a14:brightnessContrast bright="57000" contrast="9000"/>
                    </a14:imgEffect>
                  </a14:imgLayer>
                </a14:imgProps>
              </a:ext>
            </a:extLst>
          </a:blip>
          <a:stretch>
            <a:fillRect/>
          </a:stretch>
        </p:blipFill>
        <p:spPr>
          <a:xfrm rot="5400000">
            <a:off x="2968547" y="2365453"/>
            <a:ext cx="3587905" cy="2514600"/>
          </a:xfrm>
          <a:prstGeom prst="rect">
            <a:avLst/>
          </a:prstGeom>
          <a:effectLst>
            <a:softEdge rad="317500"/>
          </a:effectLst>
        </p:spPr>
      </p:pic>
      <p:sp>
        <p:nvSpPr>
          <p:cNvPr id="3" name="Content Placeholder 2"/>
          <p:cNvSpPr>
            <a:spLocks noGrp="1"/>
          </p:cNvSpPr>
          <p:nvPr>
            <p:ph type="subTitle" idx="1"/>
          </p:nvPr>
        </p:nvSpPr>
        <p:spPr>
          <a:xfrm>
            <a:off x="228600" y="152400"/>
            <a:ext cx="8915400" cy="6705600"/>
          </a:xfrm>
        </p:spPr>
        <p:txBody>
          <a:bodyPr>
            <a:noAutofit/>
          </a:bodyPr>
          <a:lstStyle/>
          <a:p>
            <a:pPr marL="0" indent="0" algn="ctr">
              <a:buNone/>
            </a:pPr>
            <a:r>
              <a:rPr lang="en-US" sz="6600" b="1" dirty="0" smtClean="0">
                <a:solidFill>
                  <a:schemeClr val="tx1"/>
                </a:solidFill>
              </a:rPr>
              <a:t>God made every person unique </a:t>
            </a:r>
          </a:p>
          <a:p>
            <a:pPr marL="0" indent="0" algn="ctr">
              <a:buNone/>
            </a:pPr>
            <a:endParaRPr lang="en-US" sz="6600" b="1" dirty="0">
              <a:solidFill>
                <a:schemeClr val="tx1"/>
              </a:solidFill>
            </a:endParaRPr>
          </a:p>
          <a:p>
            <a:pPr marL="0" indent="0" algn="ctr">
              <a:buNone/>
            </a:pPr>
            <a:endParaRPr lang="en-US" sz="6600" b="1" dirty="0" smtClean="0">
              <a:solidFill>
                <a:schemeClr val="tx1"/>
              </a:solidFill>
            </a:endParaRPr>
          </a:p>
          <a:p>
            <a:pPr marL="0" indent="0" algn="ctr">
              <a:buNone/>
            </a:pPr>
            <a:endParaRPr lang="en-US" sz="1050" b="1" dirty="0">
              <a:solidFill>
                <a:schemeClr val="tx1"/>
              </a:solidFill>
            </a:endParaRPr>
          </a:p>
          <a:p>
            <a:pPr marL="0" indent="0" algn="ctr">
              <a:buNone/>
            </a:pPr>
            <a:endParaRPr lang="en-US" sz="6600" b="1" dirty="0" smtClean="0">
              <a:solidFill>
                <a:schemeClr val="tx1"/>
              </a:solidFill>
            </a:endParaRPr>
          </a:p>
          <a:p>
            <a:pPr marL="0" indent="0" algn="ctr">
              <a:buNone/>
            </a:pPr>
            <a:r>
              <a:rPr lang="en-US" sz="6600" b="1" dirty="0" smtClean="0">
                <a:solidFill>
                  <a:schemeClr val="tx1"/>
                </a:solidFill>
              </a:rPr>
              <a:t>&amp; unrepeatable!</a:t>
            </a:r>
            <a:endParaRPr lang="en-US" sz="6600" b="1" dirty="0">
              <a:solidFill>
                <a:schemeClr val="tx1"/>
              </a:solidFill>
            </a:endParaRPr>
          </a:p>
        </p:txBody>
      </p:sp>
    </p:spTree>
    <p:extLst>
      <p:ext uri="{BB962C8B-B14F-4D97-AF65-F5344CB8AC3E}">
        <p14:creationId xmlns:p14="http://schemas.microsoft.com/office/powerpoint/2010/main" val="3104102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5105400" cy="6553200"/>
          </a:xfrm>
        </p:spPr>
        <p:txBody>
          <a:bodyPr>
            <a:normAutofit fontScale="85000" lnSpcReduction="20000"/>
          </a:bodyPr>
          <a:lstStyle/>
          <a:p>
            <a:pPr marL="0" indent="0" algn="ctr">
              <a:buNone/>
            </a:pPr>
            <a:r>
              <a:rPr lang="en-US" sz="3000" b="1" dirty="0">
                <a:solidFill>
                  <a:schemeClr val="tx2"/>
                </a:solidFill>
                <a:effectLst>
                  <a:outerShdw blurRad="38100" dist="38100" dir="2700000" algn="tl">
                    <a:srgbClr val="000000">
                      <a:alpha val="43137"/>
                    </a:srgbClr>
                  </a:outerShdw>
                </a:effectLst>
              </a:rPr>
              <a:t>O </a:t>
            </a:r>
            <a:r>
              <a:rPr lang="en-US" sz="3000" b="1" cap="small" dirty="0">
                <a:solidFill>
                  <a:schemeClr val="tx2"/>
                </a:solidFill>
                <a:effectLst>
                  <a:outerShdw blurRad="38100" dist="38100" dir="2700000" algn="tl">
                    <a:srgbClr val="000000">
                      <a:alpha val="43137"/>
                    </a:srgbClr>
                  </a:outerShdw>
                </a:effectLst>
              </a:rPr>
              <a:t>Lord</a:t>
            </a:r>
            <a:r>
              <a:rPr lang="en-US" sz="3000" b="1" dirty="0">
                <a:solidFill>
                  <a:schemeClr val="tx2"/>
                </a:solidFill>
                <a:effectLst>
                  <a:outerShdw blurRad="38100" dist="38100" dir="2700000" algn="tl">
                    <a:srgbClr val="000000">
                      <a:alpha val="43137"/>
                    </a:srgbClr>
                  </a:outerShdw>
                </a:effectLst>
              </a:rPr>
              <a:t>, </a:t>
            </a:r>
            <a:r>
              <a:rPr lang="en-US" sz="3000" b="1" dirty="0" smtClean="0">
                <a:solidFill>
                  <a:schemeClr val="tx2"/>
                </a:solidFill>
                <a:effectLst>
                  <a:outerShdw blurRad="38100" dist="38100" dir="2700000" algn="tl">
                    <a:srgbClr val="000000">
                      <a:alpha val="43137"/>
                    </a:srgbClr>
                  </a:outerShdw>
                </a:effectLst>
              </a:rPr>
              <a:t>You </a:t>
            </a:r>
            <a:r>
              <a:rPr lang="en-US" sz="3000" b="1" dirty="0">
                <a:solidFill>
                  <a:schemeClr val="tx2"/>
                </a:solidFill>
                <a:effectLst>
                  <a:outerShdw blurRad="38100" dist="38100" dir="2700000" algn="tl">
                    <a:srgbClr val="000000">
                      <a:alpha val="43137"/>
                    </a:srgbClr>
                  </a:outerShdw>
                </a:effectLst>
              </a:rPr>
              <a:t>have searched me and </a:t>
            </a:r>
            <a:r>
              <a:rPr lang="en-US" sz="3000" b="1" dirty="0" smtClean="0">
                <a:solidFill>
                  <a:schemeClr val="tx2"/>
                </a:solidFill>
                <a:effectLst>
                  <a:outerShdw blurRad="38100" dist="38100" dir="2700000" algn="tl">
                    <a:srgbClr val="000000">
                      <a:alpha val="43137"/>
                    </a:srgbClr>
                  </a:outerShdw>
                </a:effectLst>
              </a:rPr>
              <a:t>know </a:t>
            </a:r>
            <a:r>
              <a:rPr lang="en-US" sz="3000" b="1" dirty="0">
                <a:solidFill>
                  <a:schemeClr val="tx2"/>
                </a:solidFill>
                <a:effectLst>
                  <a:outerShdw blurRad="38100" dist="38100" dir="2700000" algn="tl">
                    <a:srgbClr val="000000">
                      <a:alpha val="43137"/>
                    </a:srgbClr>
                  </a:outerShdw>
                </a:effectLst>
              </a:rPr>
              <a:t>me! </a:t>
            </a:r>
            <a:endParaRPr lang="en-US" sz="3000" b="1" dirty="0" smtClean="0">
              <a:solidFill>
                <a:schemeClr val="tx2"/>
              </a:solidFill>
              <a:effectLst>
                <a:outerShdw blurRad="38100" dist="38100" dir="2700000" algn="tl">
                  <a:srgbClr val="000000">
                    <a:alpha val="43137"/>
                  </a:srgbClr>
                </a:outerShdw>
              </a:effectLst>
            </a:endParaRPr>
          </a:p>
          <a:p>
            <a:pPr marL="0" indent="0" algn="ctr">
              <a:buNone/>
            </a:pPr>
            <a:endParaRPr lang="en-US" sz="1000" b="1" dirty="0" smtClean="0">
              <a:solidFill>
                <a:schemeClr val="tx2"/>
              </a:solidFill>
              <a:effectLst>
                <a:outerShdw blurRad="38100" dist="38100" dir="2700000" algn="tl">
                  <a:srgbClr val="000000">
                    <a:alpha val="43137"/>
                  </a:srgbClr>
                </a:outerShdw>
              </a:effectLst>
            </a:endParaRPr>
          </a:p>
          <a:p>
            <a:pPr marL="0" indent="0" algn="ctr">
              <a:buNone/>
            </a:pPr>
            <a:r>
              <a:rPr lang="en-US" sz="3000" b="1" dirty="0" smtClean="0">
                <a:solidFill>
                  <a:schemeClr val="tx2"/>
                </a:solidFill>
                <a:effectLst>
                  <a:outerShdw blurRad="38100" dist="38100" dir="2700000" algn="tl">
                    <a:srgbClr val="000000">
                      <a:alpha val="43137"/>
                    </a:srgbClr>
                  </a:outerShdw>
                </a:effectLst>
              </a:rPr>
              <a:t>You </a:t>
            </a:r>
            <a:r>
              <a:rPr lang="en-US" sz="3000" b="1" dirty="0">
                <a:solidFill>
                  <a:schemeClr val="tx2"/>
                </a:solidFill>
                <a:effectLst>
                  <a:outerShdw blurRad="38100" dist="38100" dir="2700000" algn="tl">
                    <a:srgbClr val="000000">
                      <a:alpha val="43137"/>
                    </a:srgbClr>
                  </a:outerShdw>
                </a:effectLst>
              </a:rPr>
              <a:t>know when I sit down and when I rise up; </a:t>
            </a:r>
            <a:endParaRPr lang="en-US" sz="3000" b="1" dirty="0" smtClean="0">
              <a:solidFill>
                <a:schemeClr val="tx2"/>
              </a:solidFill>
              <a:effectLst>
                <a:outerShdw blurRad="38100" dist="38100" dir="2700000" algn="tl">
                  <a:srgbClr val="000000">
                    <a:alpha val="43137"/>
                  </a:srgbClr>
                </a:outerShdw>
              </a:effectLst>
            </a:endParaRPr>
          </a:p>
          <a:p>
            <a:pPr marL="0" indent="0" algn="ctr">
              <a:buNone/>
            </a:pPr>
            <a:endParaRPr lang="en-US" sz="1000" b="1" dirty="0" smtClean="0">
              <a:solidFill>
                <a:schemeClr val="tx2"/>
              </a:solidFill>
              <a:effectLst>
                <a:outerShdw blurRad="38100" dist="38100" dir="2700000" algn="tl">
                  <a:srgbClr val="000000">
                    <a:alpha val="43137"/>
                  </a:srgbClr>
                </a:outerShdw>
              </a:effectLst>
            </a:endParaRPr>
          </a:p>
          <a:p>
            <a:pPr marL="0" indent="0" algn="ctr">
              <a:buNone/>
            </a:pPr>
            <a:r>
              <a:rPr lang="en-US" sz="3000" b="1" dirty="0" smtClean="0">
                <a:solidFill>
                  <a:schemeClr val="tx2"/>
                </a:solidFill>
                <a:effectLst>
                  <a:outerShdw blurRad="38100" dist="38100" dir="2700000" algn="tl">
                    <a:srgbClr val="000000">
                      <a:alpha val="43137"/>
                    </a:srgbClr>
                  </a:outerShdw>
                </a:effectLst>
              </a:rPr>
              <a:t>You </a:t>
            </a:r>
            <a:r>
              <a:rPr lang="en-US" sz="3000" b="1" dirty="0">
                <a:solidFill>
                  <a:schemeClr val="tx2"/>
                </a:solidFill>
                <a:effectLst>
                  <a:outerShdw blurRad="38100" dist="38100" dir="2700000" algn="tl">
                    <a:srgbClr val="000000">
                      <a:alpha val="43137"/>
                    </a:srgbClr>
                  </a:outerShdw>
                </a:effectLst>
              </a:rPr>
              <a:t>discern my thoughts from afar. </a:t>
            </a:r>
            <a:endParaRPr lang="en-US" sz="3000" b="1" dirty="0" smtClean="0">
              <a:solidFill>
                <a:schemeClr val="tx2"/>
              </a:solidFill>
              <a:effectLst>
                <a:outerShdw blurRad="38100" dist="38100" dir="2700000" algn="tl">
                  <a:srgbClr val="000000">
                    <a:alpha val="43137"/>
                  </a:srgbClr>
                </a:outerShdw>
              </a:effectLst>
            </a:endParaRPr>
          </a:p>
          <a:p>
            <a:pPr marL="0" indent="0" algn="ctr">
              <a:buNone/>
            </a:pPr>
            <a:endParaRPr lang="en-US" sz="1000" b="1" dirty="0" smtClean="0">
              <a:solidFill>
                <a:schemeClr val="tx2"/>
              </a:solidFill>
              <a:effectLst>
                <a:outerShdw blurRad="38100" dist="38100" dir="2700000" algn="tl">
                  <a:srgbClr val="000000">
                    <a:alpha val="43137"/>
                  </a:srgbClr>
                </a:outerShdw>
              </a:effectLst>
            </a:endParaRPr>
          </a:p>
          <a:p>
            <a:pPr marL="0" indent="0" algn="ctr">
              <a:buNone/>
            </a:pPr>
            <a:r>
              <a:rPr lang="en-US" sz="3000" b="1" dirty="0" smtClean="0">
                <a:solidFill>
                  <a:schemeClr val="tx2"/>
                </a:solidFill>
                <a:effectLst>
                  <a:outerShdw blurRad="38100" dist="38100" dir="2700000" algn="tl">
                    <a:srgbClr val="000000">
                      <a:alpha val="43137"/>
                    </a:srgbClr>
                  </a:outerShdw>
                </a:effectLst>
              </a:rPr>
              <a:t>You </a:t>
            </a:r>
            <a:r>
              <a:rPr lang="en-US" sz="3000" b="1" dirty="0">
                <a:solidFill>
                  <a:schemeClr val="tx2"/>
                </a:solidFill>
                <a:effectLst>
                  <a:outerShdw blurRad="38100" dist="38100" dir="2700000" algn="tl">
                    <a:srgbClr val="000000">
                      <a:alpha val="43137"/>
                    </a:srgbClr>
                  </a:outerShdw>
                </a:effectLst>
              </a:rPr>
              <a:t>search out my path and my lying down and are acquainted with all my ways. </a:t>
            </a:r>
            <a:endParaRPr lang="en-US" sz="3000" b="1" dirty="0" smtClean="0">
              <a:solidFill>
                <a:schemeClr val="tx2"/>
              </a:solidFill>
              <a:effectLst>
                <a:outerShdw blurRad="38100" dist="38100" dir="2700000" algn="tl">
                  <a:srgbClr val="000000">
                    <a:alpha val="43137"/>
                  </a:srgbClr>
                </a:outerShdw>
              </a:effectLst>
            </a:endParaRPr>
          </a:p>
          <a:p>
            <a:pPr marL="0" indent="0" algn="ctr">
              <a:buNone/>
            </a:pPr>
            <a:endParaRPr lang="en-US" sz="1000" b="1" dirty="0" smtClean="0">
              <a:solidFill>
                <a:schemeClr val="tx2"/>
              </a:solidFill>
              <a:effectLst>
                <a:outerShdw blurRad="38100" dist="38100" dir="2700000" algn="tl">
                  <a:srgbClr val="000000">
                    <a:alpha val="43137"/>
                  </a:srgbClr>
                </a:outerShdw>
              </a:effectLst>
            </a:endParaRPr>
          </a:p>
          <a:p>
            <a:pPr marL="0" indent="0" algn="ctr">
              <a:buNone/>
            </a:pPr>
            <a:r>
              <a:rPr lang="en-US" sz="3000" b="1" dirty="0" smtClean="0">
                <a:solidFill>
                  <a:schemeClr val="tx2"/>
                </a:solidFill>
                <a:effectLst>
                  <a:outerShdw blurRad="38100" dist="38100" dir="2700000" algn="tl">
                    <a:srgbClr val="000000">
                      <a:alpha val="43137"/>
                    </a:srgbClr>
                  </a:outerShdw>
                </a:effectLst>
              </a:rPr>
              <a:t>Even </a:t>
            </a:r>
            <a:r>
              <a:rPr lang="en-US" sz="3000" b="1" dirty="0">
                <a:solidFill>
                  <a:schemeClr val="tx2"/>
                </a:solidFill>
                <a:effectLst>
                  <a:outerShdw blurRad="38100" dist="38100" dir="2700000" algn="tl">
                    <a:srgbClr val="000000">
                      <a:alpha val="43137"/>
                    </a:srgbClr>
                  </a:outerShdw>
                </a:effectLst>
              </a:rPr>
              <a:t>before a word is on my tongue, behold, </a:t>
            </a:r>
            <a:endParaRPr lang="en-US" sz="3000" b="1" dirty="0" smtClean="0">
              <a:solidFill>
                <a:schemeClr val="tx2"/>
              </a:solidFill>
              <a:effectLst>
                <a:outerShdw blurRad="38100" dist="38100" dir="2700000" algn="tl">
                  <a:srgbClr val="000000">
                    <a:alpha val="43137"/>
                  </a:srgbClr>
                </a:outerShdw>
              </a:effectLst>
            </a:endParaRPr>
          </a:p>
          <a:p>
            <a:pPr marL="0" indent="0" algn="ctr">
              <a:buNone/>
            </a:pPr>
            <a:r>
              <a:rPr lang="en-US" sz="3000" b="1" dirty="0" smtClean="0">
                <a:solidFill>
                  <a:schemeClr val="tx2"/>
                </a:solidFill>
                <a:effectLst>
                  <a:outerShdw blurRad="38100" dist="38100" dir="2700000" algn="tl">
                    <a:srgbClr val="000000">
                      <a:alpha val="43137"/>
                    </a:srgbClr>
                  </a:outerShdw>
                </a:effectLst>
              </a:rPr>
              <a:t>O </a:t>
            </a:r>
            <a:r>
              <a:rPr lang="en-US" sz="3000" b="1" cap="small" dirty="0">
                <a:solidFill>
                  <a:schemeClr val="tx2"/>
                </a:solidFill>
                <a:effectLst>
                  <a:outerShdw blurRad="38100" dist="38100" dir="2700000" algn="tl">
                    <a:srgbClr val="000000">
                      <a:alpha val="43137"/>
                    </a:srgbClr>
                  </a:outerShdw>
                </a:effectLst>
              </a:rPr>
              <a:t>Lord</a:t>
            </a:r>
            <a:r>
              <a:rPr lang="en-US" sz="3000" b="1" dirty="0">
                <a:solidFill>
                  <a:schemeClr val="tx2"/>
                </a:solidFill>
                <a:effectLst>
                  <a:outerShdw blurRad="38100" dist="38100" dir="2700000" algn="tl">
                    <a:srgbClr val="000000">
                      <a:alpha val="43137"/>
                    </a:srgbClr>
                  </a:outerShdw>
                </a:effectLst>
              </a:rPr>
              <a:t>, </a:t>
            </a:r>
            <a:r>
              <a:rPr lang="en-US" sz="3000" b="1" dirty="0" smtClean="0">
                <a:solidFill>
                  <a:schemeClr val="tx2"/>
                </a:solidFill>
                <a:effectLst>
                  <a:outerShdw blurRad="38100" dist="38100" dir="2700000" algn="tl">
                    <a:srgbClr val="000000">
                      <a:alpha val="43137"/>
                    </a:srgbClr>
                  </a:outerShdw>
                </a:effectLst>
              </a:rPr>
              <a:t> You </a:t>
            </a:r>
            <a:r>
              <a:rPr lang="en-US" sz="3000" b="1" dirty="0">
                <a:solidFill>
                  <a:schemeClr val="tx2"/>
                </a:solidFill>
                <a:effectLst>
                  <a:outerShdw blurRad="38100" dist="38100" dir="2700000" algn="tl">
                    <a:srgbClr val="000000">
                      <a:alpha val="43137"/>
                    </a:srgbClr>
                  </a:outerShdw>
                </a:effectLst>
              </a:rPr>
              <a:t>know it altogether</a:t>
            </a:r>
            <a:r>
              <a:rPr lang="en-US" sz="3000" b="1" dirty="0" smtClean="0">
                <a:solidFill>
                  <a:schemeClr val="tx2"/>
                </a:solidFill>
                <a:effectLst>
                  <a:outerShdw blurRad="38100" dist="38100" dir="2700000" algn="tl">
                    <a:srgbClr val="000000">
                      <a:alpha val="43137"/>
                    </a:srgbClr>
                  </a:outerShdw>
                </a:effectLst>
              </a:rPr>
              <a:t>.                                                     </a:t>
            </a:r>
          </a:p>
          <a:p>
            <a:pPr marL="0" indent="0" algn="ctr">
              <a:buNone/>
            </a:pPr>
            <a:endParaRPr lang="en-US" sz="1000" b="1" dirty="0">
              <a:solidFill>
                <a:schemeClr val="tx2"/>
              </a:solidFill>
              <a:effectLst>
                <a:outerShdw blurRad="38100" dist="38100" dir="2700000" algn="tl">
                  <a:srgbClr val="000000">
                    <a:alpha val="43137"/>
                  </a:srgbClr>
                </a:outerShdw>
              </a:effectLst>
            </a:endParaRPr>
          </a:p>
          <a:p>
            <a:pPr marL="0" indent="0" algn="ctr">
              <a:buNone/>
            </a:pPr>
            <a:r>
              <a:rPr lang="en-US" sz="3000" b="1" dirty="0" smtClean="0">
                <a:solidFill>
                  <a:schemeClr val="tx2"/>
                </a:solidFill>
                <a:effectLst>
                  <a:outerShdw blurRad="38100" dist="38100" dir="2700000" algn="tl">
                    <a:srgbClr val="000000">
                      <a:alpha val="43137"/>
                    </a:srgbClr>
                  </a:outerShdw>
                </a:effectLst>
              </a:rPr>
              <a:t>(</a:t>
            </a:r>
            <a:r>
              <a:rPr lang="en-US" sz="3000" b="1" i="1" dirty="0" smtClean="0">
                <a:solidFill>
                  <a:schemeClr val="tx2"/>
                </a:solidFill>
                <a:effectLst>
                  <a:outerShdw blurRad="38100" dist="38100" dir="2700000" algn="tl">
                    <a:srgbClr val="000000">
                      <a:alpha val="43137"/>
                    </a:srgbClr>
                  </a:outerShdw>
                </a:effectLst>
              </a:rPr>
              <a:t>Psalm</a:t>
            </a:r>
            <a:r>
              <a:rPr lang="en-US" sz="3000" b="1" dirty="0" smtClean="0">
                <a:solidFill>
                  <a:schemeClr val="tx2"/>
                </a:solidFill>
                <a:effectLst>
                  <a:outerShdw blurRad="38100" dist="38100" dir="2700000" algn="tl">
                    <a:srgbClr val="000000">
                      <a:alpha val="43137"/>
                    </a:srgbClr>
                  </a:outerShdw>
                </a:effectLst>
              </a:rPr>
              <a:t> 139:1-4)</a:t>
            </a:r>
            <a:endParaRPr lang="en-US" sz="3000" b="1" dirty="0">
              <a:solidFill>
                <a:schemeClr val="tx2"/>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stretch>
            <a:fillRect/>
          </a:stretch>
        </p:blipFill>
        <p:spPr>
          <a:xfrm>
            <a:off x="5410200" y="0"/>
            <a:ext cx="3733800" cy="6858000"/>
          </a:xfrm>
          <a:prstGeom prst="rect">
            <a:avLst/>
          </a:prstGeom>
        </p:spPr>
      </p:pic>
    </p:spTree>
    <p:extLst>
      <p:ext uri="{BB962C8B-B14F-4D97-AF65-F5344CB8AC3E}">
        <p14:creationId xmlns:p14="http://schemas.microsoft.com/office/powerpoint/2010/main" val="3390992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666" b="7778"/>
          <a:stretch/>
        </p:blipFill>
        <p:spPr>
          <a:xfrm>
            <a:off x="0" y="368300"/>
            <a:ext cx="8915400" cy="6045200"/>
          </a:xfrm>
          <a:prstGeom prst="rect">
            <a:avLst/>
          </a:prstGeom>
        </p:spPr>
      </p:pic>
    </p:spTree>
    <p:extLst>
      <p:ext uri="{BB962C8B-B14F-4D97-AF65-F5344CB8AC3E}">
        <p14:creationId xmlns:p14="http://schemas.microsoft.com/office/powerpoint/2010/main" val="2339490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549515" y="115921"/>
            <a:ext cx="4594485" cy="6626157"/>
          </a:xfrm>
        </p:spPr>
        <p:txBody>
          <a:bodyPr>
            <a:noAutofit/>
          </a:bodyPr>
          <a:lstStyle/>
          <a:p>
            <a:pPr algn="ctr"/>
            <a:r>
              <a:rPr lang="en-US" sz="6000" b="1" dirty="0" smtClean="0">
                <a:effectLst/>
                <a:latin typeface="Angsana New" panose="02020603050405020304" pitchFamily="18" charset="-34"/>
                <a:cs typeface="Angsana New" panose="02020603050405020304" pitchFamily="18" charset="-34"/>
              </a:rPr>
              <a:t>Each Person </a:t>
            </a:r>
            <a:r>
              <a:rPr lang="en-US" sz="6000" b="1" dirty="0">
                <a:effectLst/>
                <a:latin typeface="Angsana New" panose="02020603050405020304" pitchFamily="18" charset="-34"/>
                <a:cs typeface="Angsana New" panose="02020603050405020304" pitchFamily="18" charset="-34"/>
              </a:rPr>
              <a:t>is a </a:t>
            </a:r>
            <a:r>
              <a:rPr lang="en-US" sz="6000" b="1" dirty="0" smtClean="0">
                <a:effectLst/>
                <a:latin typeface="Angsana New" panose="02020603050405020304" pitchFamily="18" charset="-34"/>
                <a:cs typeface="Angsana New" panose="02020603050405020304" pitchFamily="18" charset="-34"/>
              </a:rPr>
              <a:t>Child </a:t>
            </a:r>
            <a:r>
              <a:rPr lang="en-US" sz="6000" b="1" dirty="0">
                <a:effectLst/>
                <a:latin typeface="Angsana New" panose="02020603050405020304" pitchFamily="18" charset="-34"/>
                <a:cs typeface="Angsana New" panose="02020603050405020304" pitchFamily="18" charset="-34"/>
              </a:rPr>
              <a:t>of God </a:t>
            </a:r>
            <a:r>
              <a:rPr lang="en-US" sz="6000" b="1" dirty="0" smtClean="0">
                <a:effectLst/>
                <a:latin typeface="Angsana New" panose="02020603050405020304" pitchFamily="18" charset="-34"/>
                <a:cs typeface="Angsana New" panose="02020603050405020304" pitchFamily="18" charset="-34"/>
              </a:rPr>
              <a:t>and Has dignity</a:t>
            </a:r>
            <a:r>
              <a:rPr lang="en-US" sz="6000" b="1" dirty="0">
                <a:effectLst/>
                <a:latin typeface="Angsana New" panose="02020603050405020304" pitchFamily="18" charset="-34"/>
                <a:cs typeface="Angsana New" panose="02020603050405020304" pitchFamily="18" charset="-34"/>
              </a:rPr>
              <a:t>.</a:t>
            </a:r>
          </a:p>
        </p:txBody>
      </p:sp>
    </p:spTree>
    <p:extLst>
      <p:ext uri="{BB962C8B-B14F-4D97-AF65-F5344CB8AC3E}">
        <p14:creationId xmlns:p14="http://schemas.microsoft.com/office/powerpoint/2010/main" val="561706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504" y="38100"/>
            <a:ext cx="7150396" cy="1502458"/>
          </a:xfrm>
        </p:spPr>
        <p:txBody>
          <a:bodyPr>
            <a:noAutofit/>
          </a:bodyPr>
          <a:lstStyle/>
          <a:p>
            <a:pPr algn="ctr"/>
            <a:r>
              <a:rPr lang="en-US" sz="4800" dirty="0" smtClean="0"/>
              <a:t>Each person Deserves Respect! </a:t>
            </a:r>
            <a:endParaRPr lang="en-US" sz="4800" dirty="0"/>
          </a:p>
        </p:txBody>
      </p:sp>
      <p:sp>
        <p:nvSpPr>
          <p:cNvPr id="3" name="Content Placeholder 2"/>
          <p:cNvSpPr>
            <a:spLocks noGrp="1"/>
          </p:cNvSpPr>
          <p:nvPr>
            <p:ph type="body" idx="1"/>
          </p:nvPr>
        </p:nvSpPr>
        <p:spPr>
          <a:xfrm>
            <a:off x="1524000" y="6046567"/>
            <a:ext cx="7581900" cy="506633"/>
          </a:xfrm>
        </p:spPr>
        <p:txBody>
          <a:bodyPr>
            <a:normAutofit fontScale="32500" lnSpcReduction="20000"/>
          </a:bodyPr>
          <a:lstStyle/>
          <a:p>
            <a:pPr marL="0" indent="0" algn="r">
              <a:buNone/>
            </a:pPr>
            <a:r>
              <a:rPr lang="en-US" sz="9600" dirty="0" smtClean="0">
                <a:solidFill>
                  <a:schemeClr val="tx1"/>
                </a:solidFill>
              </a:rPr>
              <a:t>Respect is not just a word.</a:t>
            </a:r>
            <a:endParaRPr lang="en-US" sz="9600" dirty="0">
              <a:solidFill>
                <a:schemeClr val="tx1"/>
              </a:solidFill>
            </a:endParaRPr>
          </a:p>
        </p:txBody>
      </p:sp>
      <p:pic>
        <p:nvPicPr>
          <p:cNvPr id="4" name="Picture 3"/>
          <p:cNvPicPr>
            <a:picLocks noChangeAspect="1"/>
          </p:cNvPicPr>
          <p:nvPr/>
        </p:nvPicPr>
        <p:blipFill>
          <a:blip r:embed="rId3"/>
          <a:stretch>
            <a:fillRect/>
          </a:stretch>
        </p:blipFill>
        <p:spPr>
          <a:xfrm>
            <a:off x="3235623" y="1540558"/>
            <a:ext cx="4590157" cy="4365141"/>
          </a:xfrm>
          <a:prstGeom prst="rect">
            <a:avLst/>
          </a:prstGeom>
        </p:spPr>
      </p:pic>
    </p:spTree>
    <p:extLst>
      <p:ext uri="{BB962C8B-B14F-4D97-AF65-F5344CB8AC3E}">
        <p14:creationId xmlns:p14="http://schemas.microsoft.com/office/powerpoint/2010/main" val="1890236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1806</TotalTime>
  <Words>2847</Words>
  <Application>Microsoft Office PowerPoint</Application>
  <PresentationFormat>On-screen Show (4:3)</PresentationFormat>
  <Paragraphs>284</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Angsana New</vt:lpstr>
      <vt:lpstr>Arial</vt:lpstr>
      <vt:lpstr>Britannic Bold</vt:lpstr>
      <vt:lpstr>Calibri</vt:lpstr>
      <vt:lpstr>Gill Sans MT</vt:lpstr>
      <vt:lpstr>Impact</vt:lpstr>
      <vt:lpstr>Badge</vt:lpstr>
      <vt:lpstr>For the Safety and Protection of Children         Safe Environment Third Grade </vt:lpstr>
      <vt:lpstr>PowerPoint Presentation</vt:lpstr>
      <vt:lpstr>God created you!</vt:lpstr>
      <vt:lpstr>PowerPoint Presentation</vt:lpstr>
      <vt:lpstr>PowerPoint Presentation</vt:lpstr>
      <vt:lpstr>PowerPoint Presentation</vt:lpstr>
      <vt:lpstr>PowerPoint Presentation</vt:lpstr>
      <vt:lpstr>Each Person is a Child of God and Has dignity.</vt:lpstr>
      <vt:lpstr>Each person Deserves Respect! </vt:lpstr>
      <vt:lpstr>An important way of showing respect</vt:lpstr>
      <vt:lpstr>#1    Always tell someone</vt:lpstr>
      <vt:lpstr>#2    Tell an offender to</vt:lpstr>
      <vt:lpstr>PowerPoint Presentation</vt:lpstr>
      <vt:lpstr>#4    Scream</vt:lpstr>
      <vt:lpstr>#5  Parents need to be present</vt:lpstr>
      <vt:lpstr>#6  Always go with a friend</vt:lpstr>
      <vt:lpstr>#7  Guard your eyes</vt:lpstr>
      <vt:lpstr>#8  Do not be afraid</vt:lpstr>
      <vt:lpstr>Remember!</vt:lpstr>
      <vt:lpstr>PowerPoint Presentation</vt:lpstr>
      <vt:lpstr>PowerPoint Presentation</vt:lpstr>
      <vt:lpstr>PowerPoint Presentation</vt:lpstr>
      <vt:lpstr>PowerPoint Presentation</vt:lpstr>
      <vt:lpstr>Exercises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Environment</dc:title>
  <dc:creator>Sara</dc:creator>
  <cp:lastModifiedBy>Beth Johnson</cp:lastModifiedBy>
  <cp:revision>151</cp:revision>
  <cp:lastPrinted>2021-10-05T18:47:18Z</cp:lastPrinted>
  <dcterms:created xsi:type="dcterms:W3CDTF">2015-06-19T20:31:04Z</dcterms:created>
  <dcterms:modified xsi:type="dcterms:W3CDTF">2021-10-19T14:25:30Z</dcterms:modified>
</cp:coreProperties>
</file>