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5"/>
  </p:notesMasterIdLst>
  <p:handoutMasterIdLst>
    <p:handoutMasterId r:id="rId26"/>
  </p:handoutMasterIdLst>
  <p:sldIdLst>
    <p:sldId id="256" r:id="rId2"/>
    <p:sldId id="293" r:id="rId3"/>
    <p:sldId id="264" r:id="rId4"/>
    <p:sldId id="279" r:id="rId5"/>
    <p:sldId id="275" r:id="rId6"/>
    <p:sldId id="277" r:id="rId7"/>
    <p:sldId id="281" r:id="rId8"/>
    <p:sldId id="305" r:id="rId9"/>
    <p:sldId id="283" r:id="rId10"/>
    <p:sldId id="294" r:id="rId11"/>
    <p:sldId id="284" r:id="rId12"/>
    <p:sldId id="285" r:id="rId13"/>
    <p:sldId id="286" r:id="rId14"/>
    <p:sldId id="287" r:id="rId15"/>
    <p:sldId id="288" r:id="rId16"/>
    <p:sldId id="289" r:id="rId17"/>
    <p:sldId id="290" r:id="rId18"/>
    <p:sldId id="291" r:id="rId19"/>
    <p:sldId id="292" r:id="rId20"/>
    <p:sldId id="304" r:id="rId21"/>
    <p:sldId id="267" r:id="rId22"/>
    <p:sldId id="303" r:id="rId23"/>
    <p:sldId id="297" r:id="rId2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99" autoAdjust="0"/>
    <p:restoredTop sz="70052" autoAdjust="0"/>
  </p:normalViewPr>
  <p:slideViewPr>
    <p:cSldViewPr>
      <p:cViewPr varScale="1">
        <p:scale>
          <a:sx n="81" d="100"/>
          <a:sy n="81" d="100"/>
        </p:scale>
        <p:origin x="2484"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933CFA2D-F993-4661-A603-177523EAF473}" type="datetimeFigureOut">
              <a:rPr lang="en-US" smtClean="0"/>
              <a:t>10/19/2021</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r>
              <a:rPr lang="en-US" smtClean="0"/>
              <a:t>4th Grade</a:t>
            </a:r>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BFB60499-9651-4272-A1C4-14AB458395BA}" type="slidenum">
              <a:rPr lang="en-US" smtClean="0"/>
              <a:t>‹#›</a:t>
            </a:fld>
            <a:endParaRPr lang="en-US"/>
          </a:p>
        </p:txBody>
      </p:sp>
    </p:spTree>
    <p:extLst>
      <p:ext uri="{BB962C8B-B14F-4D97-AF65-F5344CB8AC3E}">
        <p14:creationId xmlns:p14="http://schemas.microsoft.com/office/powerpoint/2010/main" val="20274640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2328267A-6B2C-432E-BE65-6F3490E9B932}" type="datetimeFigureOut">
              <a:rPr lang="en-US" smtClean="0"/>
              <a:t>10/19/2021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r>
              <a:rPr lang="en-US" smtClean="0"/>
              <a:t>4th Grade</a:t>
            </a: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14B72D9-D4E8-492D-976E-C71DE730B057}" type="slidenum">
              <a:rPr lang="en-US" smtClean="0"/>
              <a:t>‹#›</a:t>
            </a:fld>
            <a:endParaRPr lang="en-US"/>
          </a:p>
        </p:txBody>
      </p:sp>
    </p:spTree>
    <p:extLst>
      <p:ext uri="{BB962C8B-B14F-4D97-AF65-F5344CB8AC3E}">
        <p14:creationId xmlns:p14="http://schemas.microsoft.com/office/powerpoint/2010/main" val="277853525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350242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1.  Define the following words:</a:t>
            </a:r>
            <a:r>
              <a:rPr lang="en-US" b="1" baseline="0" dirty="0" smtClean="0"/>
              <a:t>  </a:t>
            </a:r>
            <a:r>
              <a:rPr lang="en-US" b="1" dirty="0" smtClean="0"/>
              <a:t>courtesy, meekness, tact, consideration,</a:t>
            </a:r>
            <a:r>
              <a:rPr lang="en-US" b="1" baseline="0" dirty="0" smtClean="0"/>
              <a:t> </a:t>
            </a:r>
            <a:r>
              <a:rPr lang="en-US" b="1" dirty="0" smtClean="0"/>
              <a:t>benevolence.  Give an example</a:t>
            </a:r>
            <a:r>
              <a:rPr lang="en-US" b="1" baseline="0" dirty="0" smtClean="0"/>
              <a:t> of a situation for each.  (From the virtue of respect, Diocesan Virtue Program and referenced for the fourth grade Safe Environment lesson)</a:t>
            </a:r>
            <a:endParaRPr lang="en-US" b="1" dirty="0" smtClean="0"/>
          </a:p>
          <a:p>
            <a:pPr marL="0" indent="0">
              <a:buFont typeface="Arial" panose="020B0604020202020204" pitchFamily="34" charset="0"/>
              <a:buNone/>
            </a:pPr>
            <a:endParaRPr lang="en-US" b="1" dirty="0" smtClean="0"/>
          </a:p>
          <a:p>
            <a:pPr marL="0" indent="0">
              <a:buFont typeface="Arial" panose="020B0604020202020204" pitchFamily="34" charset="0"/>
              <a:buNone/>
            </a:pPr>
            <a:r>
              <a:rPr lang="en-US" b="1" dirty="0" smtClean="0"/>
              <a:t>2.  How do we show respect toward other people?  (See </a:t>
            </a:r>
            <a:r>
              <a:rPr lang="en-US" b="1" i="1" dirty="0" smtClean="0"/>
              <a:t>Catechism</a:t>
            </a:r>
            <a:r>
              <a:rPr lang="en-US" b="1" dirty="0" smtClean="0"/>
              <a:t> paragraphs 2196-2200, 2214-2219, 2227)</a:t>
            </a:r>
          </a:p>
          <a:p>
            <a:pPr marL="0" indent="0">
              <a:buFont typeface="Arial" panose="020B0604020202020204" pitchFamily="34" charset="0"/>
              <a:buNone/>
            </a:pPr>
            <a:endParaRPr lang="en-US" b="1" dirty="0" smtClean="0"/>
          </a:p>
          <a:p>
            <a:pPr marL="0" indent="0">
              <a:buFont typeface="Arial" panose="020B0604020202020204" pitchFamily="34" charset="0"/>
              <a:buNone/>
            </a:pPr>
            <a:r>
              <a:rPr lang="en-US" b="1" dirty="0" smtClean="0"/>
              <a:t>3.  How do we show</a:t>
            </a:r>
            <a:r>
              <a:rPr lang="en-US" b="1" baseline="0" dirty="0" smtClean="0"/>
              <a:t> disrespect toward others and thereby sin against them?</a:t>
            </a:r>
          </a:p>
          <a:p>
            <a:pPr marL="228600" indent="-228600">
              <a:buFont typeface="Arial" panose="020B0604020202020204" pitchFamily="34" charset="0"/>
              <a:buAutoNum type="arabicPeriod" startAt="5"/>
            </a:pPr>
            <a:endParaRPr lang="en-US" b="1" baseline="0" dirty="0" smtClean="0"/>
          </a:p>
          <a:p>
            <a:pPr marL="0" indent="0">
              <a:buFont typeface="Arial" panose="020B0604020202020204" pitchFamily="34" charset="0"/>
              <a:buNone/>
            </a:pPr>
            <a:r>
              <a:rPr lang="en-US" b="1" baseline="0" dirty="0" smtClean="0"/>
              <a:t>4.  Read a book about St. Martin de </a:t>
            </a:r>
            <a:r>
              <a:rPr lang="en-US" b="1" baseline="0" dirty="0" err="1" smtClean="0"/>
              <a:t>Porres</a:t>
            </a:r>
            <a:r>
              <a:rPr lang="en-US" b="1" baseline="0" dirty="0" smtClean="0"/>
              <a:t> (for boys) and St. Elizabeth of Hungry (for girls) to discuss how these saints lived out the virtue of respect toward other people.</a:t>
            </a:r>
            <a:endParaRPr lang="en-US" b="1" dirty="0" smtClean="0"/>
          </a:p>
          <a:p>
            <a:pPr marL="0" indent="0">
              <a:buNone/>
            </a:pPr>
            <a:endParaRPr lang="en-US" sz="1200" b="0"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10</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978773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effects of Original Sin, we are inclined toward selfishness and pride. Therefore, we have to develop the virtue of respect. If a child is </a:t>
            </a:r>
            <a:r>
              <a:rPr lang="en-US" b="1" u="sng" dirty="0" smtClean="0"/>
              <a:t>not</a:t>
            </a:r>
            <a:r>
              <a:rPr lang="en-US" dirty="0" smtClean="0"/>
              <a:t> taught how to respect parents and those in authority, he will neither respect God, himself, nor anyone else. (Diocesan Virtue Program – Respect)</a:t>
            </a:r>
          </a:p>
          <a:p>
            <a:endParaRPr lang="en-US" dirty="0" smtClean="0"/>
          </a:p>
          <a:p>
            <a:r>
              <a:rPr lang="en-US" dirty="0" smtClean="0"/>
              <a:t>One way of showing respect for yourself is by keeping yourself safe. God loves you very much and wants you to be safe.  You are safe when you are not in danger.  Some actions like hitting, shoving, grabbing and pushing are not good, kind or safe.  These actions do not show respect toward another person(s).  </a:t>
            </a:r>
          </a:p>
          <a:p>
            <a:endParaRPr lang="en-US" dirty="0" smtClean="0"/>
          </a:p>
          <a:p>
            <a:r>
              <a:rPr lang="en-US" dirty="0" smtClean="0"/>
              <a:t>What safety rules do you know that keep you safe?   Examples if the students don’t say these:</a:t>
            </a:r>
          </a:p>
          <a:p>
            <a:r>
              <a:rPr lang="en-US" dirty="0" smtClean="0"/>
              <a:t>Look both ways when crossing the street.</a:t>
            </a:r>
          </a:p>
          <a:p>
            <a:r>
              <a:rPr lang="en-US" dirty="0" smtClean="0"/>
              <a:t>Be alert and attentive in all situations.</a:t>
            </a:r>
          </a:p>
          <a:p>
            <a:r>
              <a:rPr lang="en-US" dirty="0" smtClean="0"/>
              <a:t>Wear a seat belt.</a:t>
            </a:r>
          </a:p>
          <a:p>
            <a:r>
              <a:rPr lang="en-US" dirty="0" smtClean="0"/>
              <a:t>Do not play with matches.</a:t>
            </a:r>
          </a:p>
          <a:p>
            <a:r>
              <a:rPr lang="en-US" dirty="0" smtClean="0"/>
              <a:t>Wear a helmet when riding a bike.</a:t>
            </a:r>
          </a:p>
          <a:p>
            <a:r>
              <a:rPr lang="en-US" b="1" dirty="0" smtClean="0"/>
              <a:t>Do not smoke as it destroys your lungs.</a:t>
            </a:r>
          </a:p>
          <a:p>
            <a:r>
              <a:rPr lang="en-US" dirty="0" smtClean="0"/>
              <a:t> </a:t>
            </a:r>
          </a:p>
          <a:p>
            <a:r>
              <a:rPr lang="en-US" dirty="0" smtClean="0"/>
              <a:t>It is important to know the following rules to keep you from harm &amp; danger. The following seven rules should be discussed and a short phrase for each should be memorized.</a:t>
            </a:r>
          </a:p>
        </p:txBody>
      </p:sp>
      <p:sp>
        <p:nvSpPr>
          <p:cNvPr id="4" name="Slide Number Placeholder 3"/>
          <p:cNvSpPr>
            <a:spLocks noGrp="1"/>
          </p:cNvSpPr>
          <p:nvPr>
            <p:ph type="sldNum" sz="quarter" idx="10"/>
          </p:nvPr>
        </p:nvSpPr>
        <p:spPr/>
        <p:txBody>
          <a:bodyPr/>
          <a:lstStyle/>
          <a:p>
            <a:fld id="{E14B72D9-D4E8-492D-976E-C71DE730B057}" type="slidenum">
              <a:rPr lang="en-US" smtClean="0"/>
              <a:t>11</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090749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reading the slide:  Who could you tell if you feel uncomfortable</a:t>
            </a:r>
            <a:r>
              <a:rPr lang="en-US" baseline="0" dirty="0" smtClean="0"/>
              <a:t> or afraid in a situation?  This is different from being afraid when you are in trouble for doing something wrong. </a:t>
            </a:r>
          </a:p>
          <a:p>
            <a:endParaRPr lang="en-US" baseline="0" dirty="0" smtClean="0"/>
          </a:p>
          <a:p>
            <a:r>
              <a:rPr lang="en-US" baseline="0" dirty="0" smtClean="0"/>
              <a:t>You should tell someone like your mom, dad, teacher, or grandparents.  You should tell them right away when you feel scared and not safe.</a:t>
            </a:r>
          </a:p>
          <a:p>
            <a:endParaRPr lang="en-US" baseline="0" dirty="0" smtClean="0"/>
          </a:p>
          <a:p>
            <a:r>
              <a:rPr lang="en-US" baseline="0" dirty="0" smtClean="0"/>
              <a:t>What signs of affection are appropriate and inappropriate?</a:t>
            </a:r>
          </a:p>
          <a:p>
            <a:r>
              <a:rPr lang="en-US" baseline="0" dirty="0" smtClean="0"/>
              <a:t>Examples of appropriate signs of affection:  a parent’s hug, a friends high-five; shaking hands when meeting someone for the first time; snuggling up with your grandmother when reading a book; hugging a friend who is moving away; hugging someone who is going through a difficult time.</a:t>
            </a:r>
          </a:p>
          <a:p>
            <a:endParaRPr lang="en-US" baseline="0" dirty="0" smtClean="0"/>
          </a:p>
          <a:p>
            <a:r>
              <a:rPr lang="en-US" baseline="0" dirty="0" smtClean="0"/>
              <a:t>Inappropriate signs of affection:  a person that you do </a:t>
            </a:r>
            <a:r>
              <a:rPr lang="en-US" u="sng" baseline="0" dirty="0" smtClean="0"/>
              <a:t>not</a:t>
            </a:r>
            <a:r>
              <a:rPr lang="en-US" baseline="0" dirty="0" smtClean="0"/>
              <a:t> know getting to close to you or wanting to spend time with you; a person that you know who touches you in a way that makes you feel uncomfortable, scared and not safe.</a:t>
            </a:r>
          </a:p>
          <a:p>
            <a:endParaRPr lang="en-US" baseline="0" dirty="0" smtClean="0"/>
          </a:p>
          <a:p>
            <a:r>
              <a:rPr lang="en-US" baseline="0" dirty="0" smtClean="0"/>
              <a:t>This is different from being scared when you do something that you were told not to and now you will be disciplined.  </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12</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3185553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o.k. to tell that person, a child or an adult, to STOP.  It is o.k. to tell a big person</a:t>
            </a:r>
            <a:r>
              <a:rPr lang="en-US" baseline="0" dirty="0" smtClean="0"/>
              <a:t> “NO”, I don’t like that – when you feel uncomfortable or scared.  </a:t>
            </a:r>
          </a:p>
          <a:p>
            <a:endParaRPr lang="en-US" baseline="0" dirty="0" smtClean="0"/>
          </a:p>
          <a:p>
            <a:r>
              <a:rPr lang="en-US" dirty="0" smtClean="0"/>
              <a:t>If a person hugs or pats you, and if it makes you feel uncomfortable or scared, tell that person – either a young person or an adult – to STOP.  It is also O.K. to run and scream for help.</a:t>
            </a: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13</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1016378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for</a:t>
            </a:r>
            <a:r>
              <a:rPr lang="en-US" baseline="0" dirty="0" smtClean="0"/>
              <a:t> reasons </a:t>
            </a:r>
            <a:r>
              <a:rPr lang="en-US" dirty="0" smtClean="0"/>
              <a:t>why the</a:t>
            </a:r>
            <a:r>
              <a:rPr lang="en-US" baseline="0" dirty="0" smtClean="0"/>
              <a:t>y would never want to get in a car with a stranger.</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Never get into a car or go with strangers.  Never!</a:t>
            </a:r>
          </a:p>
          <a:p>
            <a:endParaRPr lang="en-US" b="0" baseline="0" dirty="0" smtClean="0"/>
          </a:p>
          <a:p>
            <a:r>
              <a:rPr lang="en-US" b="0" baseline="0" dirty="0" smtClean="0"/>
              <a:t>If separated from your parents, don’t go looking for them.  God to a security officer or lost and found.</a:t>
            </a:r>
          </a:p>
          <a:p>
            <a:endParaRPr lang="en-US" b="0" baseline="0" dirty="0" smtClean="0"/>
          </a:p>
          <a:p>
            <a:r>
              <a:rPr lang="en-US" b="0" baseline="0" dirty="0" smtClean="0"/>
              <a:t>Beware of strangers asking for directions, help finding a pet, or saying your parents need help, and they will take you to them.</a:t>
            </a:r>
          </a:p>
          <a:p>
            <a:endParaRPr lang="en-US" b="1" baseline="0" dirty="0" smtClean="0"/>
          </a:p>
          <a:p>
            <a:endParaRPr lang="en-US" b="1" baseline="0" dirty="0" smtClean="0"/>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14</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3760061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helpful to scream in this situation because then other people in the area will know that you need help.</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If someone tries to take you yell:  “I don’t know you” or They are trying to take me away” or They are not my parents.”</a:t>
            </a: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15</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618919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should</a:t>
            </a:r>
            <a:r>
              <a:rPr lang="en-US" baseline="0" dirty="0" smtClean="0"/>
              <a:t> you not go to a friend’s house if a parent or another adult is not there?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16</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728712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the “Buddy System”</a:t>
            </a:r>
          </a:p>
          <a:p>
            <a:endParaRPr lang="en-US" dirty="0" smtClean="0"/>
          </a:p>
          <a:p>
            <a:r>
              <a:rPr lang="en-US" dirty="0" smtClean="0"/>
              <a:t>Always go with a friend refers not just to</a:t>
            </a:r>
            <a:r>
              <a:rPr lang="en-US" baseline="0" dirty="0" smtClean="0"/>
              <a:t> bike rides, but anytime that you are going somewhere.</a:t>
            </a:r>
          </a:p>
          <a:p>
            <a:endParaRPr lang="en-US" baseline="0" dirty="0" smtClean="0"/>
          </a:p>
          <a:p>
            <a:r>
              <a:rPr lang="en-US" dirty="0" smtClean="0"/>
              <a:t>If you are going for a hike or a bike ride, always go with a friend, and make sure to tell your parents when you leave.  And call when you arrive at your friend’s house or the place of destination.</a:t>
            </a:r>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17</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615394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do not want to watch things that are violent, or that do not show respect for people.  You want to guard your eyes so that you</a:t>
            </a:r>
            <a:r>
              <a:rPr lang="en-US" baseline="0" dirty="0" smtClean="0"/>
              <a:t> don’t see these things, because your brain is like a computer and it holds what you see in your memory.   You will want to watch good things so that you think about good things.  </a:t>
            </a:r>
          </a:p>
          <a:p>
            <a:endParaRPr lang="en-US" baseline="0" dirty="0" smtClean="0"/>
          </a:p>
          <a:p>
            <a:r>
              <a:rPr lang="en-US" baseline="0" dirty="0" smtClean="0"/>
              <a:t>If you feel uncomfortable or scared when watching something on T.V. or a video program, it is a good sign that you don’t want to watch it.</a:t>
            </a:r>
          </a:p>
          <a:p>
            <a:endParaRPr lang="en-US" baseline="0" dirty="0" smtClean="0"/>
          </a:p>
          <a:p>
            <a:r>
              <a:rPr lang="en-US" baseline="0" dirty="0" smtClean="0"/>
              <a:t>Practice saying “NO” and acting in an assertive way by responding to these situations listed below.</a:t>
            </a:r>
          </a:p>
          <a:p>
            <a:pPr marL="171450" indent="-171450">
              <a:buFont typeface="Arial" panose="020B0604020202020204" pitchFamily="34" charset="0"/>
              <a:buChar char="•"/>
            </a:pPr>
            <a:r>
              <a:rPr lang="en-US" baseline="0" dirty="0" smtClean="0"/>
              <a:t>You are walking home from school and a car with a young man /old man pulls up too close and asks you for directions.  How can you respond to this situation.</a:t>
            </a:r>
          </a:p>
          <a:p>
            <a:pPr marL="171450" indent="-171450">
              <a:buFont typeface="Arial" panose="020B0604020202020204" pitchFamily="34" charset="0"/>
              <a:buChar char="•"/>
            </a:pPr>
            <a:r>
              <a:rPr lang="en-US" baseline="0" dirty="0" smtClean="0"/>
              <a:t>You answer the telephone and you do not recognize the voice on the phone.  The person says very unkind words to you.  What will you do?</a:t>
            </a:r>
          </a:p>
          <a:p>
            <a:pPr marL="171450" indent="-171450">
              <a:buFont typeface="Arial" panose="020B0604020202020204" pitchFamily="34" charset="0"/>
              <a:buChar char="•"/>
            </a:pPr>
            <a:r>
              <a:rPr lang="en-US" baseline="0" dirty="0" smtClean="0"/>
              <a:t>A person that you do not know says:  “Your mom told me to come and pick you up and take you home.”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dirty="0" smtClean="0"/>
              <a:t>If you are at a friend’s house and a TV program, video or computer program makes you feel uncomfortable, suggest that you would like to watch something different or play a different game.  It is ok to say that your parents don’t allow you to watch things that are harmful,</a:t>
            </a:r>
            <a:r>
              <a:rPr lang="en-US" baseline="0" dirty="0" smtClean="0"/>
              <a:t> violent, use bad words etc.</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18</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422264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You</a:t>
            </a:r>
            <a:r>
              <a:rPr lang="en-US" b="0" baseline="0" dirty="0" smtClean="0"/>
              <a:t> will want to always abide by these rules to keep you safe, which includes being cautious and not doing things that you should not be doing.  But you do not need to be afraid, spending time worrying about something that may never happen.  </a:t>
            </a:r>
            <a:r>
              <a:rPr lang="en-US" b="1" baseline="0" dirty="0" smtClean="0"/>
              <a:t>Pope Saint John Paul II told youth, “Do not be afraid.”  These same words are in the Bible, 365 times:  one time for each day.   </a:t>
            </a:r>
          </a:p>
          <a:p>
            <a:endParaRPr lang="en-US" b="1" baseline="0" dirty="0" smtClean="0"/>
          </a:p>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Check to see if the students remember the 8 ways to stay safe.  Students should memorize the </a:t>
            </a:r>
            <a:r>
              <a:rPr lang="en-US" smtClean="0"/>
              <a:t>8 Safety</a:t>
            </a:r>
            <a:r>
              <a:rPr lang="en-US" baseline="0" smtClean="0"/>
              <a:t> Rules.</a:t>
            </a:r>
            <a:endParaRPr lang="en-US" smtClean="0"/>
          </a:p>
          <a:p>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19</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63662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speak with Mary as our</a:t>
            </a:r>
            <a:r>
              <a:rPr lang="en-US" b="1" baseline="0" dirty="0" smtClean="0"/>
              <a:t> Spiritual Mother, asking for her help in what we need.  Mary is our Spiritual Mother as Jesus gave her to us when He was dying on the Cross.  (See John 19:26-27)  The beloved disciple represents each one of us.</a:t>
            </a:r>
            <a:endParaRPr lang="en-US" b="1" dirty="0" smtClean="0"/>
          </a:p>
          <a:p>
            <a:endParaRPr lang="en-US" b="1" dirty="0" smtClean="0"/>
          </a:p>
          <a:p>
            <a:r>
              <a:rPr lang="en-US" b="1" dirty="0" smtClean="0"/>
              <a:t>Begin by praying the Hail Mary. </a:t>
            </a:r>
          </a:p>
          <a:p>
            <a:r>
              <a:rPr lang="en-US" sz="1200" b="1" kern="1200" dirty="0" smtClean="0">
                <a:solidFill>
                  <a:schemeClr val="tx1"/>
                </a:solidFill>
                <a:effectLst/>
                <a:latin typeface="+mn-lt"/>
                <a:ea typeface="+mn-ea"/>
                <a:cs typeface="+mn-cs"/>
              </a:rPr>
              <a:t>Hail Mary, full of grace, the Lord is with thee; blessed art thou amongst women, and blessed is the fruit of thy womb, Jesus. Holy Mary, Mother of God, pray for us sinners, now and at the hour of our death. Amen.</a:t>
            </a:r>
            <a:endParaRPr lang="en-US" b="1"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3953175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20</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68515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21</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478750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to see if the students remember the 8 ways to stay safe.</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22</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1533481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sz="1200" b="0" i="0" u="none" strike="noStrike" kern="1200" baseline="0" dirty="0" smtClean="0">
              <a:solidFill>
                <a:schemeClr val="tx1"/>
              </a:solidFill>
              <a:latin typeface="+mn-lt"/>
              <a:ea typeface="+mn-ea"/>
              <a:cs typeface="+mn-cs"/>
            </a:endParaRPr>
          </a:p>
          <a:p>
            <a:pPr marL="228600" indent="-228600">
              <a:buAutoNum type="arabicPeriod"/>
            </a:pPr>
            <a:r>
              <a:rPr lang="en-US" sz="1200" b="1" i="0" u="none" strike="noStrike" kern="1200" baseline="0" dirty="0" smtClean="0">
                <a:solidFill>
                  <a:schemeClr val="tx1"/>
                </a:solidFill>
                <a:latin typeface="+mn-lt"/>
                <a:ea typeface="+mn-ea"/>
                <a:cs typeface="+mn-cs"/>
              </a:rPr>
              <a:t>Tell the story of St. John Bosco and his incredible love and respect for young people in Turin, Italy.  A full-page story of his life can be found in the Virtue Program, virtue of respect.</a:t>
            </a:r>
          </a:p>
          <a:p>
            <a:pPr marL="228600" indent="-228600">
              <a:buAutoNum type="arabicPeriod"/>
            </a:pPr>
            <a:endParaRPr lang="en-US" sz="1200" b="1" i="0" u="none" strike="noStrike" kern="1200" baseline="0" dirty="0" smtClean="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smtClean="0"/>
              <a:t>Pray the prayer to St. John Bosco, asking for his intercession to help you grow in the virtue of respect.</a:t>
            </a:r>
          </a:p>
          <a:p>
            <a:pPr marL="0" indent="0">
              <a:buNone/>
            </a:pPr>
            <a:endParaRPr lang="en-US" sz="1200" b="1" i="0" u="none" strike="noStrike" kern="1200" baseline="0" dirty="0" smtClean="0">
              <a:solidFill>
                <a:schemeClr val="tx1"/>
              </a:solidFill>
              <a:latin typeface="+mn-lt"/>
              <a:ea typeface="+mn-ea"/>
              <a:cs typeface="+mn-cs"/>
            </a:endParaRPr>
          </a:p>
          <a:p>
            <a:pPr marL="0" indent="0">
              <a:buNone/>
            </a:pPr>
            <a:r>
              <a:rPr lang="en-US" sz="1200" b="0" i="0" u="none" strike="noStrike" kern="1200" baseline="0" dirty="0" smtClean="0">
                <a:solidFill>
                  <a:schemeClr val="tx1"/>
                </a:solidFill>
                <a:latin typeface="+mn-lt"/>
                <a:ea typeface="+mn-ea"/>
                <a:cs typeface="+mn-cs"/>
              </a:rPr>
              <a:t>The prayer to St. John Bosco, the patron of youth, in the virtue of respect, Diocesan Virtue Program, page 3. http://diolc.org/catechesis/ click on Virtue Program.</a:t>
            </a:r>
          </a:p>
          <a:p>
            <a:pPr marL="0" indent="0">
              <a:buNone/>
            </a:pPr>
            <a:r>
              <a:rPr lang="en-US" sz="1200" b="0" i="0" u="none" strike="noStrike" kern="1200" baseline="0" dirty="0" smtClean="0">
                <a:solidFill>
                  <a:schemeClr val="tx1"/>
                </a:solidFill>
                <a:latin typeface="+mn-lt"/>
                <a:ea typeface="+mn-ea"/>
                <a:cs typeface="+mn-cs"/>
              </a:rPr>
              <a:t>Make a copy for each student:</a:t>
            </a:r>
          </a:p>
          <a:p>
            <a:pPr marL="0" indent="0">
              <a:buNone/>
            </a:pPr>
            <a:r>
              <a:rPr lang="en-US" sz="1200" b="0" i="0" u="none" strike="noStrike" kern="1200" baseline="0" dirty="0" smtClean="0">
                <a:solidFill>
                  <a:schemeClr val="tx1"/>
                </a:solidFill>
                <a:latin typeface="+mn-lt"/>
                <a:ea typeface="+mn-ea"/>
                <a:cs typeface="+mn-cs"/>
              </a:rPr>
              <a:t>O Saint John Bosco, father and teacher of youth, you labored so much for the salvation of souls.</a:t>
            </a:r>
          </a:p>
          <a:p>
            <a:pPr marL="0" indent="0">
              <a:buNone/>
            </a:pPr>
            <a:r>
              <a:rPr lang="en-US" sz="1200" b="0" i="0" u="none" strike="noStrike" kern="1200" baseline="0" dirty="0" smtClean="0">
                <a:solidFill>
                  <a:schemeClr val="tx1"/>
                </a:solidFill>
                <a:latin typeface="+mn-lt"/>
                <a:ea typeface="+mn-ea"/>
                <a:cs typeface="+mn-cs"/>
              </a:rPr>
              <a:t>Help us to respect ourselves and each person as a child of God.  Be our guide in seeking the good of our souls and the salvation of our neighbor.</a:t>
            </a:r>
          </a:p>
          <a:p>
            <a:pPr marL="0" indent="0">
              <a:buNone/>
            </a:pPr>
            <a:r>
              <a:rPr lang="en-US" sz="1200" b="0" i="0" u="none" strike="noStrike" kern="1200" baseline="0" dirty="0" smtClean="0">
                <a:solidFill>
                  <a:schemeClr val="tx1"/>
                </a:solidFill>
                <a:latin typeface="+mn-lt"/>
                <a:ea typeface="+mn-ea"/>
                <a:cs typeface="+mn-cs"/>
              </a:rPr>
              <a:t>Teach us to love Jesus in the Blessed Sacrament, Mary Mother of Christ and our Mother, and our Holy Father the Pope.  </a:t>
            </a:r>
          </a:p>
          <a:p>
            <a:pPr marL="0" indent="0">
              <a:buNone/>
            </a:pPr>
            <a:r>
              <a:rPr lang="en-US" sz="1200" b="0" i="0" u="none" strike="noStrike" kern="1200" baseline="0" dirty="0" smtClean="0">
                <a:solidFill>
                  <a:schemeClr val="tx1"/>
                </a:solidFill>
                <a:latin typeface="+mn-lt"/>
                <a:ea typeface="+mn-ea"/>
                <a:cs typeface="+mn-cs"/>
              </a:rPr>
              <a:t>And obtain for us from God, the grace of a happy death, so that we may all be gathered together with you in Heaven.  Amen.</a:t>
            </a:r>
          </a:p>
          <a:p>
            <a:pPr marL="0" indent="0">
              <a:buNone/>
            </a:pPr>
            <a:r>
              <a:rPr lang="en-US" sz="1200" b="0" i="0" u="none" strike="noStrike" kern="1200" baseline="0" dirty="0" smtClean="0">
                <a:solidFill>
                  <a:schemeClr val="tx1"/>
                </a:solidFill>
                <a:latin typeface="+mn-lt"/>
                <a:ea typeface="+mn-ea"/>
                <a:cs typeface="+mn-cs"/>
              </a:rPr>
              <a:t> </a:t>
            </a:r>
          </a:p>
          <a:p>
            <a:pPr marL="0" indent="0">
              <a:buNone/>
            </a:pPr>
            <a:endParaRPr lang="en-US" sz="1200" b="0" i="0" u="none" strike="noStrike" kern="1200" baseline="0" dirty="0" smtClean="0">
              <a:solidFill>
                <a:schemeClr val="tx1"/>
              </a:solidFill>
              <a:latin typeface="+mn-lt"/>
              <a:ea typeface="+mn-ea"/>
              <a:cs typeface="+mn-cs"/>
            </a:endParaRPr>
          </a:p>
          <a:p>
            <a:pPr marL="0" indent="0">
              <a:buNone/>
            </a:pPr>
            <a:endParaRPr lang="en-US" sz="1200" b="0" i="0" u="none" strike="noStrike" kern="1200" baseline="0" dirty="0" smtClean="0">
              <a:solidFill>
                <a:schemeClr val="tx1"/>
              </a:solidFill>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23</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120811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6">
              <a:defRPr/>
            </a:pPr>
            <a:r>
              <a:rPr lang="en-US" dirty="0" smtClean="0"/>
              <a:t>God is love.  God reveals His love through creation.  God created us in His image and loves each person completely.  We are children of God, and He is our loving Father.  </a:t>
            </a:r>
          </a:p>
          <a:p>
            <a:pPr defTabSz="914286">
              <a:defRPr/>
            </a:pPr>
            <a:endParaRPr lang="en-US" dirty="0" smtClean="0"/>
          </a:p>
          <a:p>
            <a:pPr defTabSz="914286">
              <a:defRPr/>
            </a:pPr>
            <a:r>
              <a:rPr lang="en-US" dirty="0" smtClean="0"/>
              <a:t>God created you in His image, which means that you can think and you can choose. You can choose to be selfless and think of others first.  Or you can choose to act in a way that is unkind and selfish, which will make you unhappy and even miserable and offends God because you are offending another person.   </a:t>
            </a:r>
          </a:p>
          <a:p>
            <a:pPr defTabSz="914286">
              <a:defRPr/>
            </a:pPr>
            <a:endParaRPr lang="en-US" dirty="0" smtClean="0"/>
          </a:p>
          <a:p>
            <a:pPr defTabSz="914286">
              <a:defRPr/>
            </a:pPr>
            <a:r>
              <a:rPr lang="en-US" dirty="0" smtClean="0"/>
              <a:t>When Adam and Eve chose against God and sinned they separated themselves from God.  Out of love, God promised a Savior.</a:t>
            </a:r>
          </a:p>
          <a:p>
            <a:pPr defTabSz="914286">
              <a:defRPr/>
            </a:pPr>
            <a:endParaRPr lang="en-US" dirty="0" smtClean="0"/>
          </a:p>
          <a:p>
            <a:pPr defTabSz="914286">
              <a:defRPr/>
            </a:pPr>
            <a:r>
              <a:rPr lang="en-US" dirty="0" smtClean="0"/>
              <a:t>Jesus loves you so much that He wants you to know Him, to develop a deep friendship with Him and to be so close to Him that He is united with you.</a:t>
            </a:r>
          </a:p>
        </p:txBody>
      </p:sp>
      <p:sp>
        <p:nvSpPr>
          <p:cNvPr id="4" name="Slide Number Placeholder 3"/>
          <p:cNvSpPr>
            <a:spLocks noGrp="1"/>
          </p:cNvSpPr>
          <p:nvPr>
            <p:ph type="sldNum" sz="quarter" idx="10"/>
          </p:nvPr>
        </p:nvSpPr>
        <p:spPr/>
        <p:txBody>
          <a:bodyPr/>
          <a:lstStyle/>
          <a:p>
            <a:fld id="{E14B72D9-D4E8-492D-976E-C71DE730B057}" type="slidenum">
              <a:rPr lang="en-US" smtClean="0"/>
              <a:t>3</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416205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the Bible,</a:t>
            </a:r>
            <a:r>
              <a:rPr lang="en-US" b="1" baseline="0" dirty="0" smtClean="0"/>
              <a:t> </a:t>
            </a:r>
            <a:r>
              <a:rPr lang="en-US" b="1" dirty="0" smtClean="0"/>
              <a:t>God speaks to us through the Prophet Isaiah: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a:t>
            </a:r>
            <a:r>
              <a:rPr lang="en-US" b="1" baseline="0" dirty="0" smtClean="0"/>
              <a:t> will never forget you.  See, upon the palms of My hands I have written your name</a:t>
            </a:r>
            <a:r>
              <a:rPr lang="en-US" b="1" dirty="0" smtClean="0"/>
              <a:t>.”  (Isaiah 43:15b</a:t>
            </a:r>
            <a:r>
              <a:rPr lang="en-US" b="1" baseline="0" dirty="0" smtClean="0"/>
              <a:t> – 16a</a:t>
            </a:r>
            <a:r>
              <a:rPr lang="en-US" b="1" dirty="0" smtClean="0"/>
              <a:t>)</a:t>
            </a:r>
          </a:p>
          <a:p>
            <a:endParaRPr lang="en-US" b="1" dirty="0" smtClean="0"/>
          </a:p>
          <a:p>
            <a:r>
              <a:rPr lang="en-US" b="1" dirty="0" smtClean="0"/>
              <a:t>God is our creator.</a:t>
            </a:r>
            <a:r>
              <a:rPr lang="en-US" b="1" baseline="0" dirty="0" smtClean="0"/>
              <a:t>  All that God made is good.  </a:t>
            </a:r>
          </a:p>
          <a:p>
            <a:endParaRPr lang="en-US" b="1" baseline="0" dirty="0" smtClean="0"/>
          </a:p>
          <a:p>
            <a:r>
              <a:rPr lang="en-US" b="1" dirty="0" smtClean="0"/>
              <a:t>God created you and He knows you.  He knows everything about</a:t>
            </a:r>
            <a:r>
              <a:rPr lang="en-US" b="1" baseline="0" dirty="0" smtClean="0"/>
              <a:t> you.  And He loves you!</a:t>
            </a:r>
          </a:p>
          <a:p>
            <a:endParaRPr lang="en-US" b="1" baseline="0" dirty="0" smtClean="0"/>
          </a:p>
          <a:p>
            <a:r>
              <a:rPr lang="en-US" b="1" baseline="0" dirty="0" smtClean="0"/>
              <a:t>We need to be grateful to God for His incredible love.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4</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41001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does the word unique mean?</a:t>
            </a:r>
          </a:p>
          <a:p>
            <a:endParaRPr lang="en-US" baseline="0" dirty="0" smtClean="0"/>
          </a:p>
          <a:p>
            <a:r>
              <a:rPr lang="en-US" baseline="0" dirty="0" smtClean="0"/>
              <a:t>What does the word unrepeatable mean?</a:t>
            </a:r>
          </a:p>
          <a:p>
            <a:endParaRPr lang="en-US" baseline="0" dirty="0" smtClean="0"/>
          </a:p>
          <a:p>
            <a:r>
              <a:rPr lang="en-US" baseline="0" dirty="0" smtClean="0"/>
              <a:t>What does it mean that God made every person unique and unrepeatable?</a:t>
            </a:r>
            <a:endParaRPr lang="en-US" dirty="0" smtClean="0"/>
          </a:p>
          <a:p>
            <a:endParaRPr lang="en-US" dirty="0" smtClean="0"/>
          </a:p>
          <a:p>
            <a:r>
              <a:rPr lang="en-US" dirty="0" smtClean="0"/>
              <a:t>From</a:t>
            </a:r>
            <a:r>
              <a:rPr lang="en-US" baseline="0" dirty="0" smtClean="0"/>
              <a:t> the virtue of respect, Diocesan Virtue Program, page 1</a:t>
            </a:r>
          </a:p>
          <a:p>
            <a:r>
              <a:rPr lang="en-US" baseline="0" dirty="0" smtClean="0"/>
              <a:t>Each person is unique, unrepeatable, and has inherent dignity from God.  Further, each person has a unique role in God’s plan.  Therefore, each person is to be shown respect, even if the individual is impaired in some way.  Having respect toward another person means that we show him/her honor and esteem because he/she is a child of God who deserves consideration and regard.</a:t>
            </a:r>
            <a:endParaRPr lang="en-US" dirty="0"/>
          </a:p>
        </p:txBody>
      </p:sp>
      <p:sp>
        <p:nvSpPr>
          <p:cNvPr id="4" name="Slide Number Placeholder 3"/>
          <p:cNvSpPr>
            <a:spLocks noGrp="1"/>
          </p:cNvSpPr>
          <p:nvPr>
            <p:ph type="sldNum" sz="quarter" idx="10"/>
          </p:nvPr>
        </p:nvSpPr>
        <p:spPr/>
        <p:txBody>
          <a:bodyPr/>
          <a:lstStyle/>
          <a:p>
            <a:fld id="{E14B72D9-D4E8-492D-976E-C71DE730B057}" type="slidenum">
              <a:rPr lang="en-US" smtClean="0"/>
              <a:t>5</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3649490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When we are baptized, we become children of God and a temple of the Holy Spirit.   The Holy Spirit comes to dwell in the person’s soul, for the first time.</a:t>
            </a:r>
          </a:p>
          <a:p>
            <a:endParaRPr lang="en-US" b="1" baseline="0" dirty="0" smtClean="0"/>
          </a:p>
          <a:p>
            <a:r>
              <a:rPr lang="en-US" b="1" dirty="0" smtClean="0"/>
              <a:t>Each person who is baptized is referred to as a temple of the Holy Spirit because we know that the Holy Spirit dwells within us.  </a:t>
            </a:r>
          </a:p>
          <a:p>
            <a:endParaRPr lang="en-US" b="1"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6</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121757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God loves us so much that He sent His own Son to die on the Cross for each one</a:t>
            </a:r>
            <a:r>
              <a:rPr lang="en-US" b="1" baseline="0" dirty="0" smtClean="0"/>
              <a:t> of us.  Read John 3:16</a:t>
            </a:r>
          </a:p>
          <a:p>
            <a:endParaRPr lang="en-US" b="1" baseline="0" dirty="0" smtClean="0"/>
          </a:p>
          <a:p>
            <a:r>
              <a:rPr lang="en-US" b="1" baseline="0" dirty="0" smtClean="0"/>
              <a:t>You are a chosen, dearly beloved child of God.</a:t>
            </a:r>
          </a:p>
          <a:p>
            <a:endParaRPr lang="en-US" b="1" baseline="0" dirty="0" smtClean="0"/>
          </a:p>
          <a:p>
            <a:r>
              <a:rPr lang="en-US" b="1" baseline="0" dirty="0" smtClean="0"/>
              <a:t>Because you are so important to God, and every other person is so important to God, you are to love yourself and others.</a:t>
            </a:r>
            <a:endParaRPr lang="en-US" b="1" dirty="0"/>
          </a:p>
        </p:txBody>
      </p:sp>
      <p:sp>
        <p:nvSpPr>
          <p:cNvPr id="4" name="Slide Number Placeholder 3"/>
          <p:cNvSpPr>
            <a:spLocks noGrp="1"/>
          </p:cNvSpPr>
          <p:nvPr>
            <p:ph type="sldNum" sz="quarter" idx="10"/>
          </p:nvPr>
        </p:nvSpPr>
        <p:spPr/>
        <p:txBody>
          <a:bodyPr/>
          <a:lstStyle/>
          <a:p>
            <a:fld id="{E14B72D9-D4E8-492D-976E-C71DE730B057}" type="slidenum">
              <a:rPr lang="en-US" smtClean="0"/>
              <a:t>7</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144369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a:t>
            </a:r>
            <a:r>
              <a:rPr lang="en-US" baseline="0" dirty="0" smtClean="0"/>
              <a:t> dignity?  Dignity means self-worth; it is the recognition of a person’s incredible importance as a person created by God with an immortal soul </a:t>
            </a:r>
            <a:r>
              <a:rPr lang="en-US" b="1" baseline="0" dirty="0" smtClean="0"/>
              <a:t>- a soul that will live forever and a body that needs to be taken care of, and not abused in any way. </a:t>
            </a:r>
            <a:r>
              <a:rPr lang="en-US" baseline="0" dirty="0" smtClean="0"/>
              <a:t>The dignity of the human person is rooted in his being created in the image and likeness of God.</a:t>
            </a:r>
          </a:p>
          <a:p>
            <a:endParaRPr lang="en-US" baseline="0" dirty="0" smtClean="0"/>
          </a:p>
          <a:p>
            <a:r>
              <a:rPr lang="en-US" baseline="0" dirty="0" smtClean="0"/>
              <a:t>God has created each person with the gift of </a:t>
            </a:r>
            <a:r>
              <a:rPr lang="en-US" u="sng" baseline="0" dirty="0" smtClean="0"/>
              <a:t>freedom</a:t>
            </a:r>
            <a:r>
              <a:rPr lang="en-US" baseline="0" dirty="0" smtClean="0"/>
              <a:t>, so that you can choose freely to receive His love and love Him in return and then give His love to others.</a:t>
            </a:r>
          </a:p>
          <a:p>
            <a:r>
              <a:rPr lang="en-US" baseline="0" dirty="0" smtClean="0"/>
              <a:t>God has created you with a desire for </a:t>
            </a:r>
            <a:r>
              <a:rPr lang="en-US" u="sng" baseline="0" dirty="0" smtClean="0"/>
              <a:t>happiness</a:t>
            </a:r>
            <a:r>
              <a:rPr lang="en-US" baseline="0" dirty="0" smtClean="0"/>
              <a:t> placed in your heart in order that you draw closer and closer to Him, because He is the only One who can fulfill this desire for happiness.  </a:t>
            </a:r>
          </a:p>
          <a:p>
            <a:r>
              <a:rPr lang="en-US" baseline="0" dirty="0" smtClean="0"/>
              <a:t>God wants you to spend eternity with Him in Heaven.</a:t>
            </a:r>
          </a:p>
          <a:p>
            <a:endParaRPr lang="en-US" baseline="0" dirty="0" smtClean="0"/>
          </a:p>
          <a:p>
            <a:r>
              <a:rPr lang="en-US" baseline="0" dirty="0" smtClean="0"/>
              <a:t>You should be grateful for God’s incredible love for you and for each person. </a:t>
            </a:r>
          </a:p>
          <a:p>
            <a:endParaRPr lang="en-US" baseline="0" dirty="0" smtClean="0"/>
          </a:p>
          <a:p>
            <a:r>
              <a:rPr lang="en-US" baseline="0" dirty="0" smtClean="0"/>
              <a:t>God will never stop loving you!</a:t>
            </a:r>
          </a:p>
          <a:p>
            <a:endParaRPr lang="en-US" baseline="0" dirty="0" smtClean="0"/>
          </a:p>
          <a:p>
            <a:r>
              <a:rPr lang="en-US" baseline="0" dirty="0" smtClean="0"/>
              <a:t>With the students, use an example of a parent, grandparent, aunt or uncle or any trusted adult still loving them even after they did something wrong. </a:t>
            </a:r>
          </a:p>
        </p:txBody>
      </p:sp>
      <p:sp>
        <p:nvSpPr>
          <p:cNvPr id="4" name="Slide Number Placeholder 3"/>
          <p:cNvSpPr>
            <a:spLocks noGrp="1"/>
          </p:cNvSpPr>
          <p:nvPr>
            <p:ph type="sldNum" sz="quarter" idx="10"/>
          </p:nvPr>
        </p:nvSpPr>
        <p:spPr/>
        <p:txBody>
          <a:bodyPr/>
          <a:lstStyle/>
          <a:p>
            <a:fld id="{E14B72D9-D4E8-492D-976E-C71DE730B057}" type="slidenum">
              <a:rPr lang="en-US" smtClean="0"/>
              <a:t>8</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95026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John 15:12-13 </a:t>
            </a:r>
            <a:r>
              <a:rPr lang="en-US" b="1" i="1" baseline="0" dirty="0" smtClean="0"/>
              <a:t> </a:t>
            </a:r>
            <a:r>
              <a:rPr lang="en-US" b="1" i="1" u="sng" dirty="0" smtClean="0"/>
              <a:t>This is my commandment, that you love one another as I have loved you.</a:t>
            </a:r>
            <a:r>
              <a:rPr lang="en-US" b="1" i="1" dirty="0" smtClean="0"/>
              <a:t> Greater love has no one than this, that someone lay down his life for his friends. You are my friends if you do what I command you. </a:t>
            </a:r>
          </a:p>
          <a:p>
            <a:endParaRPr lang="en-US" baseline="0" dirty="0" smtClean="0"/>
          </a:p>
          <a:p>
            <a:pPr defTabSz="914286">
              <a:defRPr/>
            </a:pPr>
            <a:r>
              <a:rPr lang="en-US" baseline="0" dirty="0" smtClean="0"/>
              <a:t>Complete respect is to begin in your relationship with God in obeying His commands and responding to His desire that you spend time with Him in prayer each day. </a:t>
            </a:r>
            <a:r>
              <a:rPr lang="en-US" dirty="0" smtClean="0"/>
              <a:t>You show your love for God by loving others.  You love others by showing them respect.  Secondly, </a:t>
            </a:r>
            <a:r>
              <a:rPr lang="en-US" baseline="0" dirty="0" smtClean="0"/>
              <a:t>you are to respect yourself, maintaining a proper balance in all matters.</a:t>
            </a:r>
          </a:p>
          <a:p>
            <a:r>
              <a:rPr lang="en-US" baseline="0" dirty="0" smtClean="0"/>
              <a:t>God has given you your parents and so you are to respect them.  This is followed by a special respect for priests, religious, teachers, law enforcement offices, elders, siblings, relatives, neighbors and those in authority.  </a:t>
            </a:r>
          </a:p>
          <a:p>
            <a:endParaRPr lang="en-US" dirty="0" smtClean="0"/>
          </a:p>
          <a:p>
            <a:r>
              <a:rPr lang="en-US" baseline="0" dirty="0" smtClean="0"/>
              <a:t>How do these actions show respect toward another person?</a:t>
            </a:r>
          </a:p>
          <a:p>
            <a:pPr marL="628572" lvl="1" indent="-171428">
              <a:buFont typeface="Arial" panose="020B0604020202020204" pitchFamily="34" charset="0"/>
              <a:buChar char="•"/>
            </a:pPr>
            <a:r>
              <a:rPr lang="en-US" baseline="0" dirty="0" smtClean="0"/>
              <a:t>Speak kindly | Don’t speak ill of others</a:t>
            </a:r>
          </a:p>
          <a:p>
            <a:pPr marL="628572" lvl="1" indent="-171428">
              <a:buFont typeface="Arial" panose="020B0604020202020204" pitchFamily="34" charset="0"/>
              <a:buChar char="•"/>
            </a:pPr>
            <a:r>
              <a:rPr lang="en-US" baseline="0" dirty="0" smtClean="0"/>
              <a:t>Refrain from idle complaints</a:t>
            </a:r>
          </a:p>
          <a:p>
            <a:pPr marL="628572" lvl="1" indent="-171428">
              <a:buFont typeface="Arial" panose="020B0604020202020204" pitchFamily="34" charset="0"/>
              <a:buChar char="•"/>
            </a:pPr>
            <a:r>
              <a:rPr lang="en-US" baseline="0" dirty="0" smtClean="0"/>
              <a:t>Pay attention | Listen</a:t>
            </a:r>
          </a:p>
          <a:p>
            <a:pPr marL="628572" lvl="1" indent="-171428">
              <a:buFont typeface="Arial" panose="020B0604020202020204" pitchFamily="34" charset="0"/>
              <a:buChar char="•"/>
            </a:pPr>
            <a:r>
              <a:rPr lang="en-US" baseline="0" dirty="0" smtClean="0"/>
              <a:t>Rediscover silence</a:t>
            </a:r>
          </a:p>
          <a:p>
            <a:pPr marL="628572" lvl="1" indent="-171428" defTabSz="914286">
              <a:buFont typeface="Arial" panose="020B0604020202020204" pitchFamily="34" charset="0"/>
              <a:buChar char="•"/>
              <a:defRPr/>
            </a:pPr>
            <a:r>
              <a:rPr lang="en-US" baseline="0" dirty="0" smtClean="0"/>
              <a:t>Acknowledge and include others | Respect other’s opinions</a:t>
            </a:r>
          </a:p>
          <a:p>
            <a:endParaRPr lang="en-US" baseline="0" dirty="0" smtClean="0"/>
          </a:p>
          <a:p>
            <a:r>
              <a:rPr lang="en-US" baseline="0" dirty="0" smtClean="0"/>
              <a:t>Choose one from the list that you need to grow in. Pray to Jesus, asking Him to help you to practice and develop the habit of acting or speaking with respect.</a:t>
            </a:r>
            <a:endParaRPr lang="en-US" dirty="0" smtClean="0"/>
          </a:p>
        </p:txBody>
      </p:sp>
      <p:sp>
        <p:nvSpPr>
          <p:cNvPr id="4" name="Slide Number Placeholder 3"/>
          <p:cNvSpPr>
            <a:spLocks noGrp="1"/>
          </p:cNvSpPr>
          <p:nvPr>
            <p:ph type="sldNum" sz="quarter" idx="10"/>
          </p:nvPr>
        </p:nvSpPr>
        <p:spPr/>
        <p:txBody>
          <a:bodyPr/>
          <a:lstStyle/>
          <a:p>
            <a:fld id="{E14B72D9-D4E8-492D-976E-C71DE730B057}" type="slidenum">
              <a:rPr lang="en-US" smtClean="0"/>
              <a:t>9</a:t>
            </a:fld>
            <a:endParaRPr lang="en-US"/>
          </a:p>
        </p:txBody>
      </p:sp>
      <p:sp>
        <p:nvSpPr>
          <p:cNvPr id="5" name="Footer Placeholder 4"/>
          <p:cNvSpPr>
            <a:spLocks noGrp="1"/>
          </p:cNvSpPr>
          <p:nvPr>
            <p:ph type="ftr" sz="quarter" idx="11"/>
          </p:nvPr>
        </p:nvSpPr>
        <p:spPr/>
        <p:txBody>
          <a:bodyPr/>
          <a:lstStyle/>
          <a:p>
            <a:r>
              <a:rPr lang="en-US" smtClean="0"/>
              <a:t>4th Grade</a:t>
            </a:r>
            <a:endParaRPr lang="en-US"/>
          </a:p>
        </p:txBody>
      </p:sp>
    </p:spTree>
    <p:extLst>
      <p:ext uri="{BB962C8B-B14F-4D97-AF65-F5344CB8AC3E}">
        <p14:creationId xmlns:p14="http://schemas.microsoft.com/office/powerpoint/2010/main" val="250808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57325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05319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764718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6534063A-3BDC-4B88-A0BC-99FC2F7E92D6}"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40990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6850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4702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716407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26206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280980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52537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65810" y="5936188"/>
            <a:ext cx="2057400" cy="365125"/>
          </a:xfrm>
        </p:spPr>
        <p:txBody>
          <a:bodyPr/>
          <a:lstStyle/>
          <a:p>
            <a:fld id="{5751815B-96F6-4BD6-8D81-9D1AD49FC064}" type="datetimeFigureOut">
              <a:rPr lang="en-US" smtClean="0"/>
              <a:t>10/19/2021</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84814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426610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51815B-96F6-4BD6-8D81-9D1AD49FC064}"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48411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51815B-96F6-4BD6-8D81-9D1AD49FC064}"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42749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5751815B-96F6-4BD6-8D81-9D1AD49FC064}"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1723468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3668483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751815B-96F6-4BD6-8D81-9D1AD49FC064}"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4063A-3BDC-4B88-A0BC-99FC2F7E92D6}" type="slidenum">
              <a:rPr lang="en-US" smtClean="0"/>
              <a:t>‹#›</a:t>
            </a:fld>
            <a:endParaRPr lang="en-US"/>
          </a:p>
        </p:txBody>
      </p:sp>
    </p:spTree>
    <p:extLst>
      <p:ext uri="{BB962C8B-B14F-4D97-AF65-F5344CB8AC3E}">
        <p14:creationId xmlns:p14="http://schemas.microsoft.com/office/powerpoint/2010/main" val="2544551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751815B-96F6-4BD6-8D81-9D1AD49FC064}" type="datetimeFigureOut">
              <a:rPr lang="en-US" smtClean="0"/>
              <a:t>10/19/2021</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534063A-3BDC-4B88-A0BC-99FC2F7E92D6}" type="slidenum">
              <a:rPr lang="en-US" smtClean="0"/>
              <a:t>‹#›</a:t>
            </a:fld>
            <a:endParaRPr lang="en-US"/>
          </a:p>
        </p:txBody>
      </p:sp>
    </p:spTree>
    <p:extLst>
      <p:ext uri="{BB962C8B-B14F-4D97-AF65-F5344CB8AC3E}">
        <p14:creationId xmlns:p14="http://schemas.microsoft.com/office/powerpoint/2010/main" val="296391559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685800"/>
          </a:xfrm>
        </p:spPr>
        <p:txBody>
          <a:bodyPr>
            <a:normAutofit/>
          </a:bodyPr>
          <a:lstStyle/>
          <a:p>
            <a:pPr algn="ctr"/>
            <a:r>
              <a:rPr lang="en-US" sz="4000" dirty="0" smtClean="0">
                <a:latin typeface="Britannic Bold" panose="020B0903060703020204" pitchFamily="34" charset="0"/>
              </a:rPr>
              <a:t>For the Safety &amp; Protection of Children</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23000"/>
            <a:ext cx="1905000" cy="635000"/>
          </a:xfrm>
          <a:prstGeom prst="rect">
            <a:avLst/>
          </a:prstGeom>
        </p:spPr>
      </p:pic>
      <p:sp>
        <p:nvSpPr>
          <p:cNvPr id="6" name="Title 1"/>
          <p:cNvSpPr txBox="1">
            <a:spLocks/>
          </p:cNvSpPr>
          <p:nvPr/>
        </p:nvSpPr>
        <p:spPr>
          <a:xfrm>
            <a:off x="0" y="5410200"/>
            <a:ext cx="9144000" cy="1600200"/>
          </a:xfrm>
          <a:prstGeom prst="rect">
            <a:avLst/>
          </a:prstGeom>
        </p:spPr>
        <p:txBody>
          <a:bodyPr vert="horz" lIns="91440" tIns="45720" rIns="91440" bIns="45720" rtlCol="0" anchor="b">
            <a:normAutofit fontScale="97500"/>
          </a:bodyPr>
          <a:lstStyle>
            <a:lvl1pPr algn="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4000" dirty="0" smtClean="0">
                <a:latin typeface="Britannic Bold" panose="020B0903060703020204" pitchFamily="34" charset="0"/>
              </a:rPr>
              <a:t>Safe Environment</a:t>
            </a:r>
            <a:r>
              <a:rPr lang="en-US" sz="6600" dirty="0" smtClean="0"/>
              <a:t/>
            </a:r>
            <a:br>
              <a:rPr lang="en-US" sz="6600" dirty="0" smtClean="0"/>
            </a:br>
            <a:r>
              <a:rPr lang="en-US" sz="2800" dirty="0" smtClean="0"/>
              <a:t>Fourth Grade</a:t>
            </a:r>
            <a:br>
              <a:rPr lang="en-US" sz="2800" dirty="0" smtClean="0"/>
            </a:b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118832"/>
            <a:ext cx="4572000" cy="4471294"/>
          </a:xfrm>
          <a:prstGeom prst="rect">
            <a:avLst/>
          </a:prstGeom>
        </p:spPr>
      </p:pic>
    </p:spTree>
    <p:extLst>
      <p:ext uri="{BB962C8B-B14F-4D97-AF65-F5344CB8AC3E}">
        <p14:creationId xmlns:p14="http://schemas.microsoft.com/office/powerpoint/2010/main" val="18361189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78" y="990600"/>
            <a:ext cx="7523922" cy="1066800"/>
          </a:xfrm>
        </p:spPr>
        <p:txBody>
          <a:bodyPr>
            <a:normAutofit fontScale="77500" lnSpcReduction="20000"/>
          </a:bodyPr>
          <a:lstStyle/>
          <a:p>
            <a:pPr marL="0" indent="0" algn="ctr">
              <a:buNone/>
            </a:pPr>
            <a:r>
              <a:rPr lang="en-US" sz="7800" b="1" dirty="0" smtClean="0"/>
              <a:t>Respect includes:</a:t>
            </a:r>
          </a:p>
          <a:p>
            <a:pPr marL="0" indent="0">
              <a:buNone/>
            </a:pPr>
            <a:r>
              <a:rPr lang="en-US" b="1" dirty="0" smtClean="0"/>
              <a:t>	</a:t>
            </a:r>
            <a:endParaRPr lang="en-US" sz="2400" b="1" dirty="0"/>
          </a:p>
        </p:txBody>
      </p:sp>
      <p:sp>
        <p:nvSpPr>
          <p:cNvPr id="2" name="TextBox 1"/>
          <p:cNvSpPr txBox="1"/>
          <p:nvPr/>
        </p:nvSpPr>
        <p:spPr>
          <a:xfrm>
            <a:off x="685800" y="2057400"/>
            <a:ext cx="7696200" cy="4524315"/>
          </a:xfrm>
          <a:prstGeom prst="rect">
            <a:avLst/>
          </a:prstGeom>
          <a:noFill/>
        </p:spPr>
        <p:txBody>
          <a:bodyPr wrap="square" rtlCol="0">
            <a:spAutoFit/>
          </a:bodyPr>
          <a:lstStyle/>
          <a:p>
            <a:pPr marL="1143000" indent="-1143000">
              <a:buFont typeface="Arial" panose="020B0604020202020204" pitchFamily="34" charset="0"/>
              <a:buChar char="•"/>
            </a:pPr>
            <a:r>
              <a:rPr lang="en-US" sz="7200" dirty="0" smtClean="0"/>
              <a:t>Courtesy</a:t>
            </a:r>
          </a:p>
          <a:p>
            <a:pPr marL="1143000" indent="-1143000">
              <a:buFont typeface="Arial" panose="020B0604020202020204" pitchFamily="34" charset="0"/>
              <a:buChar char="•"/>
            </a:pPr>
            <a:r>
              <a:rPr lang="en-US" sz="7200" dirty="0" smtClean="0"/>
              <a:t>Meekness</a:t>
            </a:r>
          </a:p>
          <a:p>
            <a:pPr marL="1143000" indent="-1143000">
              <a:buFont typeface="Arial" panose="020B0604020202020204" pitchFamily="34" charset="0"/>
              <a:buChar char="•"/>
            </a:pPr>
            <a:r>
              <a:rPr lang="en-US" sz="7200" dirty="0" smtClean="0"/>
              <a:t>Tact</a:t>
            </a:r>
          </a:p>
          <a:p>
            <a:pPr marL="1143000" indent="-1143000">
              <a:buFont typeface="Arial" panose="020B0604020202020204" pitchFamily="34" charset="0"/>
              <a:buChar char="•"/>
            </a:pPr>
            <a:r>
              <a:rPr lang="en-US" sz="7200" dirty="0" smtClean="0"/>
              <a:t>Consideration</a:t>
            </a:r>
          </a:p>
        </p:txBody>
      </p:sp>
    </p:spTree>
    <p:extLst>
      <p:ext uri="{BB962C8B-B14F-4D97-AF65-F5344CB8AC3E}">
        <p14:creationId xmlns:p14="http://schemas.microsoft.com/office/powerpoint/2010/main" val="6755060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4478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85799"/>
            <a:ext cx="9144000" cy="1295401"/>
          </a:xfrm>
        </p:spPr>
        <p:txBody>
          <a:bodyPr>
            <a:normAutofit/>
          </a:bodyPr>
          <a:lstStyle/>
          <a:p>
            <a:pPr algn="ctr"/>
            <a:r>
              <a:rPr lang="en-US" b="1" dirty="0" smtClean="0"/>
              <a:t>An important way of showing respect is to keep yourself safe.</a:t>
            </a: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0"/>
            <a:ext cx="6096000" cy="4438650"/>
          </a:xfrm>
          <a:prstGeom prst="rect">
            <a:avLst/>
          </a:prstGeom>
        </p:spPr>
      </p:pic>
    </p:spTree>
    <p:extLst>
      <p:ext uri="{BB962C8B-B14F-4D97-AF65-F5344CB8AC3E}">
        <p14:creationId xmlns:p14="http://schemas.microsoft.com/office/powerpoint/2010/main" val="3590372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3228"/>
            <a:ext cx="7543800" cy="1080938"/>
          </a:xfrm>
        </p:spPr>
        <p:txBody>
          <a:bodyPr>
            <a:normAutofit fontScale="90000"/>
          </a:bodyPr>
          <a:lstStyle/>
          <a:p>
            <a:r>
              <a:rPr lang="en-US" sz="6000" dirty="0" smtClean="0"/>
              <a:t>1. Always tell someone.</a:t>
            </a:r>
            <a:endParaRPr lang="en-US" sz="6000" dirty="0"/>
          </a:p>
        </p:txBody>
      </p:sp>
      <p:sp>
        <p:nvSpPr>
          <p:cNvPr id="3" name="TextBox 2"/>
          <p:cNvSpPr txBox="1"/>
          <p:nvPr/>
        </p:nvSpPr>
        <p:spPr>
          <a:xfrm>
            <a:off x="5809238" y="2133600"/>
            <a:ext cx="3106162" cy="3970318"/>
          </a:xfrm>
          <a:prstGeom prst="rect">
            <a:avLst/>
          </a:prstGeom>
          <a:noFill/>
        </p:spPr>
        <p:txBody>
          <a:bodyPr wrap="square" rtlCol="0">
            <a:spAutoFit/>
          </a:bodyPr>
          <a:lstStyle/>
          <a:p>
            <a:pPr algn="ctr"/>
            <a:r>
              <a:rPr lang="en-US" sz="3600" dirty="0" smtClean="0"/>
              <a:t>Always tell someone you trust when someone is making you feel scared or unsafe. </a:t>
            </a:r>
            <a:endParaRPr lang="en-US" sz="3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743200"/>
            <a:ext cx="5554134" cy="3124200"/>
          </a:xfrm>
          <a:prstGeom prst="rect">
            <a:avLst/>
          </a:prstGeom>
        </p:spPr>
      </p:pic>
    </p:spTree>
    <p:extLst>
      <p:ext uri="{BB962C8B-B14F-4D97-AF65-F5344CB8AC3E}">
        <p14:creationId xmlns:p14="http://schemas.microsoft.com/office/powerpoint/2010/main" val="2141125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252" y="13252"/>
            <a:ext cx="9144000" cy="6858000"/>
          </a:xfrm>
          <a:prstGeom prst="rect">
            <a:avLst/>
          </a:prstGeom>
        </p:spPr>
      </p:pic>
      <p:sp>
        <p:nvSpPr>
          <p:cNvPr id="2" name="Title 1"/>
          <p:cNvSpPr>
            <a:spLocks noGrp="1"/>
          </p:cNvSpPr>
          <p:nvPr>
            <p:ph type="title"/>
          </p:nvPr>
        </p:nvSpPr>
        <p:spPr>
          <a:xfrm>
            <a:off x="990600" y="1600200"/>
            <a:ext cx="7162800" cy="3048000"/>
          </a:xfrm>
        </p:spPr>
        <p:txBody>
          <a:bodyPr>
            <a:noAutofit/>
          </a:bodyPr>
          <a:lstStyle/>
          <a:p>
            <a:r>
              <a:rPr lang="en-US" sz="6000" b="1" dirty="0" smtClean="0">
                <a:solidFill>
                  <a:schemeClr val="bg1"/>
                </a:solidFill>
              </a:rPr>
              <a:t> 2. Tell the person who is harming you   </a:t>
            </a:r>
            <a:br>
              <a:rPr lang="en-US" sz="6000" b="1" dirty="0" smtClean="0">
                <a:solidFill>
                  <a:schemeClr val="bg1"/>
                </a:solidFill>
              </a:rPr>
            </a:br>
            <a:r>
              <a:rPr lang="en-US" sz="6000" b="1" dirty="0">
                <a:solidFill>
                  <a:schemeClr val="bg1"/>
                </a:solidFill>
              </a:rPr>
              <a:t> </a:t>
            </a:r>
            <a:r>
              <a:rPr lang="en-US" sz="6000" b="1" dirty="0" smtClean="0">
                <a:solidFill>
                  <a:schemeClr val="bg1"/>
                </a:solidFill>
              </a:rPr>
              <a:t>         to STOP!</a:t>
            </a:r>
            <a:endParaRPr lang="en-US" sz="6000" b="1" dirty="0">
              <a:solidFill>
                <a:schemeClr val="bg1"/>
              </a:solidFill>
            </a:endParaRPr>
          </a:p>
        </p:txBody>
      </p:sp>
    </p:spTree>
    <p:extLst>
      <p:ext uri="{BB962C8B-B14F-4D97-AF65-F5344CB8AC3E}">
        <p14:creationId xmlns:p14="http://schemas.microsoft.com/office/powerpoint/2010/main" val="2412005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6037" b="6067"/>
          <a:stretch/>
        </p:blipFill>
        <p:spPr>
          <a:xfrm>
            <a:off x="0" y="1834166"/>
            <a:ext cx="7557052" cy="5023834"/>
          </a:xfrm>
          <a:prstGeom prst="rect">
            <a:avLst/>
          </a:prstGeom>
        </p:spPr>
      </p:pic>
      <p:sp>
        <p:nvSpPr>
          <p:cNvPr id="2" name="Title 1"/>
          <p:cNvSpPr>
            <a:spLocks noGrp="1"/>
          </p:cNvSpPr>
          <p:nvPr>
            <p:ph type="title"/>
          </p:nvPr>
        </p:nvSpPr>
        <p:spPr>
          <a:xfrm>
            <a:off x="0" y="609601"/>
            <a:ext cx="7543800" cy="1224566"/>
          </a:xfrm>
        </p:spPr>
        <p:txBody>
          <a:bodyPr>
            <a:noAutofit/>
          </a:bodyPr>
          <a:lstStyle/>
          <a:p>
            <a:r>
              <a:rPr lang="en-US" sz="4800" dirty="0" smtClean="0"/>
              <a:t>3. Never get in a car  </a:t>
            </a:r>
            <a:br>
              <a:rPr lang="en-US" sz="4800" dirty="0" smtClean="0"/>
            </a:br>
            <a:r>
              <a:rPr lang="en-US" sz="4800" dirty="0"/>
              <a:t> </a:t>
            </a:r>
            <a:r>
              <a:rPr lang="en-US" sz="4800" dirty="0" smtClean="0"/>
              <a:t>   with a stranger.</a:t>
            </a:r>
            <a:endParaRPr lang="en-US" sz="4800" dirty="0"/>
          </a:p>
        </p:txBody>
      </p:sp>
    </p:spTree>
    <p:extLst>
      <p:ext uri="{BB962C8B-B14F-4D97-AF65-F5344CB8AC3E}">
        <p14:creationId xmlns:p14="http://schemas.microsoft.com/office/powerpoint/2010/main" val="257210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 y="-66835"/>
            <a:ext cx="9144000" cy="1650470"/>
          </a:xfrm>
        </p:spPr>
        <p:txBody>
          <a:bodyPr>
            <a:noAutofit/>
          </a:bodyPr>
          <a:lstStyle/>
          <a:p>
            <a:r>
              <a:rPr lang="en-US" sz="4600" b="1" dirty="0" smtClean="0"/>
              <a:t> </a:t>
            </a:r>
            <a:endParaRPr lang="en-US" sz="4600" b="1" dirty="0"/>
          </a:p>
        </p:txBody>
      </p:sp>
      <p:sp>
        <p:nvSpPr>
          <p:cNvPr id="6" name="TextBox 5"/>
          <p:cNvSpPr txBox="1"/>
          <p:nvPr/>
        </p:nvSpPr>
        <p:spPr>
          <a:xfrm>
            <a:off x="685800" y="2590800"/>
            <a:ext cx="8001000" cy="3970318"/>
          </a:xfrm>
          <a:prstGeom prst="rect">
            <a:avLst/>
          </a:prstGeom>
          <a:noFill/>
        </p:spPr>
        <p:txBody>
          <a:bodyPr wrap="square" rtlCol="0">
            <a:spAutoFit/>
          </a:bodyPr>
          <a:lstStyle/>
          <a:p>
            <a:pPr algn="ctr"/>
            <a:r>
              <a:rPr lang="en-US" sz="7200" b="1" dirty="0" smtClean="0"/>
              <a:t>4</a:t>
            </a:r>
            <a:r>
              <a:rPr lang="en-US" sz="7200" b="1" dirty="0"/>
              <a:t>. Scream </a:t>
            </a:r>
            <a:r>
              <a:rPr lang="en-US" sz="7200" b="1" dirty="0" smtClean="0"/>
              <a:t>               </a:t>
            </a:r>
            <a:r>
              <a:rPr lang="en-US" sz="6000" b="1" dirty="0" smtClean="0"/>
              <a:t>“</a:t>
            </a:r>
            <a:r>
              <a:rPr lang="en-US" sz="6000" b="1" dirty="0"/>
              <a:t>I don’t know you</a:t>
            </a:r>
            <a:r>
              <a:rPr lang="en-US" sz="6000" b="1" dirty="0" smtClean="0"/>
              <a:t>,” if </a:t>
            </a:r>
            <a:r>
              <a:rPr lang="en-US" sz="6000" b="1" dirty="0"/>
              <a:t>someone tries to take you.</a:t>
            </a:r>
            <a:endParaRPr lang="en-US" sz="6000" dirty="0"/>
          </a:p>
        </p:txBody>
      </p:sp>
    </p:spTree>
    <p:extLst>
      <p:ext uri="{BB962C8B-B14F-4D97-AF65-F5344CB8AC3E}">
        <p14:creationId xmlns:p14="http://schemas.microsoft.com/office/powerpoint/2010/main" val="3636828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3130"/>
            <a:ext cx="9168339" cy="6891130"/>
          </a:xfrm>
          <a:prstGeom prst="rect">
            <a:avLst/>
          </a:prstGeom>
        </p:spPr>
      </p:pic>
      <p:sp>
        <p:nvSpPr>
          <p:cNvPr id="5" name="Rectangle 4"/>
          <p:cNvSpPr/>
          <p:nvPr/>
        </p:nvSpPr>
        <p:spPr>
          <a:xfrm>
            <a:off x="0" y="-33130"/>
            <a:ext cx="9202614" cy="1524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277" y="-64604"/>
            <a:ext cx="9144000" cy="1586948"/>
          </a:xfrm>
        </p:spPr>
        <p:txBody>
          <a:bodyPr>
            <a:noAutofit/>
          </a:bodyPr>
          <a:lstStyle/>
          <a:p>
            <a:r>
              <a:rPr lang="en-US" sz="4400" b="1" dirty="0" smtClean="0"/>
              <a:t> 5. Never </a:t>
            </a:r>
            <a:r>
              <a:rPr lang="en-US" sz="4400" b="1" dirty="0"/>
              <a:t>go to a friend’s house </a:t>
            </a:r>
            <a:r>
              <a:rPr lang="en-US" sz="4400" b="1" dirty="0" smtClean="0"/>
              <a:t>   </a:t>
            </a:r>
            <a:br>
              <a:rPr lang="en-US" sz="4400" b="1" dirty="0" smtClean="0"/>
            </a:br>
            <a:r>
              <a:rPr lang="en-US" sz="4400" b="1" dirty="0"/>
              <a:t> </a:t>
            </a:r>
            <a:r>
              <a:rPr lang="en-US" sz="4400" b="1" dirty="0" smtClean="0"/>
              <a:t>    if </a:t>
            </a:r>
            <a:r>
              <a:rPr lang="en-US" sz="4400" b="1" dirty="0"/>
              <a:t>their parents are not there</a:t>
            </a:r>
            <a:r>
              <a:rPr lang="en-US" sz="4400" b="1" dirty="0" smtClean="0"/>
              <a:t>.</a:t>
            </a:r>
            <a:endParaRPr lang="en-US" sz="4400" b="1" dirty="0"/>
          </a:p>
        </p:txBody>
      </p:sp>
    </p:spTree>
    <p:extLst>
      <p:ext uri="{BB962C8B-B14F-4D97-AF65-F5344CB8AC3E}">
        <p14:creationId xmlns:p14="http://schemas.microsoft.com/office/powerpoint/2010/main" val="2594598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53228"/>
            <a:ext cx="7467600" cy="1080938"/>
          </a:xfrm>
        </p:spPr>
        <p:txBody>
          <a:bodyPr>
            <a:normAutofit fontScale="90000"/>
          </a:bodyPr>
          <a:lstStyle/>
          <a:p>
            <a:r>
              <a:rPr lang="en-US" sz="5400" dirty="0" smtClean="0"/>
              <a:t>6. Always go with a friend</a:t>
            </a:r>
            <a:endParaRPr lang="en-US"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286000"/>
            <a:ext cx="8001000" cy="4000500"/>
          </a:xfrm>
          <a:prstGeom prst="rect">
            <a:avLst/>
          </a:prstGeom>
        </p:spPr>
      </p:pic>
    </p:spTree>
    <p:extLst>
      <p:ext uri="{BB962C8B-B14F-4D97-AF65-F5344CB8AC3E}">
        <p14:creationId xmlns:p14="http://schemas.microsoft.com/office/powerpoint/2010/main" val="3102673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3228"/>
            <a:ext cx="7428173" cy="1080938"/>
          </a:xfrm>
        </p:spPr>
        <p:txBody>
          <a:bodyPr>
            <a:noAutofit/>
          </a:bodyPr>
          <a:lstStyle/>
          <a:p>
            <a:pPr algn="ctr"/>
            <a:r>
              <a:rPr lang="en-US" sz="5400" dirty="0" smtClean="0"/>
              <a:t>7. Guard your eyes.</a:t>
            </a:r>
            <a:endParaRPr lang="en-US" sz="5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2057400"/>
            <a:ext cx="4800600" cy="4800600"/>
          </a:xfrm>
          <a:prstGeom prst="rect">
            <a:avLst/>
          </a:prstGeom>
        </p:spPr>
      </p:pic>
    </p:spTree>
    <p:extLst>
      <p:ext uri="{BB962C8B-B14F-4D97-AF65-F5344CB8AC3E}">
        <p14:creationId xmlns:p14="http://schemas.microsoft.com/office/powerpoint/2010/main" val="1203962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7275773" cy="1148366"/>
          </a:xfrm>
        </p:spPr>
        <p:txBody>
          <a:bodyPr>
            <a:noAutofit/>
          </a:bodyPr>
          <a:lstStyle/>
          <a:p>
            <a:r>
              <a:rPr lang="en-US" sz="6000" dirty="0" smtClean="0"/>
              <a:t>8. Do not be afraid.</a:t>
            </a:r>
            <a:endParaRPr lang="en-US" sz="6000" dirty="0"/>
          </a:p>
        </p:txBody>
      </p:sp>
      <p:sp>
        <p:nvSpPr>
          <p:cNvPr id="6" name="Rectangle 5"/>
          <p:cNvSpPr/>
          <p:nvPr/>
        </p:nvSpPr>
        <p:spPr>
          <a:xfrm>
            <a:off x="3896139" y="1949368"/>
            <a:ext cx="3647661" cy="490863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96139" y="1949368"/>
            <a:ext cx="3647661" cy="4832092"/>
          </a:xfrm>
          <a:prstGeom prst="rect">
            <a:avLst/>
          </a:prstGeom>
          <a:noFill/>
        </p:spPr>
        <p:txBody>
          <a:bodyPr wrap="square" rtlCol="0">
            <a:spAutoFit/>
          </a:bodyPr>
          <a:lstStyle/>
          <a:p>
            <a:pPr algn="ctr"/>
            <a:r>
              <a:rPr lang="en-US" sz="4400" dirty="0" smtClean="0"/>
              <a:t>Words from the Bible,   and often spoken by    Pope                Saint             John Paul II</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18489"/>
            <a:ext cx="3220474" cy="4839511"/>
          </a:xfrm>
          <a:prstGeom prst="rect">
            <a:avLst/>
          </a:prstGeom>
        </p:spPr>
      </p:pic>
    </p:spTree>
    <p:extLst>
      <p:ext uri="{BB962C8B-B14F-4D97-AF65-F5344CB8AC3E}">
        <p14:creationId xmlns:p14="http://schemas.microsoft.com/office/powerpoint/2010/main" val="186827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38687"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304800" y="38100"/>
            <a:ext cx="4038600" cy="6819900"/>
          </a:xfrm>
        </p:spPr>
        <p:txBody>
          <a:bodyPr>
            <a:normAutofit/>
          </a:bodyPr>
          <a:lstStyle/>
          <a:p>
            <a:pPr marL="0" indent="0" algn="ctr">
              <a:buNone/>
            </a:pPr>
            <a:endParaRPr lang="en-US" sz="3000" b="1" dirty="0" smtClean="0"/>
          </a:p>
          <a:p>
            <a:pPr marL="0" indent="0" algn="ctr">
              <a:buNone/>
            </a:pPr>
            <a:r>
              <a:rPr lang="en-US" sz="3000" b="1" dirty="0" smtClean="0"/>
              <a:t>Hail </a:t>
            </a:r>
            <a:r>
              <a:rPr lang="en-US" sz="3000" b="1" dirty="0"/>
              <a:t>Mary</a:t>
            </a:r>
            <a:r>
              <a:rPr lang="en-US" sz="3000" dirty="0"/>
              <a:t>, full of grace, </a:t>
            </a:r>
            <a:r>
              <a:rPr lang="en-US" sz="3000" dirty="0" smtClean="0"/>
              <a:t>the Lord </a:t>
            </a:r>
            <a:r>
              <a:rPr lang="en-US" sz="3000" dirty="0"/>
              <a:t>is with </a:t>
            </a:r>
            <a:r>
              <a:rPr lang="en-US" sz="3000" dirty="0" smtClean="0"/>
              <a:t>thee;</a:t>
            </a:r>
          </a:p>
          <a:p>
            <a:pPr marL="0" indent="0" algn="ctr">
              <a:buNone/>
            </a:pPr>
            <a:r>
              <a:rPr lang="en-US" sz="800" dirty="0" smtClean="0"/>
              <a:t> </a:t>
            </a:r>
          </a:p>
          <a:p>
            <a:pPr marL="0" indent="0" algn="ctr">
              <a:buNone/>
            </a:pPr>
            <a:r>
              <a:rPr lang="en-US" sz="3000" dirty="0" smtClean="0"/>
              <a:t>Blessed </a:t>
            </a:r>
            <a:r>
              <a:rPr lang="en-US" sz="3000" dirty="0"/>
              <a:t>art thou </a:t>
            </a:r>
            <a:r>
              <a:rPr lang="en-US" sz="3000" dirty="0" smtClean="0"/>
              <a:t>amongst women</a:t>
            </a:r>
            <a:r>
              <a:rPr lang="en-US" sz="3000" dirty="0"/>
              <a:t>, and blessed is </a:t>
            </a:r>
            <a:r>
              <a:rPr lang="en-US" sz="3000" dirty="0" smtClean="0"/>
              <a:t>the fruit </a:t>
            </a:r>
            <a:r>
              <a:rPr lang="en-US" sz="3000" dirty="0"/>
              <a:t>of </a:t>
            </a:r>
            <a:r>
              <a:rPr lang="en-US" sz="3000" dirty="0" smtClean="0"/>
              <a:t>thy womb</a:t>
            </a:r>
            <a:r>
              <a:rPr lang="en-US" sz="3000" dirty="0"/>
              <a:t>, Jesus</a:t>
            </a:r>
            <a:r>
              <a:rPr lang="en-US" sz="3000" dirty="0" smtClean="0"/>
              <a:t>.</a:t>
            </a:r>
          </a:p>
          <a:p>
            <a:pPr marL="0" indent="0" algn="ctr">
              <a:buNone/>
            </a:pPr>
            <a:endParaRPr lang="en-US" sz="800" dirty="0" smtClean="0"/>
          </a:p>
          <a:p>
            <a:pPr marL="0" indent="0" algn="ctr">
              <a:buNone/>
            </a:pPr>
            <a:r>
              <a:rPr lang="en-US" sz="3000" dirty="0" smtClean="0"/>
              <a:t>Holy </a:t>
            </a:r>
            <a:r>
              <a:rPr lang="en-US" sz="3000" b="1" dirty="0"/>
              <a:t>Mary</a:t>
            </a:r>
            <a:r>
              <a:rPr lang="en-US" sz="3000" dirty="0"/>
              <a:t>, Mother of God</a:t>
            </a:r>
            <a:r>
              <a:rPr lang="en-US" sz="3000" dirty="0" smtClean="0"/>
              <a:t>, </a:t>
            </a:r>
            <a:r>
              <a:rPr lang="en-US" sz="3000" b="1" dirty="0" smtClean="0"/>
              <a:t>pray</a:t>
            </a:r>
            <a:r>
              <a:rPr lang="en-US" sz="3000" dirty="0" smtClean="0"/>
              <a:t> </a:t>
            </a:r>
            <a:r>
              <a:rPr lang="en-US" sz="3000" dirty="0"/>
              <a:t>for us </a:t>
            </a:r>
            <a:r>
              <a:rPr lang="en-US" sz="3000" dirty="0" smtClean="0"/>
              <a:t>sinners</a:t>
            </a:r>
            <a:r>
              <a:rPr lang="en-US" sz="3000" dirty="0"/>
              <a:t>, now </a:t>
            </a:r>
            <a:r>
              <a:rPr lang="en-US" sz="3000" dirty="0" smtClean="0"/>
              <a:t>and at the </a:t>
            </a:r>
            <a:r>
              <a:rPr lang="en-US" sz="3000" dirty="0"/>
              <a:t>hour of </a:t>
            </a:r>
            <a:r>
              <a:rPr lang="en-US" sz="3000" dirty="0" smtClean="0"/>
              <a:t>our death.  Amen</a:t>
            </a:r>
            <a:r>
              <a:rPr lang="en-US" sz="3000" dirty="0"/>
              <a:t>.</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60" y="0"/>
            <a:ext cx="3938036" cy="6858000"/>
          </a:xfrm>
          <a:prstGeom prst="rect">
            <a:avLst/>
          </a:prstGeom>
        </p:spPr>
      </p:pic>
    </p:spTree>
    <p:extLst>
      <p:ext uri="{BB962C8B-B14F-4D97-AF65-F5344CB8AC3E}">
        <p14:creationId xmlns:p14="http://schemas.microsoft.com/office/powerpoint/2010/main" val="4097495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32000"/>
          <a:stretch/>
        </p:blipFill>
        <p:spPr>
          <a:xfrm>
            <a:off x="-76200" y="1934186"/>
            <a:ext cx="5181600" cy="4923814"/>
          </a:xfrm>
          <a:prstGeom prst="rect">
            <a:avLst/>
          </a:prstGeom>
        </p:spPr>
      </p:pic>
      <p:sp>
        <p:nvSpPr>
          <p:cNvPr id="7" name="Rectangle 6"/>
          <p:cNvSpPr/>
          <p:nvPr/>
        </p:nvSpPr>
        <p:spPr>
          <a:xfrm>
            <a:off x="5098774" y="1934186"/>
            <a:ext cx="2438400" cy="4923813"/>
          </a:xfrm>
          <a:prstGeom prst="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53228"/>
            <a:ext cx="7543800" cy="1080938"/>
          </a:xfrm>
        </p:spPr>
        <p:txBody>
          <a:bodyPr>
            <a:noAutofit/>
          </a:bodyPr>
          <a:lstStyle/>
          <a:p>
            <a:pPr algn="ctr"/>
            <a:r>
              <a:rPr lang="en-US" sz="8000" b="1" dirty="0" smtClean="0"/>
              <a:t>Remember</a:t>
            </a:r>
            <a:endParaRPr lang="en-US" sz="8000" b="1" dirty="0"/>
          </a:p>
        </p:txBody>
      </p:sp>
      <p:sp>
        <p:nvSpPr>
          <p:cNvPr id="3" name="Content Placeholder 2"/>
          <p:cNvSpPr>
            <a:spLocks noGrp="1"/>
          </p:cNvSpPr>
          <p:nvPr>
            <p:ph idx="1"/>
          </p:nvPr>
        </p:nvSpPr>
        <p:spPr>
          <a:xfrm>
            <a:off x="5105400" y="1981200"/>
            <a:ext cx="2438400" cy="4876800"/>
          </a:xfrm>
        </p:spPr>
        <p:txBody>
          <a:bodyPr>
            <a:noAutofit/>
          </a:bodyPr>
          <a:lstStyle/>
          <a:p>
            <a:pPr marL="0" indent="0" algn="ctr">
              <a:buNone/>
            </a:pPr>
            <a:endParaRPr lang="en-US" sz="3200" b="1" dirty="0" smtClean="0"/>
          </a:p>
          <a:p>
            <a:pPr marL="0" indent="0" algn="ctr">
              <a:buNone/>
            </a:pPr>
            <a:r>
              <a:rPr lang="en-US" sz="3200" b="1" dirty="0" smtClean="0"/>
              <a:t>God loves you very much. </a:t>
            </a:r>
          </a:p>
          <a:p>
            <a:pPr marL="0" indent="0" algn="ctr">
              <a:buNone/>
            </a:pPr>
            <a:r>
              <a:rPr lang="en-US" sz="3200" b="1" dirty="0" smtClean="0"/>
              <a:t>You have incredible worth as a child of God</a:t>
            </a:r>
            <a:r>
              <a:rPr lang="en-US" sz="3200" dirty="0" smtClean="0"/>
              <a:t>.</a:t>
            </a:r>
          </a:p>
        </p:txBody>
      </p:sp>
    </p:spTree>
    <p:extLst>
      <p:ext uri="{BB962C8B-B14F-4D97-AF65-F5344CB8AC3E}">
        <p14:creationId xmlns:p14="http://schemas.microsoft.com/office/powerpoint/2010/main" val="3961224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500" y="1905000"/>
            <a:ext cx="3352800" cy="48768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53228"/>
            <a:ext cx="7543800" cy="1080938"/>
          </a:xfrm>
        </p:spPr>
        <p:txBody>
          <a:bodyPr>
            <a:noAutofit/>
          </a:bodyPr>
          <a:lstStyle/>
          <a:p>
            <a:pPr algn="ctr"/>
            <a:r>
              <a:rPr lang="en-US" sz="8000" b="1" dirty="0" smtClean="0"/>
              <a:t>Remember</a:t>
            </a:r>
            <a:endParaRPr lang="en-US" sz="8000" b="1" dirty="0"/>
          </a:p>
        </p:txBody>
      </p:sp>
      <p:sp>
        <p:nvSpPr>
          <p:cNvPr id="3" name="Content Placeholder 2"/>
          <p:cNvSpPr>
            <a:spLocks noGrp="1"/>
          </p:cNvSpPr>
          <p:nvPr>
            <p:ph idx="1"/>
          </p:nvPr>
        </p:nvSpPr>
        <p:spPr>
          <a:xfrm>
            <a:off x="2148509" y="2133600"/>
            <a:ext cx="3276600" cy="4648200"/>
          </a:xfrm>
        </p:spPr>
        <p:txBody>
          <a:bodyPr>
            <a:noAutofit/>
          </a:bodyPr>
          <a:lstStyle/>
          <a:p>
            <a:pPr marL="0" indent="0" algn="ctr">
              <a:buNone/>
            </a:pPr>
            <a:r>
              <a:rPr lang="en-US" sz="4400" dirty="0" smtClean="0"/>
              <a:t>You, </a:t>
            </a:r>
            <a:r>
              <a:rPr lang="en-US" sz="4400" dirty="0"/>
              <a:t> </a:t>
            </a:r>
            <a:r>
              <a:rPr lang="en-US" sz="4400" dirty="0" smtClean="0"/>
              <a:t>     and every person, </a:t>
            </a:r>
            <a:r>
              <a:rPr lang="en-US" sz="4400" dirty="0"/>
              <a:t> </a:t>
            </a:r>
            <a:r>
              <a:rPr lang="en-US" sz="4400" dirty="0" smtClean="0"/>
              <a:t>  are to be treated with respect.</a:t>
            </a:r>
          </a:p>
        </p:txBody>
      </p:sp>
    </p:spTree>
    <p:extLst>
      <p:ext uri="{BB962C8B-B14F-4D97-AF65-F5344CB8AC3E}">
        <p14:creationId xmlns:p14="http://schemas.microsoft.com/office/powerpoint/2010/main" val="3840461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67400" y="1964635"/>
            <a:ext cx="3276600" cy="3886200"/>
          </a:xfrm>
          <a:prstGeom prst="rect">
            <a:avLst/>
          </a:pr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1964635"/>
            <a:ext cx="5867400" cy="3886200"/>
          </a:xfrm>
          <a:prstGeom prst="rect">
            <a:avLst/>
          </a:prstGeom>
        </p:spPr>
      </p:pic>
      <p:sp>
        <p:nvSpPr>
          <p:cNvPr id="2" name="Title 1"/>
          <p:cNvSpPr>
            <a:spLocks noGrp="1"/>
          </p:cNvSpPr>
          <p:nvPr>
            <p:ph type="title"/>
          </p:nvPr>
        </p:nvSpPr>
        <p:spPr>
          <a:xfrm>
            <a:off x="0" y="753228"/>
            <a:ext cx="7543800" cy="1080938"/>
          </a:xfrm>
        </p:spPr>
        <p:txBody>
          <a:bodyPr>
            <a:noAutofit/>
          </a:bodyPr>
          <a:lstStyle/>
          <a:p>
            <a:pPr algn="ctr"/>
            <a:r>
              <a:rPr lang="en-US" sz="8000" b="1" dirty="0" smtClean="0"/>
              <a:t>Remember</a:t>
            </a:r>
            <a:endParaRPr lang="en-US" sz="8000" b="1" dirty="0"/>
          </a:p>
        </p:txBody>
      </p:sp>
      <p:sp>
        <p:nvSpPr>
          <p:cNvPr id="3" name="Content Placeholder 2"/>
          <p:cNvSpPr>
            <a:spLocks noGrp="1"/>
          </p:cNvSpPr>
          <p:nvPr>
            <p:ph idx="1"/>
          </p:nvPr>
        </p:nvSpPr>
        <p:spPr>
          <a:xfrm>
            <a:off x="5867400" y="1967948"/>
            <a:ext cx="3276600" cy="3882887"/>
          </a:xfrm>
        </p:spPr>
        <p:txBody>
          <a:bodyPr>
            <a:noAutofit/>
          </a:bodyPr>
          <a:lstStyle/>
          <a:p>
            <a:pPr marL="0" indent="0" algn="ctr">
              <a:buNone/>
            </a:pPr>
            <a:r>
              <a:rPr lang="en-US" sz="3200" dirty="0" smtClean="0"/>
              <a:t>If </a:t>
            </a:r>
            <a:r>
              <a:rPr lang="en-US" sz="3200" dirty="0"/>
              <a:t>you are being harmed</a:t>
            </a:r>
            <a:r>
              <a:rPr lang="en-US" sz="3200" dirty="0" smtClean="0"/>
              <a:t>, or you feel </a:t>
            </a:r>
            <a:r>
              <a:rPr lang="en-US" sz="3200" dirty="0"/>
              <a:t>sad, scared, unsafe, or uncomfortable, tell an adult that you trust </a:t>
            </a:r>
            <a:r>
              <a:rPr lang="en-US" sz="3200" b="1" dirty="0"/>
              <a:t>right away</a:t>
            </a:r>
            <a:r>
              <a:rPr lang="en-US" sz="3200" dirty="0"/>
              <a:t>. </a:t>
            </a:r>
          </a:p>
          <a:p>
            <a:endParaRPr lang="en-US" sz="3200" dirty="0"/>
          </a:p>
        </p:txBody>
      </p:sp>
    </p:spTree>
    <p:extLst>
      <p:ext uri="{BB962C8B-B14F-4D97-AF65-F5344CB8AC3E}">
        <p14:creationId xmlns:p14="http://schemas.microsoft.com/office/powerpoint/2010/main" val="367370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67200" y="-22980"/>
            <a:ext cx="4896677" cy="6880979"/>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r="16737"/>
          <a:stretch/>
        </p:blipFill>
        <p:spPr>
          <a:xfrm>
            <a:off x="1" y="-13252"/>
            <a:ext cx="4267199" cy="6871252"/>
          </a:xfrm>
          <a:prstGeom prst="rect">
            <a:avLst/>
          </a:prstGeom>
        </p:spPr>
      </p:pic>
      <p:sp>
        <p:nvSpPr>
          <p:cNvPr id="8" name="TextBox 7"/>
          <p:cNvSpPr txBox="1"/>
          <p:nvPr/>
        </p:nvSpPr>
        <p:spPr>
          <a:xfrm>
            <a:off x="4267200" y="33130"/>
            <a:ext cx="4800601" cy="6740307"/>
          </a:xfrm>
          <a:prstGeom prst="rect">
            <a:avLst/>
          </a:prstGeom>
          <a:noFill/>
        </p:spPr>
        <p:txBody>
          <a:bodyPr wrap="square" rtlCol="0">
            <a:spAutoFit/>
          </a:bodyPr>
          <a:lstStyle/>
          <a:p>
            <a:pPr algn="ctr"/>
            <a:r>
              <a:rPr lang="en-US" sz="2400" dirty="0"/>
              <a:t>O Saint John Bosco, father </a:t>
            </a:r>
            <a:r>
              <a:rPr lang="en-US" sz="2400" dirty="0" smtClean="0"/>
              <a:t>&amp; </a:t>
            </a:r>
            <a:r>
              <a:rPr lang="en-US" sz="2400" dirty="0"/>
              <a:t>teacher of youth, you labored so much for the salvation of souls.</a:t>
            </a:r>
          </a:p>
          <a:p>
            <a:pPr algn="ctr"/>
            <a:endParaRPr lang="en-US" sz="1200" dirty="0" smtClean="0"/>
          </a:p>
          <a:p>
            <a:pPr algn="ctr"/>
            <a:r>
              <a:rPr lang="en-US" sz="2400" dirty="0" smtClean="0"/>
              <a:t>Help </a:t>
            </a:r>
            <a:r>
              <a:rPr lang="en-US" sz="2400" dirty="0"/>
              <a:t>us to respect ourselves </a:t>
            </a:r>
            <a:r>
              <a:rPr lang="en-US" sz="2400" dirty="0" smtClean="0"/>
              <a:t>&amp; </a:t>
            </a:r>
            <a:r>
              <a:rPr lang="en-US" sz="2400" dirty="0"/>
              <a:t>each person as a child of God. </a:t>
            </a:r>
            <a:r>
              <a:rPr lang="en-US" sz="2400" dirty="0" smtClean="0"/>
              <a:t> Be </a:t>
            </a:r>
            <a:r>
              <a:rPr lang="en-US" sz="2400" dirty="0"/>
              <a:t>our guide in seeking the good of our souls </a:t>
            </a:r>
            <a:r>
              <a:rPr lang="en-US" sz="2400" dirty="0" smtClean="0"/>
              <a:t>&amp; </a:t>
            </a:r>
            <a:r>
              <a:rPr lang="en-US" sz="2400" dirty="0"/>
              <a:t>the salvation of our neighbor.</a:t>
            </a:r>
          </a:p>
          <a:p>
            <a:pPr algn="ctr"/>
            <a:endParaRPr lang="en-US" sz="1200" dirty="0" smtClean="0"/>
          </a:p>
          <a:p>
            <a:pPr algn="ctr"/>
            <a:r>
              <a:rPr lang="en-US" sz="2400" dirty="0" smtClean="0"/>
              <a:t>Teach </a:t>
            </a:r>
            <a:r>
              <a:rPr lang="en-US" sz="2400" dirty="0"/>
              <a:t>us to love Jesus in the Blessed Sacrament, Mary Mother of Christ </a:t>
            </a:r>
            <a:r>
              <a:rPr lang="en-US" sz="2400" dirty="0" smtClean="0"/>
              <a:t>&amp; </a:t>
            </a:r>
            <a:r>
              <a:rPr lang="en-US" sz="2400" dirty="0"/>
              <a:t>our Mother, </a:t>
            </a:r>
            <a:r>
              <a:rPr lang="en-US" sz="2400" dirty="0" smtClean="0"/>
              <a:t>&amp; </a:t>
            </a:r>
            <a:r>
              <a:rPr lang="en-US" sz="2400" dirty="0"/>
              <a:t>our Holy Father the Pope.  </a:t>
            </a:r>
          </a:p>
          <a:p>
            <a:pPr algn="ctr"/>
            <a:endParaRPr lang="en-US" sz="1200" dirty="0" smtClean="0"/>
          </a:p>
          <a:p>
            <a:pPr algn="ctr"/>
            <a:r>
              <a:rPr lang="en-US" sz="2400" dirty="0" smtClean="0"/>
              <a:t>And </a:t>
            </a:r>
            <a:r>
              <a:rPr lang="en-US" sz="2400" dirty="0"/>
              <a:t>obtain for us from God, the grace of a happy death, so that we may all be gathered together with you in Heaven.  Amen.</a:t>
            </a:r>
          </a:p>
        </p:txBody>
      </p:sp>
    </p:spTree>
    <p:extLst>
      <p:ext uri="{BB962C8B-B14F-4D97-AF65-F5344CB8AC3E}">
        <p14:creationId xmlns:p14="http://schemas.microsoft.com/office/powerpoint/2010/main" val="32668347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5879470"/>
            <a:ext cx="7562849" cy="97853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53228"/>
            <a:ext cx="7543800" cy="1080938"/>
          </a:xfrm>
        </p:spPr>
        <p:txBody>
          <a:bodyPr/>
          <a:lstStyle/>
          <a:p>
            <a:pPr algn="ctr"/>
            <a:r>
              <a:rPr lang="en-US" b="1" dirty="0" smtClean="0"/>
              <a:t>God created you!</a:t>
            </a:r>
            <a:endParaRPr lang="en-US" b="1" dirty="0"/>
          </a:p>
        </p:txBody>
      </p:sp>
      <p:sp>
        <p:nvSpPr>
          <p:cNvPr id="3" name="Content Placeholder 2"/>
          <p:cNvSpPr>
            <a:spLocks noGrp="1"/>
          </p:cNvSpPr>
          <p:nvPr>
            <p:ph idx="1"/>
          </p:nvPr>
        </p:nvSpPr>
        <p:spPr>
          <a:xfrm>
            <a:off x="-19050" y="5879470"/>
            <a:ext cx="7571132" cy="978530"/>
          </a:xfrm>
        </p:spPr>
        <p:txBody>
          <a:bodyPr>
            <a:noAutofit/>
          </a:bodyPr>
          <a:lstStyle/>
          <a:p>
            <a:pPr marL="0" indent="0" algn="ctr">
              <a:buNone/>
            </a:pPr>
            <a:r>
              <a:rPr lang="en-US" sz="3200" b="1" dirty="0" smtClean="0"/>
              <a:t>God created you and every person,                                       in His image and likeness.</a:t>
            </a:r>
          </a:p>
          <a:p>
            <a:endParaRPr lang="en-US" sz="1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01" y="2007841"/>
            <a:ext cx="5807444" cy="3871629"/>
          </a:xfrm>
          <a:prstGeom prst="rect">
            <a:avLst/>
          </a:prstGeom>
        </p:spPr>
      </p:pic>
    </p:spTree>
    <p:extLst>
      <p:ext uri="{BB962C8B-B14F-4D97-AF65-F5344CB8AC3E}">
        <p14:creationId xmlns:p14="http://schemas.microsoft.com/office/powerpoint/2010/main" val="32378990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029199" y="0"/>
            <a:ext cx="4095749" cy="68580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876800" y="304800"/>
            <a:ext cx="4268025" cy="6019800"/>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en-US" sz="3600" b="1" dirty="0" smtClean="0"/>
              <a:t>God speaks to us in the Bible: </a:t>
            </a:r>
          </a:p>
          <a:p>
            <a:pPr marL="0" indent="0" algn="ctr">
              <a:buNone/>
            </a:pPr>
            <a:endParaRPr lang="en-US" sz="800" b="1" dirty="0" smtClean="0"/>
          </a:p>
          <a:p>
            <a:pPr marL="0" indent="0" algn="ctr">
              <a:buNone/>
            </a:pPr>
            <a:r>
              <a:rPr lang="en-US" sz="4000" b="1" dirty="0" smtClean="0"/>
              <a:t>“I will never forget you.          See, upon the palms of My hands I have written your name.”  </a:t>
            </a:r>
          </a:p>
          <a:p>
            <a:pPr marL="0" indent="0" algn="ctr">
              <a:buNone/>
            </a:pPr>
            <a:endParaRPr lang="en-US" sz="800" b="1" dirty="0" smtClean="0"/>
          </a:p>
          <a:p>
            <a:pPr marL="0" indent="0" algn="ctr">
              <a:buNone/>
            </a:pPr>
            <a:r>
              <a:rPr lang="en-US" sz="3200" b="1" dirty="0" smtClean="0"/>
              <a:t>(</a:t>
            </a:r>
            <a:r>
              <a:rPr lang="en-US" sz="3200" b="1" i="1" dirty="0" smtClean="0"/>
              <a:t>Isaiah</a:t>
            </a:r>
            <a:r>
              <a:rPr lang="en-US" sz="3200" b="1" dirty="0" smtClean="0"/>
              <a:t> 49:15-16)</a:t>
            </a:r>
            <a:endParaRPr lang="en-US" sz="32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33"/>
            <a:ext cx="5160199" cy="6880265"/>
          </a:xfrm>
          <a:prstGeom prst="rect">
            <a:avLst/>
          </a:prstGeom>
        </p:spPr>
      </p:pic>
    </p:spTree>
    <p:extLst>
      <p:ext uri="{BB962C8B-B14F-4D97-AF65-F5344CB8AC3E}">
        <p14:creationId xmlns:p14="http://schemas.microsoft.com/office/powerpoint/2010/main" val="1872172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54865" y="838200"/>
            <a:ext cx="5867400" cy="4400550"/>
          </a:xfrm>
          <a:prstGeom prst="rect">
            <a:avLst/>
          </a:prstGeom>
        </p:spPr>
      </p:pic>
      <p:sp>
        <p:nvSpPr>
          <p:cNvPr id="4" name="Rectangle 3"/>
          <p:cNvSpPr/>
          <p:nvPr/>
        </p:nvSpPr>
        <p:spPr>
          <a:xfrm>
            <a:off x="0" y="5486400"/>
            <a:ext cx="9144000" cy="1371600"/>
          </a:xfrm>
          <a:prstGeom prst="rect">
            <a:avLst/>
          </a:prstGeom>
          <a:solidFill>
            <a:schemeClr val="bg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565" y="5486400"/>
            <a:ext cx="9144000" cy="1371600"/>
          </a:xfrm>
        </p:spPr>
        <p:txBody>
          <a:bodyPr>
            <a:noAutofit/>
          </a:bodyPr>
          <a:lstStyle/>
          <a:p>
            <a:pPr marL="0" indent="0" algn="ctr">
              <a:buNone/>
            </a:pPr>
            <a:r>
              <a:rPr lang="en-US" sz="4400" b="1" dirty="0" smtClean="0">
                <a:effectLst>
                  <a:outerShdw blurRad="50800" dist="50800" dir="5400000" algn="ctr" rotWithShape="0">
                    <a:schemeClr val="bg1"/>
                  </a:outerShdw>
                </a:effectLst>
              </a:rPr>
              <a:t>God made every person unique and unrepeatable!</a:t>
            </a:r>
            <a:endParaRPr lang="en-US" sz="4400" b="1" dirty="0">
              <a:effectLst>
                <a:outerShdw blurRad="50800" dist="50800" dir="5400000" algn="ctr" rotWithShape="0">
                  <a:schemeClr val="bg1"/>
                </a:outerShdw>
              </a:effectLst>
            </a:endParaRPr>
          </a:p>
        </p:txBody>
      </p:sp>
    </p:spTree>
    <p:extLst>
      <p:ext uri="{BB962C8B-B14F-4D97-AF65-F5344CB8AC3E}">
        <p14:creationId xmlns:p14="http://schemas.microsoft.com/office/powerpoint/2010/main" val="31041026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324600" cy="18288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half" idx="4294967295"/>
          </p:nvPr>
        </p:nvSpPr>
        <p:spPr>
          <a:xfrm>
            <a:off x="2" y="26504"/>
            <a:ext cx="4586510" cy="6831496"/>
          </a:xfrm>
        </p:spPr>
        <p:txBody>
          <a:bodyPr>
            <a:noAutofit/>
          </a:bodyPr>
          <a:lstStyle/>
          <a:p>
            <a:pPr marL="0" indent="0" algn="ctr">
              <a:buNone/>
            </a:pPr>
            <a:endParaRPr lang="en-US" sz="3600" b="1" dirty="0">
              <a:solidFill>
                <a:schemeClr val="tx2"/>
              </a:solidFill>
              <a:effectLst>
                <a:outerShdw blurRad="38100" dist="38100" dir="2700000" algn="tl">
                  <a:srgbClr val="000000">
                    <a:alpha val="43137"/>
                  </a:srgbClr>
                </a:outerShdw>
              </a:effectLst>
            </a:endParaRPr>
          </a:p>
          <a:p>
            <a:pPr marL="0" indent="0" algn="ctr">
              <a:buNone/>
            </a:pPr>
            <a:r>
              <a:rPr lang="en-US" sz="2800" b="1" i="1" dirty="0" smtClean="0">
                <a:solidFill>
                  <a:schemeClr val="tx2"/>
                </a:solidFill>
                <a:effectLst>
                  <a:outerShdw blurRad="38100" dist="38100" dir="2700000" algn="tl">
                    <a:srgbClr val="000000">
                      <a:alpha val="43137"/>
                    </a:srgbClr>
                  </a:outerShdw>
                </a:effectLst>
              </a:rPr>
              <a:t>I Corinthians 3:16</a:t>
            </a:r>
          </a:p>
          <a:p>
            <a:pPr marL="0" indent="0" algn="ctr">
              <a:buNone/>
            </a:pPr>
            <a:endParaRPr lang="en-US" sz="2800" b="1" dirty="0">
              <a:solidFill>
                <a:schemeClr val="tx2"/>
              </a:solidFill>
              <a:effectLst>
                <a:outerShdw blurRad="38100" dist="38100" dir="2700000" algn="tl">
                  <a:srgbClr val="000000">
                    <a:alpha val="43137"/>
                  </a:srgbClr>
                </a:outerShdw>
              </a:effectLst>
            </a:endParaRPr>
          </a:p>
          <a:p>
            <a:pPr marL="457200" lvl="1" indent="0">
              <a:buNone/>
            </a:pPr>
            <a:endParaRPr lang="en-US" sz="3600" b="1" dirty="0">
              <a:solidFill>
                <a:schemeClr val="tx2"/>
              </a:solidFill>
              <a:effectLst>
                <a:outerShdw blurRad="38100" dist="38100" dir="2700000" algn="tl">
                  <a:srgbClr val="000000">
                    <a:alpha val="43137"/>
                  </a:srgbClr>
                </a:outerShdw>
              </a:effectLst>
            </a:endParaRPr>
          </a:p>
          <a:p>
            <a:pPr marL="457200" lvl="1" indent="0">
              <a:buNone/>
            </a:pPr>
            <a:r>
              <a:rPr lang="en-US" sz="4400" b="1" dirty="0" smtClean="0">
                <a:solidFill>
                  <a:schemeClr val="tx2"/>
                </a:solidFill>
                <a:effectLst>
                  <a:outerShdw blurRad="38100" dist="38100" dir="2700000" algn="tl">
                    <a:srgbClr val="000000">
                      <a:alpha val="43137"/>
                    </a:srgbClr>
                  </a:outerShdw>
                </a:effectLst>
              </a:rPr>
              <a:t>“Do you not            realize that                                  you are a                                      temple of God                                          with the                                       Spirit of God                                            living in you?”</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511" y="0"/>
            <a:ext cx="4557489" cy="6858000"/>
          </a:xfrm>
          <a:prstGeom prst="rect">
            <a:avLst/>
          </a:prstGeom>
        </p:spPr>
      </p:pic>
    </p:spTree>
    <p:extLst>
      <p:ext uri="{BB962C8B-B14F-4D97-AF65-F5344CB8AC3E}">
        <p14:creationId xmlns:p14="http://schemas.microsoft.com/office/powerpoint/2010/main" val="3390992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416" y="0"/>
            <a:ext cx="5380383" cy="6858000"/>
          </a:xfrm>
          <a:prstGeom prst="rect">
            <a:avLst/>
          </a:prstGeom>
        </p:spPr>
      </p:pic>
      <p:sp>
        <p:nvSpPr>
          <p:cNvPr id="3" name="Content Placeholder 2"/>
          <p:cNvSpPr>
            <a:spLocks noGrp="1"/>
          </p:cNvSpPr>
          <p:nvPr>
            <p:ph idx="1"/>
          </p:nvPr>
        </p:nvSpPr>
        <p:spPr>
          <a:xfrm>
            <a:off x="5562600" y="2209800"/>
            <a:ext cx="3581400" cy="3505200"/>
          </a:xfrm>
        </p:spPr>
        <p:txBody>
          <a:bodyPr>
            <a:noAutofit/>
          </a:bodyPr>
          <a:lstStyle/>
          <a:p>
            <a:pPr marL="0" indent="0" algn="ctr">
              <a:buNone/>
            </a:pPr>
            <a:endParaRPr lang="en-US" sz="4700" b="1" dirty="0" smtClean="0">
              <a:latin typeface="Angsana New" panose="02020603050405020304" pitchFamily="18" charset="-34"/>
              <a:cs typeface="Angsana New" panose="02020603050405020304" pitchFamily="18" charset="-34"/>
            </a:endParaRPr>
          </a:p>
          <a:p>
            <a:pPr marL="0" indent="0" algn="ctr">
              <a:buNone/>
            </a:pPr>
            <a:r>
              <a:rPr lang="en-US" sz="4500" b="1" dirty="0" smtClean="0">
                <a:latin typeface="Angsana New" panose="02020603050405020304" pitchFamily="18" charset="-34"/>
                <a:cs typeface="Angsana New" panose="02020603050405020304" pitchFamily="18" charset="-34"/>
              </a:rPr>
              <a:t>You </a:t>
            </a:r>
            <a:r>
              <a:rPr lang="en-US" sz="4500" b="1" dirty="0">
                <a:latin typeface="Angsana New" panose="02020603050405020304" pitchFamily="18" charset="-34"/>
                <a:cs typeface="Angsana New" panose="02020603050405020304" pitchFamily="18" charset="-34"/>
              </a:rPr>
              <a:t>are a chosen, dearly beloved child of God. </a:t>
            </a:r>
            <a:endParaRPr lang="en-US" sz="4500" b="1" dirty="0"/>
          </a:p>
          <a:p>
            <a:pPr marL="0" indent="0">
              <a:buNone/>
            </a:pPr>
            <a:endParaRPr lang="en-US" sz="4000" b="1" dirty="0"/>
          </a:p>
        </p:txBody>
      </p:sp>
    </p:spTree>
    <p:extLst>
      <p:ext uri="{BB962C8B-B14F-4D97-AF65-F5344CB8AC3E}">
        <p14:creationId xmlns:p14="http://schemas.microsoft.com/office/powerpoint/2010/main" val="233949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5486400" y="228600"/>
            <a:ext cx="3505200" cy="3785652"/>
          </a:xfrm>
          <a:prstGeom prst="rect">
            <a:avLst/>
          </a:prstGeom>
          <a:solidFill>
            <a:schemeClr val="bg1"/>
          </a:solidFill>
          <a:ln>
            <a:solidFill>
              <a:schemeClr val="bg1"/>
            </a:solidFill>
          </a:ln>
        </p:spPr>
        <p:txBody>
          <a:bodyPr wrap="square" rtlCol="0">
            <a:spAutoFit/>
          </a:bodyPr>
          <a:lstStyle/>
          <a:p>
            <a:pPr algn="ctr"/>
            <a:r>
              <a:rPr lang="en-US" sz="6000" b="1" dirty="0">
                <a:latin typeface="Angsana New" panose="02020603050405020304" pitchFamily="18" charset="-34"/>
                <a:cs typeface="Angsana New" panose="02020603050405020304" pitchFamily="18" charset="-34"/>
              </a:rPr>
              <a:t>Each Person </a:t>
            </a:r>
            <a:r>
              <a:rPr lang="en-US" sz="6000" b="1" dirty="0" smtClean="0">
                <a:latin typeface="Angsana New" panose="02020603050405020304" pitchFamily="18" charset="-34"/>
                <a:cs typeface="Angsana New" panose="02020603050405020304" pitchFamily="18" charset="-34"/>
              </a:rPr>
              <a:t>   is </a:t>
            </a:r>
            <a:r>
              <a:rPr lang="en-US" sz="6000" b="1" dirty="0">
                <a:latin typeface="Angsana New" panose="02020603050405020304" pitchFamily="18" charset="-34"/>
                <a:cs typeface="Angsana New" panose="02020603050405020304" pitchFamily="18" charset="-34"/>
              </a:rPr>
              <a:t>a Child of God and Has dignity.</a:t>
            </a:r>
            <a:endParaRPr lang="en-US" sz="6000" dirty="0"/>
          </a:p>
        </p:txBody>
      </p:sp>
    </p:spTree>
    <p:extLst>
      <p:ext uri="{BB962C8B-B14F-4D97-AF65-F5344CB8AC3E}">
        <p14:creationId xmlns:p14="http://schemas.microsoft.com/office/powerpoint/2010/main" val="2984102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9817"/>
            <a:ext cx="7924800" cy="6599583"/>
          </a:xfrm>
        </p:spPr>
        <p:txBody>
          <a:bodyPr>
            <a:normAutofit lnSpcReduction="10000"/>
          </a:bodyPr>
          <a:lstStyle/>
          <a:p>
            <a:pPr marL="0" indent="0" algn="ctr">
              <a:buNone/>
            </a:pPr>
            <a:endParaRPr lang="en-US" sz="7200" dirty="0" smtClean="0"/>
          </a:p>
          <a:p>
            <a:pPr marL="0" indent="0" algn="ctr">
              <a:buNone/>
            </a:pPr>
            <a:r>
              <a:rPr lang="en-US" sz="7200" dirty="0" smtClean="0"/>
              <a:t>YES!</a:t>
            </a:r>
          </a:p>
          <a:p>
            <a:pPr marL="0" indent="0" algn="ctr">
              <a:buNone/>
            </a:pPr>
            <a:endParaRPr lang="en-US" sz="7200" dirty="0"/>
          </a:p>
          <a:p>
            <a:pPr marL="0" indent="0" algn="ctr">
              <a:buNone/>
            </a:pPr>
            <a:r>
              <a:rPr lang="en-US" sz="8800" u="sng" dirty="0" smtClean="0"/>
              <a:t>Every</a:t>
            </a:r>
            <a:r>
              <a:rPr lang="en-US" sz="8800" dirty="0" smtClean="0"/>
              <a:t> </a:t>
            </a:r>
            <a:r>
              <a:rPr lang="en-US" sz="8800" u="sng" dirty="0" smtClean="0"/>
              <a:t>person</a:t>
            </a:r>
            <a:r>
              <a:rPr lang="en-US" sz="8800" dirty="0" smtClean="0"/>
              <a:t> deserves respect.</a:t>
            </a:r>
            <a:endParaRPr lang="en-US" sz="8800" dirty="0"/>
          </a:p>
        </p:txBody>
      </p:sp>
    </p:spTree>
    <p:extLst>
      <p:ext uri="{BB962C8B-B14F-4D97-AF65-F5344CB8AC3E}">
        <p14:creationId xmlns:p14="http://schemas.microsoft.com/office/powerpoint/2010/main" val="1890236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2404</TotalTime>
  <Words>2755</Words>
  <Application>Microsoft Office PowerPoint</Application>
  <PresentationFormat>On-screen Show (4:3)</PresentationFormat>
  <Paragraphs>249</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Angsana New</vt:lpstr>
      <vt:lpstr>Arial</vt:lpstr>
      <vt:lpstr>Britannic Bold</vt:lpstr>
      <vt:lpstr>Calibri</vt:lpstr>
      <vt:lpstr>Trebuchet MS</vt:lpstr>
      <vt:lpstr>Berlin</vt:lpstr>
      <vt:lpstr>For the Safety &amp; Protection of Children</vt:lpstr>
      <vt:lpstr>PowerPoint Presentation</vt:lpstr>
      <vt:lpstr>God created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important way of showing respect is to keep yourself safe.</vt:lpstr>
      <vt:lpstr>1. Always tell someone.</vt:lpstr>
      <vt:lpstr> 2. Tell the person who is harming you              to STOP!</vt:lpstr>
      <vt:lpstr>3. Never get in a car       with a stranger.</vt:lpstr>
      <vt:lpstr> </vt:lpstr>
      <vt:lpstr> 5. Never go to a friend’s house          if their parents are not there.</vt:lpstr>
      <vt:lpstr>6. Always go with a friend</vt:lpstr>
      <vt:lpstr>7. Guard your eyes.</vt:lpstr>
      <vt:lpstr>8. Do not be afraid.</vt:lpstr>
      <vt:lpstr>Remember</vt:lpstr>
      <vt:lpstr>Remember</vt:lpstr>
      <vt:lpstr>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dc:title>
  <dc:creator>Sara</dc:creator>
  <cp:lastModifiedBy>Beth Johnson</cp:lastModifiedBy>
  <cp:revision>203</cp:revision>
  <cp:lastPrinted>2021-10-19T13:19:44Z</cp:lastPrinted>
  <dcterms:created xsi:type="dcterms:W3CDTF">2015-06-19T20:31:04Z</dcterms:created>
  <dcterms:modified xsi:type="dcterms:W3CDTF">2021-10-19T14:26:40Z</dcterms:modified>
</cp:coreProperties>
</file>