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7" r:id="rId4"/>
    <p:sldId id="278" r:id="rId5"/>
    <p:sldId id="268" r:id="rId6"/>
    <p:sldId id="270" r:id="rId7"/>
    <p:sldId id="275" r:id="rId8"/>
    <p:sldId id="265" r:id="rId9"/>
    <p:sldId id="295" r:id="rId10"/>
    <p:sldId id="276" r:id="rId11"/>
    <p:sldId id="257" r:id="rId12"/>
    <p:sldId id="269" r:id="rId13"/>
    <p:sldId id="279" r:id="rId14"/>
    <p:sldId id="283" r:id="rId15"/>
    <p:sldId id="284" r:id="rId16"/>
    <p:sldId id="286" r:id="rId17"/>
    <p:sldId id="285" r:id="rId18"/>
    <p:sldId id="287" r:id="rId19"/>
    <p:sldId id="288" r:id="rId20"/>
    <p:sldId id="289" r:id="rId21"/>
    <p:sldId id="290" r:id="rId22"/>
    <p:sldId id="292" r:id="rId23"/>
    <p:sldId id="291" r:id="rId24"/>
    <p:sldId id="296" r:id="rId25"/>
    <p:sldId id="298" r:id="rId26"/>
    <p:sldId id="299" r:id="rId27"/>
    <p:sldId id="300" r:id="rId28"/>
    <p:sldId id="301" r:id="rId29"/>
    <p:sldId id="272" r:id="rId30"/>
    <p:sldId id="260" r:id="rId31"/>
    <p:sldId id="273" r:id="rId32"/>
    <p:sldId id="271" r:id="rId33"/>
    <p:sldId id="302"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A2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43"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16DF-82FD-40F3-8C4D-4401047FE9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C2034-B534-448C-B194-94AF8A485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1A434-A87A-4852-85E2-D04680B2DDF3}"/>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5" name="Footer Placeholder 4">
            <a:extLst>
              <a:ext uri="{FF2B5EF4-FFF2-40B4-BE49-F238E27FC236}">
                <a16:creationId xmlns:a16="http://schemas.microsoft.com/office/drawing/2014/main" id="{B03BA779-A28E-4697-AB9B-0D84780B7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67853-B34A-410B-BECC-778911921004}"/>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27544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6936-56C4-4CC0-AD93-2457426DE6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A67E5D-0C3D-48E1-A74F-7043EE66E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29103-9DB0-4DB6-8B54-9FDCE0878764}"/>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5" name="Footer Placeholder 4">
            <a:extLst>
              <a:ext uri="{FF2B5EF4-FFF2-40B4-BE49-F238E27FC236}">
                <a16:creationId xmlns:a16="http://schemas.microsoft.com/office/drawing/2014/main" id="{D49B9488-E389-457A-A902-BE47A7E87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66C36-122D-4055-85A5-6445648F5FFF}"/>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67809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3E120-17EF-4ABB-9A1E-98B6B20896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E1BBEA-7AC6-4602-8229-113216A3C4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88E4C-18A0-4301-80A3-9DEBFE8B1C88}"/>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5" name="Footer Placeholder 4">
            <a:extLst>
              <a:ext uri="{FF2B5EF4-FFF2-40B4-BE49-F238E27FC236}">
                <a16:creationId xmlns:a16="http://schemas.microsoft.com/office/drawing/2014/main" id="{2208BBCB-A23B-4582-81AF-0DDB75B3E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F4061-7415-4AC0-944A-32D58E8CC84B}"/>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241290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A0FA-C63F-4B50-B523-CEE8899E4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73C27-8D0E-4C9A-A5EE-B286C423B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AB9AD-17C9-4386-9062-A9BD58DB2082}"/>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5" name="Footer Placeholder 4">
            <a:extLst>
              <a:ext uri="{FF2B5EF4-FFF2-40B4-BE49-F238E27FC236}">
                <a16:creationId xmlns:a16="http://schemas.microsoft.com/office/drawing/2014/main" id="{60041142-D6DD-45B2-8BE7-B7606070B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CC573-3520-414B-9F65-A6829FE1FCA0}"/>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168947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1368-4CFE-4A6F-8BCF-D56FE200B6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D867D1-E68C-4FA5-A17D-392F50254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8FE9B-2273-4DEF-9793-597503A9DC0B}"/>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5" name="Footer Placeholder 4">
            <a:extLst>
              <a:ext uri="{FF2B5EF4-FFF2-40B4-BE49-F238E27FC236}">
                <a16:creationId xmlns:a16="http://schemas.microsoft.com/office/drawing/2014/main" id="{088A7695-5272-41BD-B04B-8121B9ED7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715BA-D0CC-4431-A386-C7CBC74CFB85}"/>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313348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8A4E-333D-4B5B-A29A-985D90A18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DC091-BB68-4AB1-B798-FCF500485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86DDB9-2B2D-4902-A09C-F49211C344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27D909-1F7D-45D8-B007-475355E4E230}"/>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6" name="Footer Placeholder 5">
            <a:extLst>
              <a:ext uri="{FF2B5EF4-FFF2-40B4-BE49-F238E27FC236}">
                <a16:creationId xmlns:a16="http://schemas.microsoft.com/office/drawing/2014/main" id="{9AB7699E-2ADE-41CB-9FA1-3A1A4BEAD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8C48B-7EB6-4F29-BBE5-547A527DBD5F}"/>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362980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4D34-4716-473D-A0CB-5652F371A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DB647-4D8D-4A52-BDA4-CAF52D2293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DEBF2-E716-432D-BA4F-ED3EA0F705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09127-4A19-4390-9F69-32C4A77B7E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09BFF-3F6F-4897-B206-C4D664923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1B23A2-495F-415D-BDDC-D3D8F990B2D8}"/>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8" name="Footer Placeholder 7">
            <a:extLst>
              <a:ext uri="{FF2B5EF4-FFF2-40B4-BE49-F238E27FC236}">
                <a16:creationId xmlns:a16="http://schemas.microsoft.com/office/drawing/2014/main" id="{B6EFE5AE-25FF-4EEC-ADF3-36A4F99186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BDFAF-1109-496B-BE63-BF8DFEAFC006}"/>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123090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325B-BC45-4DD7-B4AE-D14A1A2ADA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520A33-9449-4C4B-867B-BEA643585243}"/>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4" name="Footer Placeholder 3">
            <a:extLst>
              <a:ext uri="{FF2B5EF4-FFF2-40B4-BE49-F238E27FC236}">
                <a16:creationId xmlns:a16="http://schemas.microsoft.com/office/drawing/2014/main" id="{2D4D44EB-BD67-475F-A6D2-8DC200CEBD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8CE5AF-ED83-4A65-BDCF-BCB9804119E2}"/>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80151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CDBAA-DC2E-49B9-8101-8B4B7E6524B3}"/>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3" name="Footer Placeholder 2">
            <a:extLst>
              <a:ext uri="{FF2B5EF4-FFF2-40B4-BE49-F238E27FC236}">
                <a16:creationId xmlns:a16="http://schemas.microsoft.com/office/drawing/2014/main" id="{46759468-CCB4-4073-9485-A78BA0C5B6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60331C-1876-451C-9B61-DC0BEBBE018D}"/>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228430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583F-62DC-4F16-8E10-9474AF5FB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B436DE-B51D-42D0-B402-E8F58237B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D8F50-E769-4A83-AAFB-1D7FF746F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A61D7-9B7E-4D04-BB2B-FD135C5FBF96}"/>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6" name="Footer Placeholder 5">
            <a:extLst>
              <a:ext uri="{FF2B5EF4-FFF2-40B4-BE49-F238E27FC236}">
                <a16:creationId xmlns:a16="http://schemas.microsoft.com/office/drawing/2014/main" id="{F4D6C63D-043A-4BCD-9ACE-91D43087A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556B5-ADCB-47C1-B9F7-185295E7EF99}"/>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366826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2F91-083F-4482-8936-E7F865435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A30CD-A8CD-4137-B9C7-BBA88D7E8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914D6-E0C0-47AD-B25C-D7C6E5C03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ED86F-ADC2-4140-A6B9-609C187B09F1}"/>
              </a:ext>
            </a:extLst>
          </p:cNvPr>
          <p:cNvSpPr>
            <a:spLocks noGrp="1"/>
          </p:cNvSpPr>
          <p:nvPr>
            <p:ph type="dt" sz="half" idx="10"/>
          </p:nvPr>
        </p:nvSpPr>
        <p:spPr/>
        <p:txBody>
          <a:bodyPr/>
          <a:lstStyle/>
          <a:p>
            <a:fld id="{B194EE05-462A-4010-B4C7-440ADE42D7BE}" type="datetimeFigureOut">
              <a:rPr lang="en-US" smtClean="0"/>
              <a:t>8/17/2021</a:t>
            </a:fld>
            <a:endParaRPr lang="en-US"/>
          </a:p>
        </p:txBody>
      </p:sp>
      <p:sp>
        <p:nvSpPr>
          <p:cNvPr id="6" name="Footer Placeholder 5">
            <a:extLst>
              <a:ext uri="{FF2B5EF4-FFF2-40B4-BE49-F238E27FC236}">
                <a16:creationId xmlns:a16="http://schemas.microsoft.com/office/drawing/2014/main" id="{26E52188-09A4-4203-893F-9E29220D06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3DA75-9DF9-4C39-9EAF-82C2416A6D18}"/>
              </a:ext>
            </a:extLst>
          </p:cNvPr>
          <p:cNvSpPr>
            <a:spLocks noGrp="1"/>
          </p:cNvSpPr>
          <p:nvPr>
            <p:ph type="sldNum" sz="quarter" idx="12"/>
          </p:nvPr>
        </p:nvSpPr>
        <p:spPr/>
        <p:txBody>
          <a:bodyPr/>
          <a:lstStyle/>
          <a:p>
            <a:fld id="{BCB15827-4623-4B8D-9049-F740F07FF7A3}" type="slidenum">
              <a:rPr lang="en-US" smtClean="0"/>
              <a:t>‹#›</a:t>
            </a:fld>
            <a:endParaRPr lang="en-US"/>
          </a:p>
        </p:txBody>
      </p:sp>
    </p:spTree>
    <p:extLst>
      <p:ext uri="{BB962C8B-B14F-4D97-AF65-F5344CB8AC3E}">
        <p14:creationId xmlns:p14="http://schemas.microsoft.com/office/powerpoint/2010/main" val="281542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8A4BC-FE1E-44B0-89A0-DA47BD353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48B7B-5286-449D-A7AC-4534C61B1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CCBAC-1A55-4CD5-A6E8-9E2800228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4EE05-462A-4010-B4C7-440ADE42D7BE}" type="datetimeFigureOut">
              <a:rPr lang="en-US" smtClean="0"/>
              <a:t>8/17/2021</a:t>
            </a:fld>
            <a:endParaRPr lang="en-US"/>
          </a:p>
        </p:txBody>
      </p:sp>
      <p:sp>
        <p:nvSpPr>
          <p:cNvPr id="5" name="Footer Placeholder 4">
            <a:extLst>
              <a:ext uri="{FF2B5EF4-FFF2-40B4-BE49-F238E27FC236}">
                <a16:creationId xmlns:a16="http://schemas.microsoft.com/office/drawing/2014/main" id="{D3CFEC8A-008B-4448-975D-4E1BAEC2A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E7D61A-A986-41B1-AE79-634EC490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15827-4623-4B8D-9049-F740F07FF7A3}" type="slidenum">
              <a:rPr lang="en-US" smtClean="0"/>
              <a:t>‹#›</a:t>
            </a:fld>
            <a:endParaRPr lang="en-US"/>
          </a:p>
        </p:txBody>
      </p:sp>
    </p:spTree>
    <p:extLst>
      <p:ext uri="{BB962C8B-B14F-4D97-AF65-F5344CB8AC3E}">
        <p14:creationId xmlns:p14="http://schemas.microsoft.com/office/powerpoint/2010/main" val="3379813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rysrosaries.com/collaboration/index.php?title=File:Dream_of_Saint_Joseph_-_Mengs_Traum_des_hl._Joseph.jpg"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The_Holy_Family_(Collinson_painting)" TargetMode="External"/><Relationship Id="rId2" Type="http://schemas.openxmlformats.org/officeDocument/2006/relationships/image" Target="../media/image11.jp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hyperlink" Target="http://www.discerninghearts.com/catholic-podcasts/st-joseph-novena-day-5-2/" TargetMode="Externa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catholiclife.blogspot.com/2006/03/solemnity-of-joseph-husband-of-mary.html"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dailyclipart.net/clipart/stack-of-books-clip-art/"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globalawareness101.org/2018/04/the-real-treasure-this-is-so.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iscerninghearts.com/catholic-podcasts/sacred-heart-novena-day-8/"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Dove_of_the_Holy_Spirit.png"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90A6E97-3865-420C-8DB9-493B12AE5A33}"/>
              </a:ext>
            </a:extLst>
          </p:cNvPr>
          <p:cNvSpPr>
            <a:spLocks noGrp="1"/>
          </p:cNvSpPr>
          <p:nvPr>
            <p:ph type="body" sz="half" idx="2"/>
          </p:nvPr>
        </p:nvSpPr>
        <p:spPr>
          <a:xfrm>
            <a:off x="0" y="0"/>
            <a:ext cx="12192000" cy="6857999"/>
          </a:xfrm>
          <a:solidFill>
            <a:schemeClr val="accent1"/>
          </a:solidFill>
          <a:ln w="76200">
            <a:noFill/>
          </a:ln>
        </p:spPr>
        <p:txBody>
          <a:bodyPr>
            <a:noAutofit/>
          </a:bodyPr>
          <a:lstStyle/>
          <a:p>
            <a:pPr algn="ctr"/>
            <a:endParaRPr lang="en-US" sz="1200" dirty="0">
              <a:solidFill>
                <a:srgbClr val="C00000"/>
              </a:solidFill>
              <a:latin typeface="Edwardian Script ITC" panose="030303020407070D0804" pitchFamily="66" charset="0"/>
            </a:endParaRPr>
          </a:p>
          <a:p>
            <a:pPr algn="ctr"/>
            <a:endParaRPr lang="en-US" sz="800" dirty="0">
              <a:solidFill>
                <a:schemeClr val="bg1"/>
              </a:solidFill>
              <a:latin typeface="Edwardian Script ITC" panose="030303020407070D0804" pitchFamily="66" charset="0"/>
            </a:endParaRPr>
          </a:p>
          <a:p>
            <a:pPr algn="ctr"/>
            <a:r>
              <a:rPr lang="en-US" sz="6600" dirty="0">
                <a:solidFill>
                  <a:schemeClr val="bg1"/>
                </a:solidFill>
                <a:latin typeface="Edwardian Script ITC" panose="030303020407070D0804" pitchFamily="66" charset="0"/>
              </a:rPr>
              <a:t>Welcome to </a:t>
            </a:r>
          </a:p>
          <a:p>
            <a:pPr algn="ctr"/>
            <a:r>
              <a:rPr lang="en-US" sz="6600" dirty="0">
                <a:solidFill>
                  <a:schemeClr val="bg1"/>
                </a:solidFill>
                <a:latin typeface="Edwardian Script ITC" panose="030303020407070D0804" pitchFamily="66" charset="0"/>
              </a:rPr>
              <a:t>The Heart of the Bridegroom </a:t>
            </a:r>
          </a:p>
          <a:p>
            <a:pPr algn="ctr"/>
            <a:r>
              <a:rPr lang="en-US" sz="6600" dirty="0">
                <a:solidFill>
                  <a:schemeClr val="bg1"/>
                </a:solidFill>
                <a:latin typeface="Edwardian Script ITC" panose="030303020407070D0804" pitchFamily="66" charset="0"/>
              </a:rPr>
              <a:t>Formation </a:t>
            </a:r>
          </a:p>
          <a:p>
            <a:pPr algn="ctr"/>
            <a:r>
              <a:rPr lang="en-US" sz="6600" dirty="0">
                <a:solidFill>
                  <a:schemeClr val="bg1"/>
                </a:solidFill>
                <a:latin typeface="Edwardian Script ITC" panose="030303020407070D0804" pitchFamily="66" charset="0"/>
              </a:rPr>
              <a:t>Continuing Formation </a:t>
            </a:r>
          </a:p>
          <a:p>
            <a:pPr algn="ctr"/>
            <a:r>
              <a:rPr lang="en-US" sz="6600" dirty="0">
                <a:solidFill>
                  <a:schemeClr val="bg1"/>
                </a:solidFill>
                <a:latin typeface="Edwardian Script ITC" panose="030303020407070D0804" pitchFamily="66" charset="0"/>
              </a:rPr>
              <a:t>Companion Workbook Program</a:t>
            </a:r>
          </a:p>
        </p:txBody>
      </p:sp>
    </p:spTree>
    <p:extLst>
      <p:ext uri="{BB962C8B-B14F-4D97-AF65-F5344CB8AC3E}">
        <p14:creationId xmlns:p14="http://schemas.microsoft.com/office/powerpoint/2010/main" val="49290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3CD968-2543-44F2-879E-9C10E76A99CC}"/>
              </a:ext>
            </a:extLst>
          </p:cNvPr>
          <p:cNvSpPr>
            <a:spLocks noGrp="1"/>
          </p:cNvSpPr>
          <p:nvPr>
            <p:ph type="title"/>
          </p:nvPr>
        </p:nvSpPr>
        <p:spPr>
          <a:solidFill>
            <a:schemeClr val="accent1"/>
          </a:solidFill>
        </p:spPr>
        <p:txBody>
          <a:bodyPr>
            <a:normAutofit/>
          </a:bodyPr>
          <a:lstStyle/>
          <a:p>
            <a:pPr algn="ctr"/>
            <a:r>
              <a:rPr lang="en-US" sz="4800" dirty="0">
                <a:solidFill>
                  <a:schemeClr val="bg1"/>
                </a:solidFill>
                <a:latin typeface="Edwardian Script ITC" panose="030303020407070D0804" pitchFamily="66" charset="0"/>
              </a:rPr>
              <a:t>Background Information and Initial Discernment</a:t>
            </a:r>
          </a:p>
        </p:txBody>
      </p:sp>
      <p:sp>
        <p:nvSpPr>
          <p:cNvPr id="9" name="Content Placeholder 8">
            <a:extLst>
              <a:ext uri="{FF2B5EF4-FFF2-40B4-BE49-F238E27FC236}">
                <a16:creationId xmlns:a16="http://schemas.microsoft.com/office/drawing/2014/main" id="{31F1387E-7C14-45E6-B38C-43F6853E8A79}"/>
              </a:ext>
            </a:extLst>
          </p:cNvPr>
          <p:cNvSpPr>
            <a:spLocks noGrp="1"/>
          </p:cNvSpPr>
          <p:nvPr>
            <p:ph idx="1"/>
          </p:nvPr>
        </p:nvSpPr>
        <p:spPr/>
        <p:txBody>
          <a:bodyPr>
            <a:normAutofit fontScale="47500" lnSpcReduction="20000"/>
          </a:bodyPr>
          <a:lstStyle/>
          <a:p>
            <a:pPr marL="0" marR="0" indent="0" algn="ctr">
              <a:lnSpc>
                <a:spcPct val="107000"/>
              </a:lnSpc>
              <a:spcBef>
                <a:spcPts val="0"/>
              </a:spcBef>
              <a:spcAft>
                <a:spcPts val="0"/>
              </a:spcAft>
              <a:buNone/>
            </a:pP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latin typeface="Tahoma" panose="020B0604030504040204" pitchFamily="34" charset="0"/>
                <a:ea typeface="Calibri" panose="020F0502020204030204" pitchFamily="34" charset="0"/>
                <a:cs typeface="Times New Roman" panose="02020603050405020304" pitchFamily="18" charset="0"/>
              </a:rPr>
              <a:t>Included in t</a:t>
            </a:r>
            <a:r>
              <a:rPr lang="en-US" sz="4000" dirty="0">
                <a:effectLst/>
                <a:latin typeface="Tahoma" panose="020B0604030504040204" pitchFamily="34" charset="0"/>
                <a:ea typeface="Calibri" panose="020F0502020204030204" pitchFamily="34" charset="0"/>
                <a:cs typeface="Times New Roman" panose="02020603050405020304" pitchFamily="18" charset="0"/>
              </a:rPr>
              <a:t>he first “companion workbook” of this formation program,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solidFill>
                  <a:srgbClr val="C00000"/>
                </a:solidFill>
                <a:effectLst/>
                <a:latin typeface="Tahoma" panose="020B0604030504040204" pitchFamily="34" charset="0"/>
                <a:ea typeface="Calibri" panose="020F0502020204030204" pitchFamily="34" charset="0"/>
                <a:cs typeface="Times New Roman" panose="02020603050405020304" pitchFamily="18" charset="0"/>
              </a:rPr>
              <a:t>the Homily and the Prayer of Consecration</a:t>
            </a:r>
            <a:endPar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effectLst/>
                <a:latin typeface="Tahoma" panose="020B0604030504040204" pitchFamily="34" charset="0"/>
                <a:ea typeface="Calibri" panose="020F0502020204030204" pitchFamily="34" charset="0"/>
                <a:cs typeface="Times New Roman" panose="02020603050405020304" pitchFamily="18" charset="0"/>
              </a:rPr>
              <a:t>of the Rite express the spirituality and the charism of the gift of virginity.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effectLst/>
                <a:latin typeface="Tahom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solidFill>
                  <a:srgbClr val="C00000"/>
                </a:solidFill>
                <a:effectLst/>
                <a:latin typeface="Tahoma" panose="020B0604030504040204" pitchFamily="34" charset="0"/>
                <a:ea typeface="Calibri" panose="020F0502020204030204" pitchFamily="34" charset="0"/>
                <a:cs typeface="Times New Roman" panose="02020603050405020304" pitchFamily="18" charset="0"/>
              </a:rPr>
              <a:t>Recognition of the gift is immediate </a:t>
            </a:r>
          </a:p>
          <a:p>
            <a:pPr marL="0" marR="0" indent="0" algn="ctr">
              <a:lnSpc>
                <a:spcPct val="120000"/>
              </a:lnSpc>
              <a:spcBef>
                <a:spcPts val="0"/>
              </a:spcBef>
              <a:spcAft>
                <a:spcPts val="0"/>
              </a:spcAft>
              <a:buNone/>
            </a:pPr>
            <a:r>
              <a:rPr lang="en-US" sz="4000" dirty="0">
                <a:solidFill>
                  <a:srgbClr val="C00000"/>
                </a:solidFill>
                <a:effectLst/>
                <a:latin typeface="Tahoma" panose="020B0604030504040204" pitchFamily="34" charset="0"/>
                <a:ea typeface="Calibri" panose="020F0502020204030204" pitchFamily="34" charset="0"/>
                <a:cs typeface="Times New Roman" panose="02020603050405020304" pitchFamily="18" charset="0"/>
              </a:rPr>
              <a:t>when the virgin, given the gift of virginity to be lived in the world, </a:t>
            </a:r>
            <a:endPar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solidFill>
                  <a:srgbClr val="C00000"/>
                </a:solidFill>
                <a:effectLst/>
                <a:latin typeface="Tahoma" panose="020B0604030504040204" pitchFamily="34" charset="0"/>
                <a:ea typeface="Calibri" panose="020F0502020204030204" pitchFamily="34" charset="0"/>
                <a:cs typeface="Times New Roman" panose="02020603050405020304" pitchFamily="18" charset="0"/>
              </a:rPr>
              <a:t>reads this Homily and Prayer of Consecration.</a:t>
            </a:r>
          </a:p>
          <a:p>
            <a:pPr marL="0" marR="0" indent="0" algn="ctr">
              <a:lnSpc>
                <a:spcPct val="120000"/>
              </a:lnSpc>
              <a:spcBef>
                <a:spcPts val="0"/>
              </a:spcBef>
              <a:spcAft>
                <a:spcPts val="0"/>
              </a:spcAft>
              <a:buNone/>
            </a:pPr>
            <a:r>
              <a:rPr lang="en-US" sz="4000" dirty="0">
                <a:effectLst/>
                <a:latin typeface="Tahom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effectLst/>
                <a:latin typeface="Tahoma" panose="020B0604030504040204" pitchFamily="34" charset="0"/>
                <a:ea typeface="Calibri" panose="020F0502020204030204" pitchFamily="34" charset="0"/>
                <a:cs typeface="Times New Roman" panose="02020603050405020304" pitchFamily="18" charset="0"/>
              </a:rPr>
              <a:t>It answers all the questions in her heart and soul.</a:t>
            </a:r>
          </a:p>
          <a:p>
            <a:pPr marL="0" marR="0" indent="0" algn="ctr">
              <a:lnSpc>
                <a:spcPct val="120000"/>
              </a:lnSpc>
              <a:spcBef>
                <a:spcPts val="0"/>
              </a:spcBef>
              <a:spcAft>
                <a:spcPts val="0"/>
              </a:spcAft>
              <a:buNone/>
            </a:pP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20000"/>
              </a:lnSpc>
              <a:spcBef>
                <a:spcPts val="0"/>
              </a:spcBef>
              <a:spcAft>
                <a:spcPts val="0"/>
              </a:spcAft>
              <a:buNone/>
            </a:pPr>
            <a:r>
              <a:rPr lang="en-US" sz="4000" dirty="0">
                <a:effectLst/>
                <a:latin typeface="Tahoma" panose="020B0604030504040204" pitchFamily="34" charset="0"/>
                <a:ea typeface="Calibri" panose="020F0502020204030204" pitchFamily="34" charset="0"/>
                <a:cs typeface="Times New Roman" panose="02020603050405020304" pitchFamily="18" charset="0"/>
              </a:rPr>
              <a:t>She knows she is not called to live in a religious community, </a:t>
            </a:r>
          </a:p>
          <a:p>
            <a:pPr marL="0" marR="0" indent="0" algn="ctr">
              <a:lnSpc>
                <a:spcPct val="120000"/>
              </a:lnSpc>
              <a:spcBef>
                <a:spcPts val="0"/>
              </a:spcBef>
              <a:spcAft>
                <a:spcPts val="0"/>
              </a:spcAft>
              <a:buNone/>
            </a:pPr>
            <a:r>
              <a:rPr lang="en-US" sz="4000" dirty="0">
                <a:latin typeface="Tahoma" panose="020B0604030504040204" pitchFamily="34" charset="0"/>
                <a:ea typeface="Calibri" panose="020F0502020204030204" pitchFamily="34" charset="0"/>
                <a:cs typeface="Times New Roman" panose="02020603050405020304" pitchFamily="18" charset="0"/>
              </a:rPr>
              <a:t>b</a:t>
            </a:r>
            <a:r>
              <a:rPr lang="en-US" sz="4000" dirty="0">
                <a:effectLst/>
                <a:latin typeface="Tahoma" panose="020B0604030504040204" pitchFamily="34" charset="0"/>
                <a:ea typeface="Calibri" panose="020F0502020204030204" pitchFamily="34" charset="0"/>
                <a:cs typeface="Times New Roman" panose="02020603050405020304" pitchFamily="18" charset="0"/>
              </a:rPr>
              <a:t>ut still wants to give her life totally to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effectLst/>
                <a:latin typeface="Tahoma" panose="020B0604030504040204" pitchFamily="34" charset="0"/>
                <a:ea typeface="Calibri" panose="020F0502020204030204" pitchFamily="34" charset="0"/>
                <a:cs typeface="Times New Roman" panose="02020603050405020304" pitchFamily="18" charset="0"/>
              </a:rPr>
              <a:t>Her life is Church-centered but lives in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4000" dirty="0">
                <a:effectLst/>
                <a:latin typeface="Tahoma" panose="020B0604030504040204" pitchFamily="34" charset="0"/>
                <a:ea typeface="Calibri" panose="020F0502020204030204" pitchFamily="34" charset="0"/>
                <a:cs typeface="Times New Roman" panose="02020603050405020304" pitchFamily="18" charset="0"/>
              </a:rPr>
              <a:t>Her devotion to Our Lady and Our Eucharistic Lord are the main stay of her spiritual life.</a:t>
            </a:r>
            <a:r>
              <a:rPr 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3872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CE9FC44-6D89-4796-A85D-42EA1C43B678}"/>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After the</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Background Information</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Initial Discernment …</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then comes Saint Joseph</a:t>
            </a: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BE56725-76D1-4F5A-95EB-3430DF20114F}"/>
              </a:ext>
            </a:extLst>
          </p:cNvPr>
          <p:cNvSpPr>
            <a:spLocks noGrp="1"/>
          </p:cNvSpPr>
          <p:nvPr>
            <p:ph sz="half" idx="1"/>
          </p:nvPr>
        </p:nvSpPr>
        <p:spPr>
          <a:xfrm>
            <a:off x="640080" y="2872899"/>
            <a:ext cx="4243589" cy="2898636"/>
          </a:xfrm>
        </p:spPr>
        <p:txBody>
          <a:bodyPr vert="horz" lIns="91440" tIns="45720" rIns="91440" bIns="45720" rtlCol="0">
            <a:normAutofit fontScale="62500" lnSpcReduction="20000"/>
          </a:bodyPr>
          <a:lstStyle/>
          <a:p>
            <a:pPr marL="0" indent="0" algn="ctr">
              <a:lnSpc>
                <a:spcPct val="150000"/>
              </a:lnSpc>
              <a:buNone/>
            </a:pPr>
            <a:r>
              <a:rPr lang="en-US" sz="2400" dirty="0">
                <a:latin typeface="Tahoma" panose="020B0604030504040204" pitchFamily="34" charset="0"/>
                <a:ea typeface="Tahoma" panose="020B0604030504040204" pitchFamily="34" charset="0"/>
                <a:cs typeface="Tahoma" panose="020B0604030504040204" pitchFamily="34" charset="0"/>
              </a:rPr>
              <a:t>The  help of Saint Joseph</a:t>
            </a:r>
          </a:p>
          <a:p>
            <a:pPr marL="0" indent="0" algn="ctr">
              <a:lnSpc>
                <a:spcPct val="150000"/>
              </a:lnSpc>
              <a:buNone/>
            </a:pPr>
            <a:r>
              <a:rPr lang="en-US" sz="2400" dirty="0">
                <a:latin typeface="Tahoma" panose="020B0604030504040204" pitchFamily="34" charset="0"/>
                <a:ea typeface="Tahoma" panose="020B0604030504040204" pitchFamily="34" charset="0"/>
                <a:cs typeface="Tahoma" panose="020B0604030504040204" pitchFamily="34" charset="0"/>
              </a:rPr>
              <a:t>at the beginning of </a:t>
            </a:r>
          </a:p>
          <a:p>
            <a:pPr marL="0" indent="0" algn="ctr">
              <a:lnSpc>
                <a:spcPct val="170000"/>
              </a:lnSpc>
              <a:buNone/>
            </a:pPr>
            <a:r>
              <a:rPr lang="en-US" sz="2400" dirty="0">
                <a:latin typeface="Tahoma" panose="020B0604030504040204" pitchFamily="34" charset="0"/>
                <a:ea typeface="Tahoma" panose="020B0604030504040204" pitchFamily="34" charset="0"/>
                <a:cs typeface="Tahoma" panose="020B0604030504040204" pitchFamily="34" charset="0"/>
              </a:rPr>
              <a:t>The Heart of the Bridegroom Formation Continuing Formation Companion Workbook Program is key in embracing and understanding the grace of receiving a gift from the heavenly Father as did Saint Joseph.</a:t>
            </a:r>
          </a:p>
          <a:p>
            <a:pPr marL="0"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9" name="Content Placeholder 8" descr="A painting of two people&#10;&#10;Description automatically generated with low confidence">
            <a:extLst>
              <a:ext uri="{FF2B5EF4-FFF2-40B4-BE49-F238E27FC236}">
                <a16:creationId xmlns:a16="http://schemas.microsoft.com/office/drawing/2014/main" id="{C2FB3DD9-2810-4E29-9A38-3FAAFAA60DD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1" b="244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634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B775CA-A7D0-45D8-BC1D-D4C0B9D74FA4}"/>
              </a:ext>
            </a:extLst>
          </p:cNvPr>
          <p:cNvSpPr>
            <a:spLocks noGrp="1"/>
          </p:cNvSpPr>
          <p:nvPr>
            <p:ph type="title"/>
          </p:nvPr>
        </p:nvSpPr>
        <p:spPr>
          <a:solidFill>
            <a:schemeClr val="accent4">
              <a:lumMod val="20000"/>
              <a:lumOff val="80000"/>
            </a:schemeClr>
          </a:solidFill>
          <a:ln w="38100">
            <a:noFill/>
          </a:ln>
        </p:spPr>
        <p:txBody>
          <a:bodyPr>
            <a:normAutofit fontScale="90000"/>
          </a:bodyPr>
          <a:lstStyle/>
          <a:p>
            <a:pPr algn="ctr"/>
            <a:r>
              <a:rPr lang="en-US" b="1" dirty="0">
                <a:solidFill>
                  <a:schemeClr val="accent4">
                    <a:lumMod val="75000"/>
                  </a:schemeClr>
                </a:solidFill>
                <a:latin typeface="Edwardian Script ITC" panose="030303020407070D0804" pitchFamily="66" charset="0"/>
              </a:rPr>
              <a:t/>
            </a:r>
            <a:br>
              <a:rPr lang="en-US" b="1" dirty="0">
                <a:solidFill>
                  <a:schemeClr val="accent4">
                    <a:lumMod val="75000"/>
                  </a:schemeClr>
                </a:solidFill>
                <a:latin typeface="Edwardian Script ITC" panose="030303020407070D0804" pitchFamily="66" charset="0"/>
              </a:rPr>
            </a:br>
            <a:r>
              <a:rPr lang="en-US" b="1" dirty="0">
                <a:solidFill>
                  <a:schemeClr val="accent4">
                    <a:lumMod val="75000"/>
                  </a:schemeClr>
                </a:solidFill>
                <a:latin typeface="Edwardian Script ITC" panose="030303020407070D0804" pitchFamily="66" charset="0"/>
              </a:rPr>
              <a:t>Why Saint Joseph? </a:t>
            </a:r>
            <a:br>
              <a:rPr lang="en-US" b="1" dirty="0">
                <a:solidFill>
                  <a:schemeClr val="accent4">
                    <a:lumMod val="75000"/>
                  </a:schemeClr>
                </a:solidFill>
                <a:latin typeface="Edwardian Script ITC" panose="030303020407070D0804" pitchFamily="66" charset="0"/>
              </a:rPr>
            </a:br>
            <a:r>
              <a:rPr lang="en-US" b="1" dirty="0">
                <a:solidFill>
                  <a:schemeClr val="accent4">
                    <a:lumMod val="75000"/>
                  </a:schemeClr>
                </a:solidFill>
                <a:latin typeface="Edwardian Script ITC" panose="030303020407070D0804" pitchFamily="66" charset="0"/>
              </a:rPr>
              <a:t>3 Companion Workbooks on St Joseph</a:t>
            </a:r>
            <a:br>
              <a:rPr lang="en-US" b="1" dirty="0">
                <a:solidFill>
                  <a:schemeClr val="accent4">
                    <a:lumMod val="75000"/>
                  </a:schemeClr>
                </a:solidFill>
                <a:latin typeface="Edwardian Script ITC" panose="030303020407070D0804" pitchFamily="66" charset="0"/>
              </a:rPr>
            </a:br>
            <a:endParaRPr lang="en-US" b="1" dirty="0">
              <a:solidFill>
                <a:schemeClr val="accent4">
                  <a:lumMod val="75000"/>
                </a:schemeClr>
              </a:solidFill>
              <a:latin typeface="Edwardian Script ITC" panose="030303020407070D0804" pitchFamily="66" charset="0"/>
            </a:endParaRPr>
          </a:p>
        </p:txBody>
      </p:sp>
      <p:sp>
        <p:nvSpPr>
          <p:cNvPr id="6" name="Text Placeholder 5">
            <a:extLst>
              <a:ext uri="{FF2B5EF4-FFF2-40B4-BE49-F238E27FC236}">
                <a16:creationId xmlns:a16="http://schemas.microsoft.com/office/drawing/2014/main" id="{A2CCF1CC-4D7B-4943-B83C-EA4EF0B52124}"/>
              </a:ext>
            </a:extLst>
          </p:cNvPr>
          <p:cNvSpPr>
            <a:spLocks noGrp="1"/>
          </p:cNvSpPr>
          <p:nvPr>
            <p:ph type="body" idx="1"/>
          </p:nvPr>
        </p:nvSpPr>
        <p:spPr>
          <a:xfrm>
            <a:off x="839788" y="1985961"/>
            <a:ext cx="5157787" cy="1020763"/>
          </a:xfrm>
          <a:solidFill>
            <a:schemeClr val="accent4">
              <a:lumMod val="20000"/>
              <a:lumOff val="80000"/>
            </a:schemeClr>
          </a:solidFill>
          <a:ln w="38100">
            <a:noFill/>
          </a:ln>
        </p:spPr>
        <p:txBody>
          <a:bodyPr>
            <a:noAutofit/>
          </a:bodyPr>
          <a:lstStyle/>
          <a:p>
            <a:pPr algn="ctr"/>
            <a:r>
              <a:rPr lang="en-US" sz="3000" b="0" dirty="0">
                <a:solidFill>
                  <a:srgbClr val="0070C0"/>
                </a:solidFill>
                <a:latin typeface="Edwardian Script ITC" panose="030303020407070D0804" pitchFamily="66" charset="0"/>
              </a:rPr>
              <a:t>What does the Church tell us of Saint Joseph?</a:t>
            </a:r>
          </a:p>
          <a:p>
            <a:pPr algn="ctr"/>
            <a:endParaRPr lang="en-US" sz="1200" dirty="0">
              <a:solidFill>
                <a:schemeClr val="accent4">
                  <a:lumMod val="75000"/>
                </a:schemeClr>
              </a:solidFill>
              <a:latin typeface="Edwardian Script ITC" panose="030303020407070D0804" pitchFamily="66" charset="0"/>
            </a:endParaRPr>
          </a:p>
        </p:txBody>
      </p:sp>
      <p:sp>
        <p:nvSpPr>
          <p:cNvPr id="7" name="Content Placeholder 6">
            <a:extLst>
              <a:ext uri="{FF2B5EF4-FFF2-40B4-BE49-F238E27FC236}">
                <a16:creationId xmlns:a16="http://schemas.microsoft.com/office/drawing/2014/main" id="{C491A712-F3DB-4F3F-8D1C-935836D8AD26}"/>
              </a:ext>
            </a:extLst>
          </p:cNvPr>
          <p:cNvSpPr>
            <a:spLocks noGrp="1"/>
          </p:cNvSpPr>
          <p:nvPr>
            <p:ph sz="half" idx="2"/>
          </p:nvPr>
        </p:nvSpPr>
        <p:spPr>
          <a:xfrm>
            <a:off x="839788" y="3301997"/>
            <a:ext cx="5157787" cy="2517778"/>
          </a:xfrm>
        </p:spPr>
        <p:txBody>
          <a:bodyPr>
            <a:normAutofit fontScale="62500" lnSpcReduction="20000"/>
          </a:bodyPr>
          <a:lstStyle/>
          <a:p>
            <a:pPr marL="0" indent="0" algn="ctr">
              <a:buNone/>
            </a:pPr>
            <a:endPar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Liturgy of the Hours  </a:t>
            </a:r>
          </a:p>
          <a:p>
            <a:pPr marL="0" indent="0" algn="ctr">
              <a:buNone/>
            </a:pP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Office of Readings 2</a:t>
            </a:r>
            <a:r>
              <a:rPr lang="en-US" baseline="30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nd</a:t>
            </a: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Reading  </a:t>
            </a:r>
          </a:p>
          <a:p>
            <a:pPr algn="ct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Solemnity of Saint Joseph, March 19</a:t>
            </a:r>
            <a:r>
              <a:rPr lang="en-US" baseline="30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a:t>
            </a:r>
            <a:endPar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Feast of the Holy Family</a:t>
            </a:r>
          </a:p>
          <a:p>
            <a:pPr marL="0" indent="0" algn="ctr">
              <a:buNone/>
            </a:pPr>
            <a:endParaRPr lang="en-US" sz="13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Apostolic Letter</a:t>
            </a:r>
          </a:p>
          <a:p>
            <a:pPr algn="ct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With a Father’s Heart</a:t>
            </a:r>
          </a:p>
          <a:p>
            <a:pPr marL="0" indent="0" algn="ctr">
              <a:buNone/>
            </a:pPr>
            <a:endParaRPr lang="en-US" dirty="0">
              <a:solidFill>
                <a:schemeClr val="accent4">
                  <a:lumMod val="75000"/>
                </a:schemeClr>
              </a:solidFill>
              <a:latin typeface="Edwardian Script ITC" panose="030303020407070D0804" pitchFamily="66" charset="0"/>
            </a:endParaRPr>
          </a:p>
          <a:p>
            <a:pPr marL="0" indent="0" algn="ctr">
              <a:buNone/>
            </a:pPr>
            <a:endParaRPr lang="en-US" dirty="0"/>
          </a:p>
        </p:txBody>
      </p:sp>
      <p:sp>
        <p:nvSpPr>
          <p:cNvPr id="8" name="Text Placeholder 7">
            <a:extLst>
              <a:ext uri="{FF2B5EF4-FFF2-40B4-BE49-F238E27FC236}">
                <a16:creationId xmlns:a16="http://schemas.microsoft.com/office/drawing/2014/main" id="{422A5D44-93B1-48BA-834F-F0310EA5B0AE}"/>
              </a:ext>
            </a:extLst>
          </p:cNvPr>
          <p:cNvSpPr>
            <a:spLocks noGrp="1"/>
          </p:cNvSpPr>
          <p:nvPr>
            <p:ph type="body" sz="quarter" idx="3"/>
          </p:nvPr>
        </p:nvSpPr>
        <p:spPr>
          <a:xfrm>
            <a:off x="6096000" y="1985959"/>
            <a:ext cx="5183188" cy="1020765"/>
          </a:xfrm>
          <a:solidFill>
            <a:schemeClr val="accent4">
              <a:lumMod val="20000"/>
              <a:lumOff val="80000"/>
            </a:schemeClr>
          </a:solidFill>
          <a:ln w="38100">
            <a:noFill/>
          </a:ln>
        </p:spPr>
        <p:txBody>
          <a:bodyPr>
            <a:noAutofit/>
          </a:bodyPr>
          <a:lstStyle/>
          <a:p>
            <a:pPr algn="ctr"/>
            <a:r>
              <a:rPr lang="en-US" sz="2800" b="0" dirty="0">
                <a:solidFill>
                  <a:srgbClr val="0070C0"/>
                </a:solidFill>
                <a:latin typeface="Edwardian Script ITC" panose="030303020407070D0804" pitchFamily="66" charset="0"/>
              </a:rPr>
              <a:t>Litany of Saint Joseph  </a:t>
            </a:r>
          </a:p>
          <a:p>
            <a:pPr algn="ctr"/>
            <a:r>
              <a:rPr lang="en-US" sz="2800" b="0" dirty="0">
                <a:solidFill>
                  <a:srgbClr val="0070C0"/>
                </a:solidFill>
                <a:latin typeface="Edwardian Script ITC" panose="030303020407070D0804" pitchFamily="66" charset="0"/>
              </a:rPr>
              <a:t>Mysteries of the Rosary</a:t>
            </a:r>
          </a:p>
        </p:txBody>
      </p:sp>
      <p:sp>
        <p:nvSpPr>
          <p:cNvPr id="9" name="Content Placeholder 8">
            <a:extLst>
              <a:ext uri="{FF2B5EF4-FFF2-40B4-BE49-F238E27FC236}">
                <a16:creationId xmlns:a16="http://schemas.microsoft.com/office/drawing/2014/main" id="{418E3211-B395-4492-88B4-81C98B1FCD14}"/>
              </a:ext>
            </a:extLst>
          </p:cNvPr>
          <p:cNvSpPr>
            <a:spLocks noGrp="1"/>
          </p:cNvSpPr>
          <p:nvPr>
            <p:ph sz="quarter" idx="4"/>
          </p:nvPr>
        </p:nvSpPr>
        <p:spPr>
          <a:xfrm>
            <a:off x="6172200" y="3301998"/>
            <a:ext cx="5183188" cy="2428241"/>
          </a:xfrm>
        </p:spPr>
        <p:txBody>
          <a:bodyPr>
            <a:normAutofit fontScale="62500" lnSpcReduction="20000"/>
          </a:bodyPr>
          <a:lstStyle/>
          <a:p>
            <a:pPr marL="0" indent="0" algn="ctr">
              <a:lnSpc>
                <a:spcPct val="170000"/>
              </a:lnSpc>
              <a:buNone/>
            </a:pP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These are two spiritual tools with which you are invited to unwrap the mysteries of Joseph’s life.</a:t>
            </a:r>
          </a:p>
          <a:p>
            <a:pPr marL="0" indent="0" algn="ctr">
              <a:lnSpc>
                <a:spcPct val="170000"/>
              </a:lnSpc>
              <a:buNone/>
            </a:pP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Litany gives us the character of Joseph.</a:t>
            </a:r>
          </a:p>
          <a:p>
            <a:pPr marL="0" indent="0" algn="ctr">
              <a:lnSpc>
                <a:spcPct val="170000"/>
              </a:lnSpc>
              <a:buNone/>
            </a:pPr>
            <a:r>
              <a:rPr lang="en-US"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The Rosary invites us to look into the shadows to see where Joseph is present in person or spirit.</a:t>
            </a:r>
          </a:p>
          <a:p>
            <a:pPr marL="0" indent="0" algn="ctr">
              <a:buNone/>
            </a:pPr>
            <a:endParaRPr lang="en-US" dirty="0"/>
          </a:p>
        </p:txBody>
      </p:sp>
    </p:spTree>
    <p:extLst>
      <p:ext uri="{BB962C8B-B14F-4D97-AF65-F5344CB8AC3E}">
        <p14:creationId xmlns:p14="http://schemas.microsoft.com/office/powerpoint/2010/main" val="79344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2F48-7807-4240-80F1-8637D3054789}"/>
              </a:ext>
            </a:extLst>
          </p:cNvPr>
          <p:cNvSpPr>
            <a:spLocks noGrp="1"/>
          </p:cNvSpPr>
          <p:nvPr>
            <p:ph type="title"/>
          </p:nvPr>
        </p:nvSpPr>
        <p:spPr>
          <a:xfrm>
            <a:off x="1525589" y="253999"/>
            <a:ext cx="3932237" cy="1600200"/>
          </a:xfrm>
        </p:spPr>
        <p:txBody>
          <a:bodyPr>
            <a:normAutofit fontScale="90000"/>
          </a:bodyPr>
          <a:lstStyle/>
          <a:p>
            <a:pPr algn="ctr">
              <a:lnSpc>
                <a:spcPct val="100000"/>
              </a:lnSpc>
            </a:pPr>
            <a:r>
              <a:rPr lang="en-US" dirty="0">
                <a:solidFill>
                  <a:schemeClr val="accent4">
                    <a:lumMod val="75000"/>
                  </a:schemeClr>
                </a:solidFill>
                <a:latin typeface="Edwardian Script ITC" panose="030303020407070D0804" pitchFamily="66" charset="0"/>
                <a:ea typeface="Tahoma" panose="020B0604030504040204" pitchFamily="34" charset="0"/>
                <a:cs typeface="Tahoma" panose="020B0604030504040204" pitchFamily="34" charset="0"/>
              </a:rPr>
              <a:t>Liturgy of the Hours</a:t>
            </a:r>
            <a: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Office of Readings 2</a:t>
            </a:r>
            <a:r>
              <a:rPr lang="en-US" sz="1800" baseline="30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nd</a:t>
            </a:r>
            <a: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Reading</a:t>
            </a:r>
            <a:b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March 19</a:t>
            </a:r>
            <a:r>
              <a:rPr lang="en-US" sz="1800" baseline="30000" dirty="0">
                <a:latin typeface="Tahoma" panose="020B0604030504040204" pitchFamily="34" charset="0"/>
                <a:ea typeface="Tahoma" panose="020B0604030504040204" pitchFamily="34" charset="0"/>
                <a:cs typeface="Tahoma" panose="020B0604030504040204" pitchFamily="34" charset="0"/>
              </a:rPr>
              <a:t>th</a:t>
            </a:r>
            <a:r>
              <a:rPr lang="en-US" sz="1800" dirty="0">
                <a:latin typeface="Tahoma" panose="020B0604030504040204" pitchFamily="34" charset="0"/>
                <a:ea typeface="Tahoma" panose="020B0604030504040204" pitchFamily="34" charset="0"/>
                <a:cs typeface="Tahoma" panose="020B0604030504040204" pitchFamily="34" charset="0"/>
              </a:rPr>
              <a:t> Solemnity of Saint Joseph</a:t>
            </a:r>
            <a:br>
              <a:rPr lang="en-US" sz="1800" dirty="0">
                <a:latin typeface="Tahoma" panose="020B0604030504040204" pitchFamily="34" charset="0"/>
                <a:ea typeface="Tahoma" panose="020B0604030504040204" pitchFamily="34" charset="0"/>
                <a:cs typeface="Tahoma" panose="020B0604030504040204" pitchFamily="34" charset="0"/>
              </a:rPr>
            </a:br>
            <a:r>
              <a:rPr lang="en-US" sz="1600" i="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The sermon by Saint Bernadine of Siena</a:t>
            </a:r>
            <a:endParaRPr lang="en-US" sz="1600" dirty="0"/>
          </a:p>
        </p:txBody>
      </p:sp>
      <p:sp>
        <p:nvSpPr>
          <p:cNvPr id="4" name="Text Placeholder 3">
            <a:extLst>
              <a:ext uri="{FF2B5EF4-FFF2-40B4-BE49-F238E27FC236}">
                <a16:creationId xmlns:a16="http://schemas.microsoft.com/office/drawing/2014/main" id="{B485DB27-A4EF-447C-A806-11DF74D4F2D4}"/>
              </a:ext>
            </a:extLst>
          </p:cNvPr>
          <p:cNvSpPr>
            <a:spLocks noGrp="1"/>
          </p:cNvSpPr>
          <p:nvPr>
            <p:ph type="body" sz="half" idx="2"/>
          </p:nvPr>
        </p:nvSpPr>
        <p:spPr>
          <a:xfrm>
            <a:off x="1020761" y="2276475"/>
            <a:ext cx="5503864" cy="3811588"/>
          </a:xfrm>
          <a:ln>
            <a:noFill/>
          </a:ln>
        </p:spPr>
        <p:txBody>
          <a:bodyPr>
            <a:normAutofit/>
          </a:bodyPr>
          <a:lstStyle/>
          <a:p>
            <a:pPr marL="0" marR="0" algn="ctr">
              <a:lnSpc>
                <a:spcPct val="115000"/>
              </a:lnSpc>
              <a:spcBef>
                <a:spcPts val="0"/>
              </a:spcBef>
              <a:spcAft>
                <a:spcPts val="0"/>
              </a:spcAft>
            </a:pPr>
            <a:r>
              <a:rPr lang="en-US"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“There is a general rule concerning all special graces granted to any human being. Whenever the divine favor chooses someone to receive a special grace, or to accept a lofty vocation, God adorns the person chosen with all the gifts of the Spirit needed to fulfill the task at hand.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effectLst/>
                <a:latin typeface="Tahoma" panose="020B0604030504040204" pitchFamily="34" charset="0"/>
                <a:ea typeface="Times New Roman" panose="02020603050405020304" pitchFamily="18" charset="0"/>
              </a:rPr>
              <a:t>This general rule is especially verified in the case of Saint Joseph….</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3" descr="041310LitHours">
            <a:extLst>
              <a:ext uri="{FF2B5EF4-FFF2-40B4-BE49-F238E27FC236}">
                <a16:creationId xmlns:a16="http://schemas.microsoft.com/office/drawing/2014/main" id="{ECF39271-9B4D-4FA3-BA96-EAB83FA4CA67}"/>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3541" t="-3306" r="-4272" b="-909"/>
          <a:stretch/>
        </p:blipFill>
        <p:spPr bwMode="auto">
          <a:xfrm>
            <a:off x="6734175" y="945357"/>
            <a:ext cx="4905375" cy="48188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4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FA35-7F68-494D-B1C5-2A2BAD9B4082}"/>
              </a:ext>
            </a:extLst>
          </p:cNvPr>
          <p:cNvSpPr>
            <a:spLocks noGrp="1"/>
          </p:cNvSpPr>
          <p:nvPr>
            <p:ph type="title"/>
          </p:nvPr>
        </p:nvSpPr>
        <p:spPr/>
        <p:txBody>
          <a:bodyPr/>
          <a:lstStyle/>
          <a:p>
            <a:pPr algn="ctr"/>
            <a:r>
              <a:rPr lang="en-US" dirty="0">
                <a:solidFill>
                  <a:schemeClr val="accent4">
                    <a:lumMod val="75000"/>
                  </a:schemeClr>
                </a:solidFill>
                <a:latin typeface="Edwardian Script ITC" panose="030303020407070D0804" pitchFamily="66" charset="0"/>
                <a:ea typeface="Tahoma" panose="020B0604030504040204" pitchFamily="34" charset="0"/>
                <a:cs typeface="Tahoma" panose="020B0604030504040204" pitchFamily="34" charset="0"/>
              </a:rPr>
              <a:t>Liturgy of the Hours</a:t>
            </a:r>
            <a:r>
              <a:rPr lang="en-US"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Office of Readings 2</a:t>
            </a:r>
            <a:r>
              <a:rPr lang="en-US" sz="1800" baseline="30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nd</a:t>
            </a:r>
            <a: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Reading</a:t>
            </a:r>
            <a:b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Feast of the Holy Family </a:t>
            </a:r>
            <a:br>
              <a:rPr lang="en-US" sz="1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1600" i="1" dirty="0">
                <a:solidFill>
                  <a:schemeClr val="accent4">
                    <a:lumMod val="75000"/>
                  </a:schemeClr>
                </a:solidFill>
                <a:effectLst/>
                <a:latin typeface="Tahoma" panose="020B0604030504040204" pitchFamily="34" charset="0"/>
                <a:ea typeface="Times New Roman" panose="02020603050405020304" pitchFamily="18" charset="0"/>
              </a:rPr>
              <a:t>Pope Paul VI , Address on Nazareth</a:t>
            </a:r>
            <a:br>
              <a:rPr lang="en-US" sz="1600" i="1" dirty="0">
                <a:solidFill>
                  <a:schemeClr val="accent4">
                    <a:lumMod val="75000"/>
                  </a:schemeClr>
                </a:solidFill>
                <a:effectLst/>
                <a:latin typeface="Tahoma" panose="020B0604030504040204" pitchFamily="34" charset="0"/>
                <a:ea typeface="Times New Roman" panose="02020603050405020304" pitchFamily="18" charset="0"/>
              </a:rPr>
            </a:br>
            <a:endParaRPr lang="en-US" sz="1600" dirty="0">
              <a:solidFill>
                <a:schemeClr val="accent4">
                  <a:lumMod val="75000"/>
                </a:schemeClr>
              </a:solidFill>
            </a:endParaRPr>
          </a:p>
        </p:txBody>
      </p:sp>
      <p:sp>
        <p:nvSpPr>
          <p:cNvPr id="4" name="Text Placeholder 3">
            <a:extLst>
              <a:ext uri="{FF2B5EF4-FFF2-40B4-BE49-F238E27FC236}">
                <a16:creationId xmlns:a16="http://schemas.microsoft.com/office/drawing/2014/main" id="{442C8DE7-11EA-407C-BE88-628DE23DD92D}"/>
              </a:ext>
            </a:extLst>
          </p:cNvPr>
          <p:cNvSpPr>
            <a:spLocks noGrp="1"/>
          </p:cNvSpPr>
          <p:nvPr>
            <p:ph type="body" sz="half" idx="2"/>
          </p:nvPr>
        </p:nvSpPr>
        <p:spPr/>
        <p:txBody>
          <a:bodyPr>
            <a:normAutofit fontScale="92500" lnSpcReduction="10000"/>
          </a:bodyPr>
          <a:lstStyle/>
          <a:p>
            <a:pPr algn="ctr"/>
            <a:r>
              <a:rPr lang="en-US"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Nazareth is a kind of school where we may begin to discover what Christ’s life was like and even to understand his Gospel. </a:t>
            </a:r>
          </a:p>
          <a:p>
            <a:pPr algn="ctr"/>
            <a:r>
              <a:rPr lang="en-US"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Here we can observe and ponder the simple appeal of the way God’s Son came to be known, profound yet full of hidden meaning. And gradually we may even learn to imitate him.</a:t>
            </a:r>
            <a:r>
              <a:rPr lang="en-US" sz="1800" dirty="0">
                <a:effectLst/>
                <a:latin typeface="Tahoma" panose="020B0604030504040204" pitchFamily="34" charset="0"/>
                <a:ea typeface="Times New Roman" panose="02020603050405020304" pitchFamily="18" charset="0"/>
              </a:rPr>
              <a:t> </a:t>
            </a:r>
          </a:p>
          <a:p>
            <a:pPr algn="ctr"/>
            <a:endParaRPr lang="en-US" sz="1800" dirty="0">
              <a:effectLst/>
              <a:latin typeface="Tahoma" panose="020B0604030504040204" pitchFamily="34" charset="0"/>
              <a:ea typeface="Times New Roman" panose="02020603050405020304" pitchFamily="18" charset="0"/>
            </a:endParaRPr>
          </a:p>
          <a:p>
            <a:pPr algn="ctr">
              <a:lnSpc>
                <a:spcPct val="115000"/>
              </a:lnSpc>
              <a:spcBef>
                <a:spcPts val="0"/>
              </a:spcBef>
            </a:pPr>
            <a:r>
              <a:rPr lang="en-US"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Nazareth can teach us the value of study and preparation, of meditation, of a well-ordered personal spiritual life, and of silent prayer that is known only to God.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dirty="0"/>
          </a:p>
        </p:txBody>
      </p:sp>
      <p:grpSp>
        <p:nvGrpSpPr>
          <p:cNvPr id="5" name="Group 4">
            <a:extLst>
              <a:ext uri="{FF2B5EF4-FFF2-40B4-BE49-F238E27FC236}">
                <a16:creationId xmlns:a16="http://schemas.microsoft.com/office/drawing/2014/main" id="{CDB746BD-CC7E-405F-8F11-04BE0BF17CD4}"/>
              </a:ext>
            </a:extLst>
          </p:cNvPr>
          <p:cNvGrpSpPr/>
          <p:nvPr/>
        </p:nvGrpSpPr>
        <p:grpSpPr>
          <a:xfrm>
            <a:off x="9072176" y="631235"/>
            <a:ext cx="1677988" cy="2358073"/>
            <a:chOff x="0" y="0"/>
            <a:chExt cx="1565275" cy="2298727"/>
          </a:xfrm>
        </p:grpSpPr>
        <p:pic>
          <p:nvPicPr>
            <p:cNvPr id="6" name="Picture 5">
              <a:extLst>
                <a:ext uri="{FF2B5EF4-FFF2-40B4-BE49-F238E27FC236}">
                  <a16:creationId xmlns:a16="http://schemas.microsoft.com/office/drawing/2014/main" id="{8AC8ED73-48B0-49EA-B47D-2E293C002FD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0"/>
              <a:ext cx="1565275" cy="2033270"/>
            </a:xfrm>
            <a:prstGeom prst="rect">
              <a:avLst/>
            </a:prstGeom>
          </p:spPr>
        </p:pic>
        <p:sp>
          <p:nvSpPr>
            <p:cNvPr id="7" name="Text Box 27">
              <a:extLst>
                <a:ext uri="{FF2B5EF4-FFF2-40B4-BE49-F238E27FC236}">
                  <a16:creationId xmlns:a16="http://schemas.microsoft.com/office/drawing/2014/main" id="{B7B2F2E7-D78A-4177-84D3-D17EEB7C36A0}"/>
                </a:ext>
              </a:extLst>
            </p:cNvPr>
            <p:cNvSpPr txBox="1"/>
            <p:nvPr/>
          </p:nvSpPr>
          <p:spPr>
            <a:xfrm>
              <a:off x="0" y="2033270"/>
              <a:ext cx="1565275" cy="265457"/>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0301A9FF-7E4D-40DA-AA9D-4CD652F631EB}"/>
              </a:ext>
            </a:extLst>
          </p:cNvPr>
          <p:cNvGrpSpPr/>
          <p:nvPr/>
        </p:nvGrpSpPr>
        <p:grpSpPr>
          <a:xfrm>
            <a:off x="9011903" y="3183943"/>
            <a:ext cx="2000250" cy="3122339"/>
            <a:chOff x="0" y="0"/>
            <a:chExt cx="2000431" cy="3122441"/>
          </a:xfrm>
        </p:grpSpPr>
        <p:pic>
          <p:nvPicPr>
            <p:cNvPr id="11" name="Picture 10">
              <a:extLst>
                <a:ext uri="{FF2B5EF4-FFF2-40B4-BE49-F238E27FC236}">
                  <a16:creationId xmlns:a16="http://schemas.microsoft.com/office/drawing/2014/main" id="{F5B94300-6FA2-493B-9CFE-BF6D5420587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81" y="0"/>
              <a:ext cx="2000250" cy="2857500"/>
            </a:xfrm>
            <a:prstGeom prst="rect">
              <a:avLst/>
            </a:prstGeom>
          </p:spPr>
        </p:pic>
        <p:sp>
          <p:nvSpPr>
            <p:cNvPr id="12" name="Text Box 9">
              <a:extLst>
                <a:ext uri="{FF2B5EF4-FFF2-40B4-BE49-F238E27FC236}">
                  <a16:creationId xmlns:a16="http://schemas.microsoft.com/office/drawing/2014/main" id="{797A9110-1E0A-42A4-91D4-5ACE6B0EB099}"/>
                </a:ext>
              </a:extLst>
            </p:cNvPr>
            <p:cNvSpPr txBox="1"/>
            <p:nvPr/>
          </p:nvSpPr>
          <p:spPr>
            <a:xfrm>
              <a:off x="0" y="2856975"/>
              <a:ext cx="2000250" cy="265466"/>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Content Placeholder 12">
            <a:extLst>
              <a:ext uri="{FF2B5EF4-FFF2-40B4-BE49-F238E27FC236}">
                <a16:creationId xmlns:a16="http://schemas.microsoft.com/office/drawing/2014/main" id="{47BCFA29-0A23-4080-9C04-AB54020F5EA0}"/>
              </a:ext>
            </a:extLst>
          </p:cNvPr>
          <p:cNvSpPr>
            <a:spLocks noGrp="1"/>
          </p:cNvSpPr>
          <p:nvPr>
            <p:ph idx="1"/>
          </p:nvPr>
        </p:nvSpPr>
        <p:spPr>
          <a:xfrm>
            <a:off x="5722343" y="846499"/>
            <a:ext cx="5463505" cy="5460365"/>
          </a:xfrm>
        </p:spPr>
        <p:txBody>
          <a:bodyPr/>
          <a:lstStyle/>
          <a:p>
            <a:pPr marL="0" indent="0">
              <a:buNone/>
            </a:pPr>
            <a:endParaRPr lang="en-US" dirty="0">
              <a:latin typeface="Edwardian Script ITC" panose="030303020407070D0804" pitchFamily="66" charset="0"/>
            </a:endParaRPr>
          </a:p>
          <a:p>
            <a:pPr marL="0" indent="0">
              <a:buNone/>
            </a:pPr>
            <a:r>
              <a:rPr lang="en-US" dirty="0">
                <a:latin typeface="Edwardian Script ITC" panose="030303020407070D0804" pitchFamily="66" charset="0"/>
              </a:rPr>
              <a:t>        School of Nazareth</a:t>
            </a:r>
          </a:p>
        </p:txBody>
      </p:sp>
      <p:pic>
        <p:nvPicPr>
          <p:cNvPr id="6147" name="Picture 3">
            <a:extLst>
              <a:ext uri="{FF2B5EF4-FFF2-40B4-BE49-F238E27FC236}">
                <a16:creationId xmlns:a16="http://schemas.microsoft.com/office/drawing/2014/main" id="{96D1594E-06A9-4EA0-A90E-8AF804263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333" y="2407444"/>
            <a:ext cx="213836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13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8045-2C9E-405F-861D-1D3A43C1FDBA}"/>
              </a:ext>
            </a:extLst>
          </p:cNvPr>
          <p:cNvSpPr>
            <a:spLocks noGrp="1"/>
          </p:cNvSpPr>
          <p:nvPr>
            <p:ph type="title"/>
          </p:nvPr>
        </p:nvSpPr>
        <p:spPr/>
        <p:txBody>
          <a:bodyPr/>
          <a:lstStyle/>
          <a:p>
            <a:pPr algn="ctr"/>
            <a:r>
              <a:rPr lang="en-US" b="1" dirty="0">
                <a:solidFill>
                  <a:srgbClr val="C00000"/>
                </a:solidFill>
                <a:latin typeface="Edwardian Script ITC" panose="030303020407070D0804" pitchFamily="66" charset="0"/>
              </a:rPr>
              <a:t>With a Father’s heart: that is how Joseph loved Jesus…</a:t>
            </a:r>
          </a:p>
        </p:txBody>
      </p:sp>
      <p:sp>
        <p:nvSpPr>
          <p:cNvPr id="3" name="Content Placeholder 2">
            <a:extLst>
              <a:ext uri="{FF2B5EF4-FFF2-40B4-BE49-F238E27FC236}">
                <a16:creationId xmlns:a16="http://schemas.microsoft.com/office/drawing/2014/main" id="{953AA6FF-EDD3-4DBB-A413-4017AB846DFE}"/>
              </a:ext>
            </a:extLst>
          </p:cNvPr>
          <p:cNvSpPr>
            <a:spLocks noGrp="1"/>
          </p:cNvSpPr>
          <p:nvPr>
            <p:ph idx="1"/>
          </p:nvPr>
        </p:nvSpPr>
        <p:spPr>
          <a:xfrm>
            <a:off x="704850" y="1482725"/>
            <a:ext cx="10515600" cy="4351338"/>
          </a:xfrm>
        </p:spPr>
        <p:txBody>
          <a:bodyPr>
            <a:normAutofit fontScale="92500" lnSpcReduction="10000"/>
          </a:bodyPr>
          <a:lstStyle/>
          <a:p>
            <a:pPr marL="0" marR="0" indent="0" algn="ctr">
              <a:lnSpc>
                <a:spcPct val="107000"/>
              </a:lnSpc>
              <a:spcBef>
                <a:spcPts val="0"/>
              </a:spcBef>
              <a:spcAft>
                <a:spcPts val="800"/>
              </a:spcAft>
              <a:buNone/>
            </a:pP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every situation, Joseph declared his own “fiat”, like those of Mary at the Annunciation and Jesus in the Garden of Gethsemane.</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20000"/>
              </a:lnSpc>
              <a:spcBef>
                <a:spcPts val="0"/>
              </a:spcBef>
              <a:spcAft>
                <a:spcPts val="800"/>
              </a:spcAft>
              <a:buNone/>
            </a:pP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his role as the head of a family, Joseph taught Jesus to be obedient to his parents (cf. </a:t>
            </a:r>
            <a:r>
              <a:rPr lang="en-US" sz="1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Lk</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2:51), in accordance with God’s command (cf. </a:t>
            </a:r>
            <a:r>
              <a:rPr lang="en-US" sz="1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Ex </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20:12).</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20000"/>
              </a:lnSpc>
              <a:spcBef>
                <a:spcPts val="0"/>
              </a:spcBef>
              <a:spcAft>
                <a:spcPts val="800"/>
              </a:spcAft>
              <a:buNone/>
            </a:pP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During the hidden years in Nazareth, Jesus learned at the school of Joseph to do the will of the Father. </a:t>
            </a:r>
          </a:p>
          <a:p>
            <a:pPr marL="0" marR="0" indent="0" algn="ctr">
              <a:lnSpc>
                <a:spcPct val="120000"/>
              </a:lnSpc>
              <a:spcBef>
                <a:spcPts val="0"/>
              </a:spcBef>
              <a:spcAft>
                <a:spcPts val="800"/>
              </a:spcAft>
              <a:buNone/>
            </a:pP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That will was to be his daily food (cf. </a:t>
            </a:r>
            <a:r>
              <a:rPr lang="en-US" sz="1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Jn</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4:34). Even at the most difficult moment of his life, in Gethsemane, Jesus chose to do the Father’s will rather than his own, becoming “obedient unto death, even death on a cross” (</a:t>
            </a:r>
            <a:r>
              <a:rPr lang="en-US" sz="18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Phil </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2:8).  The author of the Letter to the Hebrews thus concludes that Jesus “learned obedience through what he suffered” (5:8).</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20000"/>
              </a:lnSpc>
              <a:spcBef>
                <a:spcPts val="0"/>
              </a:spcBef>
              <a:spcAft>
                <a:spcPts val="800"/>
              </a:spcAft>
              <a:buNone/>
            </a:pPr>
            <a:r>
              <a:rPr lang="en-US" sz="18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All this makes it clear that                                                                                                            “Saint Joseph was called by God to serve the person and mission of Jesus directly through the exercise of his fatherhood” and that in this way, </a:t>
            </a:r>
          </a:p>
          <a:p>
            <a:pPr marL="0" marR="0" indent="0" algn="ctr">
              <a:lnSpc>
                <a:spcPct val="120000"/>
              </a:lnSpc>
              <a:spcBef>
                <a:spcPts val="0"/>
              </a:spcBef>
              <a:spcAft>
                <a:spcPts val="800"/>
              </a:spcAft>
              <a:buNone/>
            </a:pPr>
            <a:r>
              <a:rPr lang="en-US" sz="1800" dirty="0">
                <a:solidFill>
                  <a:srgbClr val="C00000"/>
                </a:solidFill>
                <a:effectLst/>
                <a:latin typeface="Tahoma" panose="020B0604030504040204" pitchFamily="34" charset="0"/>
                <a:ea typeface="Tahoma" panose="020B0604030504040204" pitchFamily="34" charset="0"/>
                <a:cs typeface="Tahoma" panose="020B0604030504040204" pitchFamily="34" charset="0"/>
              </a:rPr>
              <a:t>“he cooperated in the fullness of time in the great mystery of salvation and is truly a minister of salvation.”</a:t>
            </a:r>
          </a:p>
          <a:p>
            <a:pPr marL="0" marR="0" indent="0" algn="ctr">
              <a:lnSpc>
                <a:spcPct val="120000"/>
              </a:lnSpc>
              <a:spcBef>
                <a:spcPts val="0"/>
              </a:spcBef>
              <a:spcAft>
                <a:spcPts val="800"/>
              </a:spcAft>
              <a:buNone/>
            </a:pPr>
            <a:endPar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20000"/>
              </a:lnSpc>
              <a:spcBef>
                <a:spcPts val="0"/>
              </a:spcBef>
              <a:spcAft>
                <a:spcPts val="800"/>
              </a:spcAft>
              <a:buNone/>
            </a:pPr>
            <a:endParaRPr lang="en-US" sz="18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3695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D4D8-0A60-4875-A49D-68518E50C84E}"/>
              </a:ext>
            </a:extLst>
          </p:cNvPr>
          <p:cNvSpPr>
            <a:spLocks noGrp="1"/>
          </p:cNvSpPr>
          <p:nvPr>
            <p:ph type="title"/>
          </p:nvPr>
        </p:nvSpPr>
        <p:spPr>
          <a:solidFill>
            <a:schemeClr val="accent1"/>
          </a:solidFill>
        </p:spPr>
        <p:txBody>
          <a:bodyPr/>
          <a:lstStyle/>
          <a:p>
            <a:pPr algn="ctr"/>
            <a:r>
              <a:rPr lang="en-US" dirty="0">
                <a:solidFill>
                  <a:schemeClr val="bg1"/>
                </a:solidFill>
                <a:latin typeface="Edwardian Script ITC" panose="030303020407070D0804" pitchFamily="66" charset="0"/>
              </a:rPr>
              <a:t>Litany of Saint Joseph </a:t>
            </a:r>
            <a:br>
              <a:rPr lang="en-US" dirty="0">
                <a:solidFill>
                  <a:schemeClr val="bg1"/>
                </a:solidFill>
                <a:latin typeface="Edwardian Script ITC" panose="030303020407070D0804" pitchFamily="66" charset="0"/>
              </a:rPr>
            </a:br>
            <a:r>
              <a:rPr lang="en-US" dirty="0">
                <a:solidFill>
                  <a:schemeClr val="bg1"/>
                </a:solidFill>
                <a:latin typeface="Edwardian Script ITC" panose="030303020407070D0804" pitchFamily="66" charset="0"/>
              </a:rPr>
              <a:t>Mysteries of the Rosary &amp; the Litany of Saint Joseph</a:t>
            </a:r>
          </a:p>
        </p:txBody>
      </p:sp>
      <p:sp>
        <p:nvSpPr>
          <p:cNvPr id="4" name="Content Placeholder 3">
            <a:extLst>
              <a:ext uri="{FF2B5EF4-FFF2-40B4-BE49-F238E27FC236}">
                <a16:creationId xmlns:a16="http://schemas.microsoft.com/office/drawing/2014/main" id="{5509F70F-50B2-47E7-BC9D-5C5DB35FDF89}"/>
              </a:ext>
            </a:extLst>
          </p:cNvPr>
          <p:cNvSpPr>
            <a:spLocks noGrp="1"/>
          </p:cNvSpPr>
          <p:nvPr>
            <p:ph sz="half" idx="2"/>
          </p:nvPr>
        </p:nvSpPr>
        <p:spPr/>
        <p:txBody>
          <a:bodyPr>
            <a:normAutofit/>
          </a:bodyPr>
          <a:lstStyle/>
          <a:p>
            <a:pPr marL="0" indent="0" algn="ctr">
              <a:buNone/>
            </a:pPr>
            <a:r>
              <a:rPr lang="en-US" sz="2000" dirty="0">
                <a:latin typeface="Tahoma" panose="020B0604030504040204" pitchFamily="34" charset="0"/>
                <a:ea typeface="Tahoma" panose="020B0604030504040204" pitchFamily="34" charset="0"/>
                <a:cs typeface="Tahoma" panose="020B0604030504040204" pitchFamily="34" charset="0"/>
              </a:rPr>
              <a:t>The Litany of Saint Joseph           </a:t>
            </a:r>
          </a:p>
          <a:p>
            <a:pPr marL="0" indent="0" algn="ctr">
              <a:buNone/>
            </a:pPr>
            <a:r>
              <a:rPr lang="en-US" sz="2000" dirty="0">
                <a:latin typeface="Tahoma" panose="020B0604030504040204" pitchFamily="34" charset="0"/>
                <a:ea typeface="Tahoma" panose="020B0604030504040204" pitchFamily="34" charset="0"/>
                <a:cs typeface="Tahoma" panose="020B0604030504040204" pitchFamily="34" charset="0"/>
              </a:rPr>
              <a:t>and the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Mysteries of the Rosary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prayed in the light of the virtues from the Litany of Saint Joseph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allow us to enter into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the shadow of love which protected the Holy Family.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It was the shadow of Saint Joseph called for by the Father to care for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His two greatest treasures,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Jesus and Mary.                   </a:t>
            </a:r>
          </a:p>
          <a:p>
            <a:pPr marL="0" indent="0" algn="ctr">
              <a:lnSpc>
                <a:spcPct val="100000"/>
              </a:lnSpc>
              <a:spcBef>
                <a:spcPts val="0"/>
              </a:spcBef>
              <a:buNone/>
            </a:pPr>
            <a:r>
              <a:rPr lang="en-US" sz="2000" dirty="0">
                <a:latin typeface="Tahoma" panose="020B0604030504040204" pitchFamily="34" charset="0"/>
                <a:ea typeface="Tahoma" panose="020B0604030504040204" pitchFamily="34" charset="0"/>
                <a:cs typeface="Tahoma" panose="020B0604030504040204" pitchFamily="34" charset="0"/>
              </a:rPr>
              <a:t> Ponder these virtues and mysteries. </a:t>
            </a:r>
          </a:p>
        </p:txBody>
      </p:sp>
      <p:pic>
        <p:nvPicPr>
          <p:cNvPr id="5" name="Content Placeholder 4">
            <a:extLst>
              <a:ext uri="{FF2B5EF4-FFF2-40B4-BE49-F238E27FC236}">
                <a16:creationId xmlns:a16="http://schemas.microsoft.com/office/drawing/2014/main" id="{C3F5FF57-000B-4169-841D-2E4EE7220B91}"/>
              </a:ext>
            </a:extLst>
          </p:cNvPr>
          <p:cNvPicPr>
            <a:picLocks noGrp="1"/>
          </p:cNvPicPr>
          <p:nvPr>
            <p:ph sz="half"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657350" y="1990724"/>
            <a:ext cx="3821134" cy="3814763"/>
          </a:xfrm>
          <a:prstGeom prst="rect">
            <a:avLst/>
          </a:prstGeom>
        </p:spPr>
      </p:pic>
    </p:spTree>
    <p:extLst>
      <p:ext uri="{BB962C8B-B14F-4D97-AF65-F5344CB8AC3E}">
        <p14:creationId xmlns:p14="http://schemas.microsoft.com/office/powerpoint/2010/main" val="392477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060E-C601-46B4-AD58-0338DB5B4B6B}"/>
              </a:ext>
            </a:extLst>
          </p:cNvPr>
          <p:cNvSpPr>
            <a:spLocks noGrp="1"/>
          </p:cNvSpPr>
          <p:nvPr>
            <p:ph type="title"/>
          </p:nvPr>
        </p:nvSpPr>
        <p:spPr>
          <a:solidFill>
            <a:srgbClr val="0070C0"/>
          </a:solidFill>
        </p:spPr>
        <p:txBody>
          <a:bodyPr/>
          <a:lstStyle/>
          <a:p>
            <a:pPr algn="ctr"/>
            <a:r>
              <a:rPr lang="en-US" dirty="0">
                <a:solidFill>
                  <a:schemeClr val="bg1"/>
                </a:solidFill>
                <a:latin typeface="Edwardian Script ITC" panose="030303020407070D0804" pitchFamily="66" charset="0"/>
              </a:rPr>
              <a:t>Formal and Informal Introductions</a:t>
            </a:r>
            <a:br>
              <a:rPr lang="en-US" dirty="0">
                <a:solidFill>
                  <a:schemeClr val="bg1"/>
                </a:solidFill>
                <a:latin typeface="Edwardian Script ITC" panose="030303020407070D0804" pitchFamily="66" charset="0"/>
              </a:rPr>
            </a:br>
            <a:r>
              <a:rPr lang="en-US" sz="3600" dirty="0">
                <a:solidFill>
                  <a:schemeClr val="bg1"/>
                </a:solidFill>
                <a:latin typeface="Edwardian Script ITC" panose="030303020407070D0804" pitchFamily="66" charset="0"/>
              </a:rPr>
              <a:t>Companion Workbook</a:t>
            </a:r>
          </a:p>
        </p:txBody>
      </p:sp>
      <p:sp>
        <p:nvSpPr>
          <p:cNvPr id="3" name="Content Placeholder 2">
            <a:extLst>
              <a:ext uri="{FF2B5EF4-FFF2-40B4-BE49-F238E27FC236}">
                <a16:creationId xmlns:a16="http://schemas.microsoft.com/office/drawing/2014/main" id="{57EE0D86-2DC9-460F-B80C-B675D318392E}"/>
              </a:ext>
            </a:extLst>
          </p:cNvPr>
          <p:cNvSpPr>
            <a:spLocks noGrp="1"/>
          </p:cNvSpPr>
          <p:nvPr>
            <p:ph idx="1"/>
          </p:nvPr>
        </p:nvSpPr>
        <p:spPr/>
        <p:txBody>
          <a:bodyPr>
            <a:normAutofit/>
          </a:bodyPr>
          <a:lstStyle/>
          <a:p>
            <a:pPr marL="0" indent="0" algn="ctr">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first chapter, of </a:t>
            </a:r>
            <a:r>
              <a:rPr lang="en-US" i="1" dirty="0">
                <a:latin typeface="Tahoma" panose="020B0604030504040204" pitchFamily="34" charset="0"/>
                <a:ea typeface="Tahoma" panose="020B0604030504040204" pitchFamily="34" charset="0"/>
                <a:cs typeface="Tahoma" panose="020B0604030504040204" pitchFamily="34" charset="0"/>
              </a:rPr>
              <a:t>The Heart of the Bridegroom,</a:t>
            </a:r>
            <a:r>
              <a:rPr lang="en-US" dirty="0">
                <a:latin typeface="Tahoma" panose="020B0604030504040204" pitchFamily="34" charset="0"/>
                <a:ea typeface="Tahoma" panose="020B0604030504040204" pitchFamily="34" charset="0"/>
                <a:cs typeface="Tahoma" panose="020B0604030504040204" pitchFamily="34" charset="0"/>
              </a:rPr>
              <a:t> pages 5-7,</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covering the topic of this companion workbook invites you to read the references listed from not only </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Code of Canon Law</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but also </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Catechism of the Catholic Church.</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These references will enrich your understanding of the various forms of consecrated life and the uniqueness of the consecration to a life of virginity for women living in the world.</a:t>
            </a:r>
          </a:p>
        </p:txBody>
      </p:sp>
    </p:spTree>
    <p:extLst>
      <p:ext uri="{BB962C8B-B14F-4D97-AF65-F5344CB8AC3E}">
        <p14:creationId xmlns:p14="http://schemas.microsoft.com/office/powerpoint/2010/main" val="256271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3943-A94A-4D4D-AEF2-4FF4ACD4B9C4}"/>
              </a:ext>
            </a:extLst>
          </p:cNvPr>
          <p:cNvSpPr>
            <a:spLocks noGrp="1"/>
          </p:cNvSpPr>
          <p:nvPr>
            <p:ph type="title"/>
          </p:nvPr>
        </p:nvSpPr>
        <p:spPr>
          <a:solidFill>
            <a:srgbClr val="0070C0"/>
          </a:solidFill>
        </p:spPr>
        <p:txBody>
          <a:bodyPr>
            <a:normAutofit fontScale="90000"/>
          </a:bodyPr>
          <a:lstStyle/>
          <a:p>
            <a:pPr algn="ctr">
              <a:lnSpc>
                <a:spcPct val="100000"/>
              </a:lnSpc>
            </a:pPr>
            <a:r>
              <a:rPr lang="en-US" sz="4000" dirty="0">
                <a:solidFill>
                  <a:schemeClr val="bg1"/>
                </a:solidFill>
                <a:latin typeface="Edwardian Script ITC" panose="030303020407070D0804" pitchFamily="66" charset="0"/>
              </a:rPr>
              <a:t>Sacred Scripture</a:t>
            </a:r>
            <a:br>
              <a:rPr lang="en-US" sz="4000" dirty="0">
                <a:solidFill>
                  <a:schemeClr val="bg1"/>
                </a:solidFill>
                <a:latin typeface="Edwardian Script ITC" panose="030303020407070D0804" pitchFamily="66" charset="0"/>
              </a:rPr>
            </a:br>
            <a:r>
              <a:rPr lang="en-US" sz="4000" dirty="0">
                <a:solidFill>
                  <a:schemeClr val="bg1"/>
                </a:solidFill>
                <a:latin typeface="Edwardian Script ITC" panose="030303020407070D0804" pitchFamily="66" charset="0"/>
              </a:rPr>
              <a:t>Old Testament </a:t>
            </a:r>
            <a:r>
              <a:rPr lang="en-US" sz="1200" dirty="0">
                <a:solidFill>
                  <a:schemeClr val="bg1"/>
                </a:solidFill>
                <a:latin typeface="Edwardian Script ITC" panose="030303020407070D0804" pitchFamily="66" charset="0"/>
              </a:rPr>
              <a:t/>
            </a:r>
            <a:br>
              <a:rPr lang="en-US" sz="1200" dirty="0">
                <a:solidFill>
                  <a:schemeClr val="bg1"/>
                </a:solidFill>
                <a:latin typeface="Edwardian Script ITC" panose="030303020407070D0804" pitchFamily="66" charset="0"/>
              </a:rPr>
            </a:br>
            <a:endParaRPr lang="en-US" sz="2800" dirty="0">
              <a:solidFill>
                <a:schemeClr val="bg1"/>
              </a:solidFill>
              <a:latin typeface="Edwardian Script ITC" panose="030303020407070D0804" pitchFamily="66" charset="0"/>
            </a:endParaRPr>
          </a:p>
        </p:txBody>
      </p:sp>
      <p:sp>
        <p:nvSpPr>
          <p:cNvPr id="3" name="Picture Placeholder 2">
            <a:extLst>
              <a:ext uri="{FF2B5EF4-FFF2-40B4-BE49-F238E27FC236}">
                <a16:creationId xmlns:a16="http://schemas.microsoft.com/office/drawing/2014/main" id="{190A9863-7F47-419B-8DA3-3914B88AEA0B}"/>
              </a:ext>
            </a:extLst>
          </p:cNvPr>
          <p:cNvSpPr>
            <a:spLocks noGrp="1"/>
          </p:cNvSpPr>
          <p:nvPr>
            <p:ph type="pic" idx="1"/>
          </p:nvPr>
        </p:nvSpPr>
        <p:spPr>
          <a:ln>
            <a:noFill/>
          </a:ln>
        </p:spPr>
      </p:sp>
      <p:sp>
        <p:nvSpPr>
          <p:cNvPr id="5" name="Text Placeholder 4">
            <a:extLst>
              <a:ext uri="{FF2B5EF4-FFF2-40B4-BE49-F238E27FC236}">
                <a16:creationId xmlns:a16="http://schemas.microsoft.com/office/drawing/2014/main" id="{6D4F0DFA-7578-4DD3-B0F9-912A40CE4FDD}"/>
              </a:ext>
            </a:extLst>
          </p:cNvPr>
          <p:cNvSpPr>
            <a:spLocks noGrp="1"/>
          </p:cNvSpPr>
          <p:nvPr>
            <p:ph type="body" sz="half" idx="2"/>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This second chapter invites you to see in the Old Testament the lessons Joseph and Mary taught Jesus and teach us today.</a:t>
            </a:r>
          </a:p>
          <a:p>
            <a:pPr marL="0" marR="0" algn="ctr">
              <a:lnSpc>
                <a:spcPct val="115000"/>
              </a:lnSpc>
              <a:spcBef>
                <a:spcPts val="0"/>
              </a:spcBef>
              <a:spcAft>
                <a:spcPts val="0"/>
              </a:spcAft>
            </a:pPr>
            <a:r>
              <a:rPr lang="en-US" sz="1800" i="1" dirty="0">
                <a:latin typeface="Tahoma" panose="020B0604030504040204" pitchFamily="34" charset="0"/>
                <a:ea typeface="Tahoma" panose="020B0604030504040204" pitchFamily="34" charset="0"/>
                <a:cs typeface="Tahoma" panose="020B0604030504040204" pitchFamily="34" charset="0"/>
              </a:rPr>
              <a:t>“Build up your love of God by the study of Scripture.” </a:t>
            </a:r>
          </a:p>
          <a:p>
            <a:pPr marL="0" marR="0" algn="ctr">
              <a:lnSpc>
                <a:spcPct val="115000"/>
              </a:lnSpc>
              <a:spcBef>
                <a:spcPts val="0"/>
              </a:spcBef>
              <a:spcAft>
                <a:spcPts val="0"/>
              </a:spcAft>
            </a:pPr>
            <a:r>
              <a:rPr lang="en-US" sz="1800" dirty="0">
                <a:latin typeface="Tahoma" panose="020B0604030504040204" pitchFamily="34" charset="0"/>
                <a:ea typeface="Tahoma" panose="020B0604030504040204" pitchFamily="34" charset="0"/>
                <a:cs typeface="Tahoma" panose="020B0604030504040204" pitchFamily="34" charset="0"/>
              </a:rPr>
              <a:t>Listed in this companion workbook are Old Testament passages that are considered as fulfillment of the prophecies.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94EABAC2-3D8A-4FC9-BCF3-62E3143D0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47801"/>
            <a:ext cx="4266572" cy="32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Nd9GcR49czg6eW2DaSbA_wMTUNSsU_jzsbdXTrtNod9oJ4sTyDkgVWO">
            <a:extLst>
              <a:ext uri="{FF2B5EF4-FFF2-40B4-BE49-F238E27FC236}">
                <a16:creationId xmlns:a16="http://schemas.microsoft.com/office/drawing/2014/main" id="{0C699A1D-4E31-486D-9201-9E552EEBD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95" r="6595"/>
          <a:stretch>
            <a:fillRect/>
          </a:stretch>
        </p:blipFill>
        <p:spPr bwMode="auto">
          <a:xfrm>
            <a:off x="5183188" y="581506"/>
            <a:ext cx="6275387"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81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470E-0A6E-44BA-99AD-56B0A441ACEB}"/>
              </a:ext>
            </a:extLst>
          </p:cNvPr>
          <p:cNvSpPr>
            <a:spLocks noGrp="1"/>
          </p:cNvSpPr>
          <p:nvPr>
            <p:ph type="title"/>
          </p:nvPr>
        </p:nvSpPr>
        <p:spPr>
          <a:solidFill>
            <a:srgbClr val="0070C0"/>
          </a:solidFill>
        </p:spPr>
        <p:txBody>
          <a:bodyPr/>
          <a:lstStyle/>
          <a:p>
            <a:pPr algn="ctr"/>
            <a:r>
              <a:rPr lang="en-US" dirty="0">
                <a:solidFill>
                  <a:schemeClr val="bg1"/>
                </a:solidFill>
                <a:latin typeface="Edwardian Script ITC" panose="030303020407070D0804" pitchFamily="66" charset="0"/>
              </a:rPr>
              <a:t>New Testament</a:t>
            </a:r>
            <a:br>
              <a:rPr lang="en-US" dirty="0">
                <a:solidFill>
                  <a:schemeClr val="bg1"/>
                </a:solidFill>
                <a:latin typeface="Edwardian Script ITC" panose="030303020407070D0804" pitchFamily="66" charset="0"/>
              </a:rPr>
            </a:br>
            <a:r>
              <a:rPr lang="en-US" dirty="0">
                <a:solidFill>
                  <a:schemeClr val="bg1"/>
                </a:solidFill>
                <a:latin typeface="Edwardian Script ITC" panose="030303020407070D0804" pitchFamily="66" charset="0"/>
              </a:rPr>
              <a:t>Gospel s</a:t>
            </a:r>
          </a:p>
        </p:txBody>
      </p:sp>
      <p:sp>
        <p:nvSpPr>
          <p:cNvPr id="3" name="Text Placeholder 2">
            <a:extLst>
              <a:ext uri="{FF2B5EF4-FFF2-40B4-BE49-F238E27FC236}">
                <a16:creationId xmlns:a16="http://schemas.microsoft.com/office/drawing/2014/main" id="{5A8C2E7B-585A-4A34-8B17-58BD5B29B688}"/>
              </a:ext>
            </a:extLst>
          </p:cNvPr>
          <p:cNvSpPr>
            <a:spLocks noGrp="1"/>
          </p:cNvSpPr>
          <p:nvPr>
            <p:ph type="body" idx="1"/>
          </p:nvPr>
        </p:nvSpPr>
        <p:spPr>
          <a:solidFill>
            <a:srgbClr val="0070C0"/>
          </a:solidFill>
        </p:spPr>
        <p:txBody>
          <a:bodyPr>
            <a:normAutofit fontScale="55000" lnSpcReduction="20000"/>
          </a:bodyPr>
          <a:lstStyle/>
          <a:p>
            <a:pPr algn="ctr"/>
            <a:endParaRPr lang="en-US" sz="3600" b="0" dirty="0">
              <a:solidFill>
                <a:schemeClr val="bg1"/>
              </a:solidFill>
              <a:latin typeface="Edwardian Script ITC" panose="030303020407070D0804" pitchFamily="66" charset="0"/>
            </a:endParaRPr>
          </a:p>
          <a:p>
            <a:pPr algn="ctr"/>
            <a:r>
              <a:rPr lang="en-US" sz="5800" b="0" dirty="0">
                <a:solidFill>
                  <a:schemeClr val="bg1"/>
                </a:solidFill>
                <a:latin typeface="Edwardian Script ITC" panose="030303020407070D0804" pitchFamily="66" charset="0"/>
              </a:rPr>
              <a:t>Saint Matthew </a:t>
            </a:r>
          </a:p>
          <a:p>
            <a:pPr algn="ctr"/>
            <a:endParaRPr lang="en-US" sz="1700" b="0" dirty="0">
              <a:solidFill>
                <a:schemeClr val="bg1"/>
              </a:solidFill>
              <a:latin typeface="Edwardian Script ITC" panose="030303020407070D0804" pitchFamily="66" charset="0"/>
            </a:endParaRPr>
          </a:p>
        </p:txBody>
      </p:sp>
      <p:sp>
        <p:nvSpPr>
          <p:cNvPr id="4" name="Content Placeholder 3">
            <a:extLst>
              <a:ext uri="{FF2B5EF4-FFF2-40B4-BE49-F238E27FC236}">
                <a16:creationId xmlns:a16="http://schemas.microsoft.com/office/drawing/2014/main" id="{BC1ADD8D-2E4D-43EF-A579-C255C427D315}"/>
              </a:ext>
            </a:extLst>
          </p:cNvPr>
          <p:cNvSpPr>
            <a:spLocks noGrp="1"/>
          </p:cNvSpPr>
          <p:nvPr>
            <p:ph sz="half" idx="2"/>
          </p:nvPr>
        </p:nvSpPr>
        <p:spPr>
          <a:xfrm>
            <a:off x="836612" y="2505075"/>
            <a:ext cx="5157787" cy="3684588"/>
          </a:xfrm>
          <a:ln w="38100">
            <a:solidFill>
              <a:srgbClr val="0070C0"/>
            </a:solidFill>
          </a:ln>
        </p:spPr>
        <p:txBody>
          <a:bodyPr>
            <a:normAutofit/>
          </a:bodyPr>
          <a:lstStyle/>
          <a:p>
            <a:pPr marL="0" indent="0">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It is in the </a:t>
            </a:r>
            <a:r>
              <a:rPr lang="en-US" sz="1800" i="1" dirty="0">
                <a:effectLst/>
                <a:latin typeface="Tahoma" panose="020B0604030504040204" pitchFamily="34" charset="0"/>
                <a:ea typeface="Calibri" panose="020F0502020204030204" pitchFamily="34" charset="0"/>
                <a:cs typeface="Times New Roman" panose="02020603050405020304" pitchFamily="18" charset="0"/>
              </a:rPr>
              <a:t>Gospel of Saint Matthew</a:t>
            </a:r>
            <a:r>
              <a:rPr lang="en-US" sz="1800" dirty="0">
                <a:effectLst/>
                <a:latin typeface="Tahoma" panose="020B0604030504040204" pitchFamily="34" charset="0"/>
                <a:ea typeface="Calibri" panose="020F0502020204030204" pitchFamily="34" charset="0"/>
                <a:cs typeface="Times New Roman" panose="02020603050405020304" pitchFamily="18" charset="0"/>
              </a:rPr>
              <a:t> we find the</a:t>
            </a:r>
          </a:p>
          <a:p>
            <a:pPr marL="0" indent="0">
              <a:buNone/>
            </a:pPr>
            <a:r>
              <a:rPr lang="en-US" sz="1800" dirty="0">
                <a:latin typeface="Tahoma" panose="020B0604030504040204" pitchFamily="34" charset="0"/>
                <a:ea typeface="Calibri" panose="020F0502020204030204" pitchFamily="34" charset="0"/>
                <a:cs typeface="Times New Roman" panose="02020603050405020304" pitchFamily="18" charset="0"/>
              </a:rPr>
              <a:t>Examples of humility....    </a:t>
            </a:r>
            <a:r>
              <a:rPr lang="en-US" sz="1800" i="1" dirty="0">
                <a:latin typeface="Tahoma" panose="020B0604030504040204" pitchFamily="34" charset="0"/>
                <a:ea typeface="Calibri" panose="020F0502020204030204" pitchFamily="34" charset="0"/>
                <a:cs typeface="Times New Roman" panose="02020603050405020304" pitchFamily="18" charset="0"/>
              </a:rPr>
              <a:t>“Learn from me </a:t>
            </a:r>
          </a:p>
          <a:p>
            <a:pPr marL="0" indent="0" algn="r">
              <a:buNone/>
            </a:pPr>
            <a:r>
              <a:rPr lang="en-US" sz="1800" i="1" dirty="0">
                <a:latin typeface="Tahoma" panose="020B0604030504040204" pitchFamily="34" charset="0"/>
                <a:ea typeface="Calibri" panose="020F0502020204030204" pitchFamily="34" charset="0"/>
                <a:cs typeface="Times New Roman" panose="02020603050405020304" pitchFamily="18" charset="0"/>
              </a:rPr>
              <a:t>for I am meek and humble of heart.”</a:t>
            </a:r>
          </a:p>
          <a:p>
            <a:pPr marL="0" indent="0">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Examples of obedience ….</a:t>
            </a:r>
          </a:p>
          <a:p>
            <a:pPr marL="0" indent="0">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And we find the teaching on the gift of virginity for the sake of the Kingdom. For the virgin called to be the bride of Christ it is important for her to know what is important to Jesus the Bridegroom. Take time now with your Bible to ponder  the passages </a:t>
            </a:r>
            <a:r>
              <a:rPr lang="en-US" sz="1800" dirty="0">
                <a:latin typeface="Tahoma" panose="020B0604030504040204" pitchFamily="34" charset="0"/>
                <a:ea typeface="Calibri" panose="020F0502020204030204" pitchFamily="34" charset="0"/>
                <a:cs typeface="Times New Roman" panose="02020603050405020304" pitchFamily="18" charset="0"/>
              </a:rPr>
              <a:t>G</a:t>
            </a:r>
            <a:r>
              <a:rPr lang="en-US" sz="1800" dirty="0">
                <a:effectLst/>
                <a:latin typeface="Tahoma" panose="020B0604030504040204" pitchFamily="34" charset="0"/>
                <a:ea typeface="Calibri" panose="020F0502020204030204" pitchFamily="34" charset="0"/>
                <a:cs typeface="Times New Roman" panose="02020603050405020304" pitchFamily="18" charset="0"/>
              </a:rPr>
              <a:t>ospel of Matthew.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5048FA3E-EC57-4588-AB92-9290C7892B79}"/>
              </a:ext>
            </a:extLst>
          </p:cNvPr>
          <p:cNvSpPr>
            <a:spLocks noGrp="1"/>
          </p:cNvSpPr>
          <p:nvPr>
            <p:ph type="body" sz="quarter" idx="3"/>
          </p:nvPr>
        </p:nvSpPr>
        <p:spPr>
          <a:solidFill>
            <a:srgbClr val="0070C0"/>
          </a:solidFill>
        </p:spPr>
        <p:txBody>
          <a:bodyPr>
            <a:normAutofit fontScale="47500" lnSpcReduction="20000"/>
          </a:bodyPr>
          <a:lstStyle/>
          <a:p>
            <a:pPr algn="ctr"/>
            <a:endParaRPr lang="en-US" sz="4800" b="0" dirty="0">
              <a:solidFill>
                <a:schemeClr val="bg1"/>
              </a:solidFill>
              <a:latin typeface="Edwardian Script ITC" panose="030303020407070D0804" pitchFamily="66" charset="0"/>
            </a:endParaRPr>
          </a:p>
          <a:p>
            <a:pPr algn="ctr"/>
            <a:r>
              <a:rPr lang="en-US" sz="5800" b="0" dirty="0">
                <a:solidFill>
                  <a:schemeClr val="bg1"/>
                </a:solidFill>
                <a:latin typeface="Edwardian Script ITC" panose="030303020407070D0804" pitchFamily="66" charset="0"/>
              </a:rPr>
              <a:t>Saint Mark</a:t>
            </a:r>
          </a:p>
          <a:p>
            <a:pPr algn="ctr"/>
            <a:endParaRPr lang="en-US" b="0" dirty="0">
              <a:solidFill>
                <a:schemeClr val="bg1"/>
              </a:solidFill>
              <a:latin typeface="Edwardian Script ITC" panose="030303020407070D0804" pitchFamily="66" charset="0"/>
            </a:endParaRPr>
          </a:p>
        </p:txBody>
      </p:sp>
      <p:sp>
        <p:nvSpPr>
          <p:cNvPr id="6" name="Content Placeholder 5">
            <a:extLst>
              <a:ext uri="{FF2B5EF4-FFF2-40B4-BE49-F238E27FC236}">
                <a16:creationId xmlns:a16="http://schemas.microsoft.com/office/drawing/2014/main" id="{D0BBEF7B-16C5-46EC-B154-F79CF5473BE4}"/>
              </a:ext>
            </a:extLst>
          </p:cNvPr>
          <p:cNvSpPr>
            <a:spLocks noGrp="1"/>
          </p:cNvSpPr>
          <p:nvPr>
            <p:ph sz="quarter" idx="4"/>
          </p:nvPr>
        </p:nvSpPr>
        <p:spPr>
          <a:xfrm>
            <a:off x="15582900" y="5210175"/>
            <a:ext cx="5183188" cy="3684588"/>
          </a:xfrm>
        </p:spPr>
        <p:txBody>
          <a:bodyPr>
            <a:normAutofit/>
          </a:bodyPr>
          <a:lstStyle/>
          <a:p>
            <a:endParaRPr lang="en-US" dirty="0"/>
          </a:p>
        </p:txBody>
      </p:sp>
      <p:pic>
        <p:nvPicPr>
          <p:cNvPr id="2050" name="Picture 2">
            <a:extLst>
              <a:ext uri="{FF2B5EF4-FFF2-40B4-BE49-F238E27FC236}">
                <a16:creationId xmlns:a16="http://schemas.microsoft.com/office/drawing/2014/main" id="{3A6B2CCB-3957-4A4D-8341-CEBC87789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013" y="2708275"/>
            <a:ext cx="177006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B46F5BE7-45ED-4709-8BE5-3D52D98F4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889"/>
          <a:stretch/>
        </p:blipFill>
        <p:spPr bwMode="auto">
          <a:xfrm>
            <a:off x="6410325" y="2524919"/>
            <a:ext cx="28019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EBF8466-C833-49AB-8933-53B001D6A371}"/>
              </a:ext>
            </a:extLst>
          </p:cNvPr>
          <p:cNvSpPr txBox="1"/>
          <p:nvPr/>
        </p:nvSpPr>
        <p:spPr>
          <a:xfrm>
            <a:off x="6407149" y="3635118"/>
            <a:ext cx="3067050" cy="2554545"/>
          </a:xfrm>
          <a:prstGeom prst="rect">
            <a:avLst/>
          </a:prstGeom>
          <a:noFill/>
          <a:ln w="38100">
            <a:solidFill>
              <a:srgbClr val="0070C0"/>
            </a:solidFill>
          </a:ln>
        </p:spPr>
        <p:txBody>
          <a:bodyPr wrap="square" rtlCol="0">
            <a:spAutoFit/>
          </a:bodyPr>
          <a:lstStyle/>
          <a:p>
            <a:pPr marL="0" marR="0" algn="ctr">
              <a:spcBef>
                <a:spcPts val="0"/>
              </a:spcBef>
              <a:spcAft>
                <a:spcPts val="0"/>
              </a:spcAft>
            </a:pPr>
            <a:r>
              <a:rPr lang="en-US" sz="1600" dirty="0">
                <a:effectLst/>
                <a:latin typeface="Tahoma" panose="020B0604030504040204" pitchFamily="34" charset="0"/>
                <a:ea typeface="Times New Roman" panose="02020603050405020304" pitchFamily="18" charset="0"/>
                <a:cs typeface="Times New Roman" panose="02020603050405020304" pitchFamily="18" charset="0"/>
              </a:rPr>
              <a:t>Mark never forgot the divine side of Jesus. </a:t>
            </a:r>
          </a:p>
          <a:p>
            <a:pPr marL="0" marR="0" algn="ctr">
              <a:spcBef>
                <a:spcPts val="0"/>
              </a:spcBef>
              <a:spcAft>
                <a:spcPts val="0"/>
              </a:spcAft>
            </a:pPr>
            <a:r>
              <a:rPr lang="en-US" sz="1600" dirty="0">
                <a:effectLst/>
                <a:latin typeface="Tahoma" panose="020B0604030504040204" pitchFamily="34" charset="0"/>
                <a:ea typeface="Times New Roman" panose="02020603050405020304" pitchFamily="18" charset="0"/>
                <a:cs typeface="Times New Roman" panose="02020603050405020304" pitchFamily="18" charset="0"/>
              </a:rPr>
              <a:t>He begins his gospel with a declaration of faith,</a:t>
            </a:r>
          </a:p>
          <a:p>
            <a:pPr marL="0" marR="0" algn="ctr">
              <a:spcBef>
                <a:spcPts val="0"/>
              </a:spcBef>
              <a:spcAft>
                <a:spcPts val="0"/>
              </a:spcAft>
            </a:pPr>
            <a:r>
              <a:rPr lang="en-US" sz="1600" dirty="0">
                <a:effectLst/>
                <a:latin typeface="Tahoma" panose="020B0604030504040204" pitchFamily="34" charset="0"/>
                <a:ea typeface="Times New Roman" panose="02020603050405020304" pitchFamily="18" charset="0"/>
                <a:cs typeface="Times New Roman" panose="02020603050405020304" pitchFamily="18" charset="0"/>
              </a:rPr>
              <a:t> “The beginning of the gospel of Jesus Christ the Son of God.” Again and again he speaks of the impact Jesus made on the mind and heart of those who heard him.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42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B557-EC80-46B8-93F4-5BA56268D02A}"/>
              </a:ext>
            </a:extLst>
          </p:cNvPr>
          <p:cNvSpPr>
            <a:spLocks noGrp="1"/>
          </p:cNvSpPr>
          <p:nvPr>
            <p:ph type="title"/>
          </p:nvPr>
        </p:nvSpPr>
        <p:spPr>
          <a:xfrm>
            <a:off x="245806" y="294232"/>
            <a:ext cx="11621729" cy="1325563"/>
          </a:xfrm>
        </p:spPr>
        <p:txBody>
          <a:bodyPr>
            <a:normAutofit/>
          </a:bodyPr>
          <a:lstStyle/>
          <a:p>
            <a:pPr algn="ctr"/>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It is an invitation to study not as a scholar ...</a:t>
            </a:r>
            <a:b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but as one who loves…</a:t>
            </a:r>
          </a:p>
        </p:txBody>
      </p:sp>
      <p:pic>
        <p:nvPicPr>
          <p:cNvPr id="7" name="Picture 6" descr="A stack of books&#10;&#10;Description automatically generated">
            <a:extLst>
              <a:ext uri="{FF2B5EF4-FFF2-40B4-BE49-F238E27FC236}">
                <a16:creationId xmlns:a16="http://schemas.microsoft.com/office/drawing/2014/main" id="{D24E3CA9-7020-47E7-BE7E-ADC86D3949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706880" y="1958422"/>
            <a:ext cx="3233247" cy="4393412"/>
          </a:xfrm>
          <a:prstGeom prst="rect">
            <a:avLst/>
          </a:prstGeom>
        </p:spPr>
      </p:pic>
      <p:pic>
        <p:nvPicPr>
          <p:cNvPr id="9" name="Picture 8">
            <a:extLst>
              <a:ext uri="{FF2B5EF4-FFF2-40B4-BE49-F238E27FC236}">
                <a16:creationId xmlns:a16="http://schemas.microsoft.com/office/drawing/2014/main" id="{49B4BB28-A1C9-4A3A-BA90-75E88FC58E7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251875" y="1587771"/>
            <a:ext cx="3568761" cy="4589417"/>
          </a:xfrm>
          <a:prstGeom prst="rect">
            <a:avLst/>
          </a:prstGeom>
        </p:spPr>
      </p:pic>
    </p:spTree>
    <p:extLst>
      <p:ext uri="{BB962C8B-B14F-4D97-AF65-F5344CB8AC3E}">
        <p14:creationId xmlns:p14="http://schemas.microsoft.com/office/powerpoint/2010/main" val="124890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B2E6-AF2C-42AD-8FEB-E9BBDDE9CAF9}"/>
              </a:ext>
            </a:extLst>
          </p:cNvPr>
          <p:cNvSpPr>
            <a:spLocks noGrp="1"/>
          </p:cNvSpPr>
          <p:nvPr>
            <p:ph type="title"/>
          </p:nvPr>
        </p:nvSpPr>
        <p:spPr>
          <a:solidFill>
            <a:srgbClr val="0070C0"/>
          </a:solidFill>
        </p:spPr>
        <p:txBody>
          <a:bodyPr/>
          <a:lstStyle/>
          <a:p>
            <a:pPr algn="ctr"/>
            <a:r>
              <a:rPr lang="en-US" dirty="0">
                <a:solidFill>
                  <a:schemeClr val="bg1"/>
                </a:solidFill>
                <a:latin typeface="Edwardian Script ITC" panose="030303020407070D0804" pitchFamily="66" charset="0"/>
              </a:rPr>
              <a:t>New Testament</a:t>
            </a:r>
            <a:br>
              <a:rPr lang="en-US" dirty="0">
                <a:solidFill>
                  <a:schemeClr val="bg1"/>
                </a:solidFill>
                <a:latin typeface="Edwardian Script ITC" panose="030303020407070D0804" pitchFamily="66" charset="0"/>
              </a:rPr>
            </a:br>
            <a:r>
              <a:rPr lang="en-US" dirty="0">
                <a:solidFill>
                  <a:schemeClr val="bg1"/>
                </a:solidFill>
                <a:latin typeface="Edwardian Script ITC" panose="030303020407070D0804" pitchFamily="66" charset="0"/>
              </a:rPr>
              <a:t>Gospels</a:t>
            </a:r>
          </a:p>
        </p:txBody>
      </p:sp>
      <p:sp>
        <p:nvSpPr>
          <p:cNvPr id="3" name="Text Placeholder 2">
            <a:extLst>
              <a:ext uri="{FF2B5EF4-FFF2-40B4-BE49-F238E27FC236}">
                <a16:creationId xmlns:a16="http://schemas.microsoft.com/office/drawing/2014/main" id="{AD0E581B-65CD-4537-95D8-F484105CA2F9}"/>
              </a:ext>
            </a:extLst>
          </p:cNvPr>
          <p:cNvSpPr>
            <a:spLocks noGrp="1"/>
          </p:cNvSpPr>
          <p:nvPr>
            <p:ph type="body" idx="1"/>
          </p:nvPr>
        </p:nvSpPr>
        <p:spPr>
          <a:xfrm>
            <a:off x="839788" y="1681163"/>
            <a:ext cx="5256212" cy="823912"/>
          </a:xfrm>
          <a:solidFill>
            <a:srgbClr val="0070C0"/>
          </a:solidFill>
        </p:spPr>
        <p:txBody>
          <a:bodyPr>
            <a:normAutofit/>
          </a:bodyPr>
          <a:lstStyle/>
          <a:p>
            <a:pPr algn="ctr"/>
            <a:r>
              <a:rPr lang="en-US" sz="3200" b="0" dirty="0">
                <a:solidFill>
                  <a:schemeClr val="bg1"/>
                </a:solidFill>
                <a:latin typeface="Edwardian Script ITC" panose="030303020407070D0804" pitchFamily="66" charset="0"/>
                <a:ea typeface="Tahoma" panose="020B0604030504040204" pitchFamily="34" charset="0"/>
                <a:cs typeface="Tahoma" panose="020B0604030504040204" pitchFamily="34" charset="0"/>
              </a:rPr>
              <a:t>Saint Luke</a:t>
            </a:r>
          </a:p>
        </p:txBody>
      </p:sp>
      <p:sp>
        <p:nvSpPr>
          <p:cNvPr id="4" name="Content Placeholder 3">
            <a:extLst>
              <a:ext uri="{FF2B5EF4-FFF2-40B4-BE49-F238E27FC236}">
                <a16:creationId xmlns:a16="http://schemas.microsoft.com/office/drawing/2014/main" id="{5F2636ED-6DDD-45A2-83A7-B2FD8FE47773}"/>
              </a:ext>
            </a:extLst>
          </p:cNvPr>
          <p:cNvSpPr>
            <a:spLocks noGrp="1"/>
          </p:cNvSpPr>
          <p:nvPr>
            <p:ph sz="half" idx="2"/>
          </p:nvPr>
        </p:nvSpPr>
        <p:spPr>
          <a:xfrm>
            <a:off x="836612" y="2505075"/>
            <a:ext cx="5160963" cy="3684588"/>
          </a:xfrm>
          <a:ln w="38100">
            <a:solidFill>
              <a:srgbClr val="0070C0"/>
            </a:solidFill>
          </a:ln>
        </p:spPr>
        <p:txBody>
          <a:bodyPr>
            <a:normAutofit fontScale="92500"/>
          </a:bodyPr>
          <a:lstStyle/>
          <a:p>
            <a:pPr marL="0" indent="0">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This brings us to Saint Luke’s Gospel and the view from the heart of Mary. </a:t>
            </a:r>
          </a:p>
          <a:p>
            <a:pPr marL="0" indent="0" algn="ctr">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Here we have the accounts of the mystery of the Annunciation and Incarnation. </a:t>
            </a:r>
          </a:p>
          <a:p>
            <a:pPr marL="0" indent="0" algn="ctr">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These two events in the life of Jesus are foundational in the understanding of this vocation.</a:t>
            </a:r>
          </a:p>
          <a:p>
            <a:pPr marL="0" indent="0" algn="ctr">
              <a:buNone/>
            </a:pPr>
            <a:endParaRPr lang="en-US" sz="1200" dirty="0">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10000"/>
              </a:lnSpc>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This companion workbook has many key elements for pray and interiorizing the beauty of these two mysteries in the life </a:t>
            </a:r>
            <a:r>
              <a:rPr lang="en-US" sz="1800" dirty="0">
                <a:latin typeface="Tahoma" panose="020B0604030504040204" pitchFamily="34" charset="0"/>
                <a:ea typeface="Calibri" panose="020F0502020204030204" pitchFamily="34" charset="0"/>
                <a:cs typeface="Times New Roman" panose="02020603050405020304" pitchFamily="18" charset="0"/>
              </a:rPr>
              <a:t>of the consecrated virgin.</a:t>
            </a:r>
          </a:p>
          <a:p>
            <a:pPr marL="0" indent="0" algn="ctr">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ext Placeholder 4">
            <a:extLst>
              <a:ext uri="{FF2B5EF4-FFF2-40B4-BE49-F238E27FC236}">
                <a16:creationId xmlns:a16="http://schemas.microsoft.com/office/drawing/2014/main" id="{20532DCB-FDE3-4247-A059-C1F4D90F467B}"/>
              </a:ext>
            </a:extLst>
          </p:cNvPr>
          <p:cNvSpPr>
            <a:spLocks noGrp="1"/>
          </p:cNvSpPr>
          <p:nvPr>
            <p:ph type="body" sz="quarter" idx="3"/>
          </p:nvPr>
        </p:nvSpPr>
        <p:spPr>
          <a:xfrm>
            <a:off x="6022977" y="1681163"/>
            <a:ext cx="5332411" cy="823912"/>
          </a:xfrm>
          <a:solidFill>
            <a:srgbClr val="0070C0"/>
          </a:solidFill>
        </p:spPr>
        <p:txBody>
          <a:bodyPr>
            <a:normAutofit/>
          </a:bodyPr>
          <a:lstStyle/>
          <a:p>
            <a:pPr algn="ctr"/>
            <a:r>
              <a:rPr lang="en-US" sz="3200" b="0" dirty="0">
                <a:solidFill>
                  <a:schemeClr val="bg1"/>
                </a:solidFill>
                <a:latin typeface="Edwardian Script ITC" panose="030303020407070D0804" pitchFamily="66" charset="0"/>
              </a:rPr>
              <a:t>Saint John</a:t>
            </a:r>
          </a:p>
        </p:txBody>
      </p:sp>
      <p:pic>
        <p:nvPicPr>
          <p:cNvPr id="7" name="Picture 2" descr="john1_1">
            <a:extLst>
              <a:ext uri="{FF2B5EF4-FFF2-40B4-BE49-F238E27FC236}">
                <a16:creationId xmlns:a16="http://schemas.microsoft.com/office/drawing/2014/main" id="{53533CE6-433E-4047-B765-72728272D1C3}"/>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l="10000" r="10000"/>
          <a:stretch>
            <a:fillRect/>
          </a:stretch>
        </p:blipFill>
        <p:spPr bwMode="auto">
          <a:xfrm>
            <a:off x="6019801" y="2505075"/>
            <a:ext cx="5332411"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57434F8-19D3-49BD-9660-AF5D96BAA9BC}"/>
              </a:ext>
            </a:extLst>
          </p:cNvPr>
          <p:cNvSpPr txBox="1"/>
          <p:nvPr/>
        </p:nvSpPr>
        <p:spPr>
          <a:xfrm>
            <a:off x="6221942" y="5230813"/>
            <a:ext cx="4912784" cy="830997"/>
          </a:xfrm>
          <a:prstGeom prst="rect">
            <a:avLst/>
          </a:prstGeom>
          <a:noFill/>
        </p:spPr>
        <p:txBody>
          <a:bodyPr wrap="square">
            <a:spAutoFit/>
          </a:bodyPr>
          <a:lstStyle/>
          <a:p>
            <a:pPr algn="ctr"/>
            <a:r>
              <a:rPr lang="en-US" sz="1600" dirty="0">
                <a:solidFill>
                  <a:schemeClr val="bg1"/>
                </a:solidFill>
                <a:effectLst/>
                <a:latin typeface="Tahoma" panose="020B0604030504040204" pitchFamily="34" charset="0"/>
                <a:ea typeface="Calibri" panose="020F0502020204030204" pitchFamily="34" charset="0"/>
              </a:rPr>
              <a:t>We see in the Prologue of the </a:t>
            </a:r>
            <a:r>
              <a:rPr lang="en-US" sz="1600" i="1" dirty="0">
                <a:solidFill>
                  <a:schemeClr val="bg1"/>
                </a:solidFill>
                <a:effectLst/>
                <a:latin typeface="Tahoma" panose="020B0604030504040204" pitchFamily="34" charset="0"/>
                <a:ea typeface="Calibri" panose="020F0502020204030204" pitchFamily="34" charset="0"/>
              </a:rPr>
              <a:t>Gospel of St. John</a:t>
            </a:r>
            <a:r>
              <a:rPr lang="en-US" sz="1600" dirty="0">
                <a:solidFill>
                  <a:schemeClr val="bg1"/>
                </a:solidFill>
                <a:effectLst/>
                <a:latin typeface="Tahoma" panose="020B0604030504040204" pitchFamily="34" charset="0"/>
                <a:ea typeface="Calibri" panose="020F0502020204030204" pitchFamily="34" charset="0"/>
              </a:rPr>
              <a:t> the heart of God the Father made visible in the Divine Person of Jesus Christ, Son of God, Son of Mary</a:t>
            </a:r>
            <a:r>
              <a:rPr lang="en-US" sz="1600" dirty="0">
                <a:effectLst/>
                <a:latin typeface="Tahoma" panose="020B0604030504040204" pitchFamily="34" charset="0"/>
                <a:ea typeface="Calibri" panose="020F0502020204030204" pitchFamily="34" charset="0"/>
              </a:rPr>
              <a:t>. </a:t>
            </a:r>
            <a:endParaRPr lang="en-US" sz="1600" dirty="0"/>
          </a:p>
        </p:txBody>
      </p:sp>
    </p:spTree>
    <p:extLst>
      <p:ext uri="{BB962C8B-B14F-4D97-AF65-F5344CB8AC3E}">
        <p14:creationId xmlns:p14="http://schemas.microsoft.com/office/powerpoint/2010/main" val="423614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8E0F7-D21A-4448-AC6B-E516C42AE9E6}"/>
              </a:ext>
            </a:extLst>
          </p:cNvPr>
          <p:cNvSpPr>
            <a:spLocks noGrp="1"/>
          </p:cNvSpPr>
          <p:nvPr>
            <p:ph type="title"/>
          </p:nvPr>
        </p:nvSpPr>
        <p:spPr>
          <a:xfrm>
            <a:off x="831850" y="1736726"/>
            <a:ext cx="10515600" cy="2852737"/>
          </a:xfrm>
          <a:solidFill>
            <a:srgbClr val="C00000"/>
          </a:solidFill>
        </p:spPr>
        <p:txBody>
          <a:bodyPr>
            <a:normAutofit/>
          </a:bodyPr>
          <a:lstStyle/>
          <a:p>
            <a:pPr algn="ctr"/>
            <a:r>
              <a:rPr lang="en-US" dirty="0">
                <a:solidFill>
                  <a:schemeClr val="bg1"/>
                </a:solidFill>
                <a:latin typeface="Edwardian Script ITC" panose="030303020407070D0804" pitchFamily="66" charset="0"/>
              </a:rPr>
              <a:t>Litanies of Love</a:t>
            </a:r>
            <a:r>
              <a:rPr lang="en-US" sz="5400" dirty="0">
                <a:solidFill>
                  <a:schemeClr val="bg1"/>
                </a:solidFill>
                <a:latin typeface="Edwardian Script ITC" panose="030303020407070D0804" pitchFamily="66" charset="0"/>
              </a:rPr>
              <a:t/>
            </a:r>
            <a:br>
              <a:rPr lang="en-US" sz="5400" dirty="0">
                <a:solidFill>
                  <a:schemeClr val="bg1"/>
                </a:solidFill>
                <a:latin typeface="Edwardian Script ITC" panose="030303020407070D0804" pitchFamily="66" charset="0"/>
              </a:rPr>
            </a:br>
            <a:endParaRPr lang="en-US" dirty="0">
              <a:solidFill>
                <a:schemeClr val="bg1"/>
              </a:solidFill>
              <a:latin typeface="Edwardian Script ITC" panose="030303020407070D0804" pitchFamily="66" charset="0"/>
            </a:endParaRPr>
          </a:p>
        </p:txBody>
      </p:sp>
      <p:sp>
        <p:nvSpPr>
          <p:cNvPr id="3" name="Text Placeholder 2">
            <a:extLst>
              <a:ext uri="{FF2B5EF4-FFF2-40B4-BE49-F238E27FC236}">
                <a16:creationId xmlns:a16="http://schemas.microsoft.com/office/drawing/2014/main" id="{77AFC314-24BB-45DC-8FA1-954C0E891101}"/>
              </a:ext>
            </a:extLst>
          </p:cNvPr>
          <p:cNvSpPr>
            <a:spLocks noGrp="1"/>
          </p:cNvSpPr>
          <p:nvPr>
            <p:ph type="body" idx="1"/>
          </p:nvPr>
        </p:nvSpPr>
        <p:spPr>
          <a:xfrm>
            <a:off x="831850" y="4589463"/>
            <a:ext cx="10515600" cy="1500187"/>
          </a:xfrm>
          <a:ln w="38100">
            <a:solidFill>
              <a:srgbClr val="C00000"/>
            </a:solidFill>
          </a:ln>
        </p:spPr>
        <p:txBody>
          <a:bodyPr>
            <a:normAutofit fontScale="85000" lnSpcReduction="10000"/>
          </a:bodyPr>
          <a:lstStyle/>
          <a:p>
            <a:pPr algn="ct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The next 3 companion workbooks will focus on litanies which bring out the attributes of the Heart of Jesus and His Eucharistic Presence. As virgins consecrated to Him we are called to be one with His Heart and so must make as our own and live these characteristics.</a:t>
            </a:r>
          </a:p>
        </p:txBody>
      </p:sp>
      <p:pic>
        <p:nvPicPr>
          <p:cNvPr id="4099" name="Picture 3">
            <a:extLst>
              <a:ext uri="{FF2B5EF4-FFF2-40B4-BE49-F238E27FC236}">
                <a16:creationId xmlns:a16="http://schemas.microsoft.com/office/drawing/2014/main" id="{884952B0-3EA5-42F2-BC57-7FB7AB243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336551"/>
            <a:ext cx="32591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78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BA0-FA72-43B5-A58A-C0BF28D294B0}"/>
              </a:ext>
            </a:extLst>
          </p:cNvPr>
          <p:cNvSpPr>
            <a:spLocks noGrp="1"/>
          </p:cNvSpPr>
          <p:nvPr>
            <p:ph type="title"/>
          </p:nvPr>
        </p:nvSpPr>
        <p:spPr>
          <a:xfrm>
            <a:off x="839788" y="457200"/>
            <a:ext cx="6227762" cy="1600200"/>
          </a:xfrm>
          <a:solidFill>
            <a:srgbClr val="C00000"/>
          </a:solidFill>
        </p:spPr>
        <p:txBody>
          <a:bodyPr/>
          <a:lstStyle/>
          <a:p>
            <a:pPr algn="ctr"/>
            <a:r>
              <a:rPr lang="en-US" sz="4400" dirty="0">
                <a:solidFill>
                  <a:schemeClr val="bg1"/>
                </a:solidFill>
                <a:latin typeface="Edwardian Script ITC" panose="030303020407070D0804" pitchFamily="66" charset="0"/>
              </a:rPr>
              <a:t>Litany of the Sacred Heart of Jesus</a:t>
            </a:r>
            <a:r>
              <a:rPr lang="en-US" dirty="0">
                <a:solidFill>
                  <a:schemeClr val="bg1"/>
                </a:solidFill>
                <a:latin typeface="Edwardian Script ITC" panose="030303020407070D0804" pitchFamily="66" charset="0"/>
              </a:rPr>
              <a:t/>
            </a:r>
            <a:br>
              <a:rPr lang="en-US" dirty="0">
                <a:solidFill>
                  <a:schemeClr val="bg1"/>
                </a:solidFill>
                <a:latin typeface="Edwardian Script ITC" panose="030303020407070D0804" pitchFamily="66" charset="0"/>
              </a:rPr>
            </a:br>
            <a:endParaRPr lang="en-US" dirty="0">
              <a:solidFill>
                <a:schemeClr val="bg1"/>
              </a:solidFill>
              <a:latin typeface="Edwardian Script ITC" panose="030303020407070D0804" pitchFamily="66" charset="0"/>
            </a:endParaRPr>
          </a:p>
        </p:txBody>
      </p:sp>
      <p:sp>
        <p:nvSpPr>
          <p:cNvPr id="4" name="Text Placeholder 3">
            <a:extLst>
              <a:ext uri="{FF2B5EF4-FFF2-40B4-BE49-F238E27FC236}">
                <a16:creationId xmlns:a16="http://schemas.microsoft.com/office/drawing/2014/main" id="{F8294074-3AA9-4375-84F3-B0E884C455EF}"/>
              </a:ext>
            </a:extLst>
          </p:cNvPr>
          <p:cNvSpPr>
            <a:spLocks noGrp="1"/>
          </p:cNvSpPr>
          <p:nvPr>
            <p:ph type="body" sz="half" idx="2"/>
          </p:nvPr>
        </p:nvSpPr>
        <p:spPr>
          <a:xfrm>
            <a:off x="839787" y="2057400"/>
            <a:ext cx="6227761" cy="3811588"/>
          </a:xfrm>
        </p:spPr>
        <p: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This companion workbook offers a blank page for each invocation.</a:t>
            </a:r>
          </a:p>
          <a:p>
            <a:pPr algn="ctr"/>
            <a:r>
              <a:rPr lang="en-US" dirty="0">
                <a:latin typeface="Tahoma" panose="020B0604030504040204" pitchFamily="34" charset="0"/>
                <a:ea typeface="Tahoma" panose="020B0604030504040204" pitchFamily="34" charset="0"/>
                <a:cs typeface="Tahoma" panose="020B0604030504040204" pitchFamily="34" charset="0"/>
              </a:rPr>
              <a:t>Pondering the invocations of his Sacred Heart will be key in growing in the likeness of Jesus and his Sacred Heart and to be more fully His bride.</a:t>
            </a:r>
          </a:p>
          <a:p>
            <a:pPr algn="ctr"/>
            <a:r>
              <a:rPr lang="en-US" dirty="0">
                <a:latin typeface="Tahoma" panose="020B0604030504040204" pitchFamily="34" charset="0"/>
                <a:ea typeface="Tahoma" panose="020B0604030504040204" pitchFamily="34" charset="0"/>
                <a:cs typeface="Tahoma" panose="020B0604030504040204" pitchFamily="34" charset="0"/>
              </a:rPr>
              <a:t>As you grow in your love and understanding of the Sacred Heart of Jesus, the Solemn Blessing used in the Mass of Consecration will be a wellspring of graces.</a:t>
            </a:r>
          </a:p>
          <a:p>
            <a:pPr algn="ctr"/>
            <a:r>
              <a:rPr lang="en-US" dirty="0">
                <a:latin typeface="Tahoma" panose="020B0604030504040204" pitchFamily="34" charset="0"/>
                <a:ea typeface="Tahoma" panose="020B0604030504040204" pitchFamily="34" charset="0"/>
                <a:cs typeface="Tahoma" panose="020B0604030504040204" pitchFamily="34" charset="0"/>
              </a:rPr>
              <a:t>“May the Lord Jesus, who unites to himself  the hearts of sacred virgins in a nuptial covenant, make your hearts fruitful by the word that is God’s seed. ” </a:t>
            </a:r>
          </a:p>
          <a:p>
            <a:pPr algn="ctr"/>
            <a:r>
              <a:rPr lang="en-US" sz="900" dirty="0">
                <a:latin typeface="Tahoma" panose="020B0604030504040204" pitchFamily="34" charset="0"/>
                <a:ea typeface="Tahoma" panose="020B0604030504040204" pitchFamily="34" charset="0"/>
                <a:cs typeface="Tahoma" panose="020B0604030504040204" pitchFamily="34" charset="0"/>
              </a:rPr>
              <a:t>Rite of Consecration, Concluding Rite.</a:t>
            </a:r>
          </a:p>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3" descr="imagesCABTRRU0">
            <a:extLst>
              <a:ext uri="{FF2B5EF4-FFF2-40B4-BE49-F238E27FC236}">
                <a16:creationId xmlns:a16="http://schemas.microsoft.com/office/drawing/2014/main" id="{3AE14E9E-FC01-45A5-8CBF-631747CED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25" y="1114424"/>
            <a:ext cx="3867150" cy="418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43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D298EB-0F64-4E22-A38E-9158A9C16702}"/>
              </a:ext>
            </a:extLst>
          </p:cNvPr>
          <p:cNvSpPr>
            <a:spLocks noGrp="1"/>
          </p:cNvSpPr>
          <p:nvPr>
            <p:ph type="title"/>
          </p:nvPr>
        </p:nvSpPr>
        <p:spPr>
          <a:solidFill>
            <a:srgbClr val="C00000"/>
          </a:solidFill>
        </p:spPr>
        <p:txBody>
          <a:bodyPr>
            <a:normAutofit fontScale="90000"/>
          </a:bodyPr>
          <a:lstStyle/>
          <a:p>
            <a:pPr algn="ctr"/>
            <a:r>
              <a:rPr lang="en-US" sz="2400" dirty="0">
                <a:solidFill>
                  <a:schemeClr val="bg1"/>
                </a:solidFill>
                <a:latin typeface="Edwardian Script ITC" panose="030303020407070D0804" pitchFamily="66" charset="0"/>
              </a:rPr>
              <a:t/>
            </a:r>
            <a:br>
              <a:rPr lang="en-US" sz="2400" dirty="0">
                <a:solidFill>
                  <a:schemeClr val="bg1"/>
                </a:solidFill>
                <a:latin typeface="Edwardian Script ITC" panose="030303020407070D0804" pitchFamily="66" charset="0"/>
              </a:rPr>
            </a:br>
            <a:r>
              <a:rPr lang="en-US" sz="2400" dirty="0">
                <a:solidFill>
                  <a:schemeClr val="bg1"/>
                </a:solidFill>
                <a:latin typeface="Edwardian Script ITC" panose="030303020407070D0804" pitchFamily="66" charset="0"/>
              </a:rPr>
              <a:t>“You are apostles  in the Church and in the world. In the things of the Spirit and in the things of the world.” </a:t>
            </a:r>
            <a:r>
              <a:rPr lang="en-US" sz="1300" dirty="0">
                <a:solidFill>
                  <a:schemeClr val="bg1"/>
                </a:solidFill>
                <a:latin typeface="Edwardian Script ITC" panose="030303020407070D0804" pitchFamily="66" charset="0"/>
              </a:rPr>
              <a:t>Homily, Rite of Consecration</a:t>
            </a:r>
            <a:br>
              <a:rPr lang="en-US" sz="1300" dirty="0">
                <a:solidFill>
                  <a:schemeClr val="bg1"/>
                </a:solidFill>
                <a:latin typeface="Edwardian Script ITC" panose="030303020407070D0804" pitchFamily="66" charset="0"/>
              </a:rPr>
            </a:br>
            <a:r>
              <a:rPr lang="en-US" sz="1300" dirty="0">
                <a:solidFill>
                  <a:schemeClr val="bg1"/>
                </a:solidFill>
                <a:latin typeface="Edwardian Script ITC" panose="030303020407070D0804" pitchFamily="66" charset="0"/>
              </a:rPr>
              <a:t/>
            </a:r>
            <a:br>
              <a:rPr lang="en-US" sz="1300" dirty="0">
                <a:solidFill>
                  <a:schemeClr val="bg1"/>
                </a:solidFill>
                <a:latin typeface="Edwardian Script ITC" panose="030303020407070D0804" pitchFamily="66" charset="0"/>
              </a:rPr>
            </a:br>
            <a:r>
              <a:rPr lang="en-US" sz="3600" dirty="0">
                <a:solidFill>
                  <a:schemeClr val="bg1"/>
                </a:solidFill>
                <a:latin typeface="Edwardian Script ITC" panose="030303020407070D0804" pitchFamily="66" charset="0"/>
              </a:rPr>
              <a:t>Saint Faustina, Apostle of Mercy</a:t>
            </a:r>
            <a:r>
              <a:rPr lang="en-US" sz="2400" dirty="0">
                <a:solidFill>
                  <a:schemeClr val="bg1"/>
                </a:solidFill>
                <a:latin typeface="Edwardian Script ITC" panose="030303020407070D0804" pitchFamily="66" charset="0"/>
              </a:rPr>
              <a:t/>
            </a:r>
            <a:br>
              <a:rPr lang="en-US" sz="2400" dirty="0">
                <a:solidFill>
                  <a:schemeClr val="bg1"/>
                </a:solidFill>
                <a:latin typeface="Edwardian Script ITC" panose="030303020407070D0804" pitchFamily="66" charset="0"/>
              </a:rPr>
            </a:br>
            <a:endParaRPr lang="en-US" dirty="0">
              <a:solidFill>
                <a:schemeClr val="bg1"/>
              </a:solidFill>
              <a:latin typeface="Edwardian Script ITC" panose="030303020407070D0804" pitchFamily="66" charset="0"/>
            </a:endParaRPr>
          </a:p>
        </p:txBody>
      </p:sp>
      <p:sp>
        <p:nvSpPr>
          <p:cNvPr id="8" name="Text Placeholder 7">
            <a:extLst>
              <a:ext uri="{FF2B5EF4-FFF2-40B4-BE49-F238E27FC236}">
                <a16:creationId xmlns:a16="http://schemas.microsoft.com/office/drawing/2014/main" id="{EF31510B-5C22-4E46-B24B-57198986D4C5}"/>
              </a:ext>
            </a:extLst>
          </p:cNvPr>
          <p:cNvSpPr>
            <a:spLocks noGrp="1"/>
          </p:cNvSpPr>
          <p:nvPr>
            <p:ph type="body" idx="1"/>
          </p:nvPr>
        </p:nvSpPr>
        <p:spPr>
          <a:solidFill>
            <a:srgbClr val="C00000"/>
          </a:solidFill>
        </p:spPr>
        <p:txBody>
          <a:bodyPr>
            <a:normAutofit/>
          </a:bodyPr>
          <a:lstStyle/>
          <a:p>
            <a:pPr algn="ctr"/>
            <a:r>
              <a:rPr lang="en-US" sz="3600" b="0" dirty="0">
                <a:solidFill>
                  <a:schemeClr val="bg1"/>
                </a:solidFill>
                <a:latin typeface="Edwardian Script ITC" panose="030303020407070D0804" pitchFamily="66" charset="0"/>
              </a:rPr>
              <a:t>Litany of Divine Mercy</a:t>
            </a:r>
          </a:p>
        </p:txBody>
      </p:sp>
      <p:sp>
        <p:nvSpPr>
          <p:cNvPr id="9" name="Content Placeholder 8">
            <a:extLst>
              <a:ext uri="{FF2B5EF4-FFF2-40B4-BE49-F238E27FC236}">
                <a16:creationId xmlns:a16="http://schemas.microsoft.com/office/drawing/2014/main" id="{FF5201F4-8309-4627-84BE-6B8EBE348EC7}"/>
              </a:ext>
            </a:extLst>
          </p:cNvPr>
          <p:cNvSpPr>
            <a:spLocks noGrp="1"/>
          </p:cNvSpPr>
          <p:nvPr>
            <p:ph sz="half" idx="2"/>
          </p:nvPr>
        </p:nvSpPr>
        <p:spPr>
          <a:ln w="38100">
            <a:solidFill>
              <a:srgbClr val="C00000"/>
            </a:solidFill>
          </a:ln>
        </p:spPr>
        <p:txBody>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In her diary, Saint Faustina, the Apostle of Mercy writes:</a:t>
            </a: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“The Love of God is the flower – Mercy the fruit.</a:t>
            </a: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Let the doubting soul read these considerations  on Divine Mercy and become trusting.</a:t>
            </a: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Divine Mercy, gushing forth from the bosom of the Father, I trust in you….”</a:t>
            </a:r>
          </a:p>
          <a:p>
            <a:pPr marL="0" indent="0" algn="ctr">
              <a:buNone/>
            </a:pPr>
            <a:r>
              <a:rPr lang="en-US" sz="1800" dirty="0">
                <a:latin typeface="Tahoma" panose="020B0604030504040204" pitchFamily="34" charset="0"/>
                <a:ea typeface="Tahoma" panose="020B0604030504040204" pitchFamily="34" charset="0"/>
                <a:cs typeface="Tahoma" panose="020B0604030504040204" pitchFamily="34" charset="0"/>
              </a:rPr>
              <a:t>She continues with 34 more invocations to the Divine Mercy.</a:t>
            </a:r>
          </a:p>
        </p:txBody>
      </p:sp>
      <p:sp>
        <p:nvSpPr>
          <p:cNvPr id="10" name="Text Placeholder 9">
            <a:extLst>
              <a:ext uri="{FF2B5EF4-FFF2-40B4-BE49-F238E27FC236}">
                <a16:creationId xmlns:a16="http://schemas.microsoft.com/office/drawing/2014/main" id="{FE9DAC24-FE3E-42B2-BEDB-0D0A01AE710F}"/>
              </a:ext>
            </a:extLst>
          </p:cNvPr>
          <p:cNvSpPr>
            <a:spLocks noGrp="1"/>
          </p:cNvSpPr>
          <p:nvPr>
            <p:ph type="body" sz="quarter" idx="3"/>
          </p:nvPr>
        </p:nvSpPr>
        <p:spPr>
          <a:solidFill>
            <a:srgbClr val="C00000"/>
          </a:solidFill>
        </p:spPr>
        <p:txBody>
          <a:bodyPr>
            <a:normAutofit/>
          </a:bodyPr>
          <a:lstStyle/>
          <a:p>
            <a:pPr algn="ctr"/>
            <a:r>
              <a:rPr lang="en-US" sz="3600" b="0" dirty="0">
                <a:solidFill>
                  <a:schemeClr val="bg1"/>
                </a:solidFill>
                <a:latin typeface="Edwardian Script ITC" panose="030303020407070D0804" pitchFamily="66" charset="0"/>
              </a:rPr>
              <a:t>Litany to the Blessed Host</a:t>
            </a:r>
          </a:p>
        </p:txBody>
      </p:sp>
      <p:sp>
        <p:nvSpPr>
          <p:cNvPr id="11" name="Content Placeholder 10">
            <a:extLst>
              <a:ext uri="{FF2B5EF4-FFF2-40B4-BE49-F238E27FC236}">
                <a16:creationId xmlns:a16="http://schemas.microsoft.com/office/drawing/2014/main" id="{0CC76A09-06B4-4061-9D5E-DB3F405C086B}"/>
              </a:ext>
            </a:extLst>
          </p:cNvPr>
          <p:cNvSpPr>
            <a:spLocks noGrp="1"/>
          </p:cNvSpPr>
          <p:nvPr>
            <p:ph sz="quarter" idx="4"/>
          </p:nvPr>
        </p:nvSpPr>
        <p:spPr>
          <a:ln w="38100">
            <a:solidFill>
              <a:srgbClr val="C00000"/>
            </a:solidFill>
          </a:ln>
        </p:spPr>
        <p:txBody>
          <a:bodyPr/>
          <a:lstStyle/>
          <a:p>
            <a:pPr marL="0" indent="0" algn="ctr">
              <a:buNone/>
            </a:pPr>
            <a:endParaRPr lang="en-US" sz="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dirty="0">
                <a:effectLst/>
                <a:latin typeface="Tahoma" panose="020B0604030504040204" pitchFamily="34" charset="0"/>
                <a:ea typeface="Calibri" panose="020F0502020204030204" pitchFamily="34" charset="0"/>
              </a:rPr>
              <a:t>It was 1934-1935, during a time of adoration at the end of one year and beginning of a new year she writes invocations to the Blessed Host.</a:t>
            </a:r>
          </a:p>
          <a:p>
            <a:pPr marL="0" indent="0" algn="ctr">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“O Blessed Host, in whom is contained the testament of God’s mercy for us, and especially for us sinners.” </a:t>
            </a:r>
          </a:p>
          <a:p>
            <a:pPr marL="0" indent="0" algn="ctr">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In the thirty invocations that follow we pray with her, find the fullness of God’s presence in the Blessed Host, infinite mercy, hope in the midst of overwhelming trials, fire of purest love, and trust when all seems dark, that confident trust in the “sea of his mercy”.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0723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AF56-EEB2-4633-AB23-0B6F60F30C30}"/>
              </a:ext>
            </a:extLst>
          </p:cNvPr>
          <p:cNvSpPr>
            <a:spLocks noGrp="1"/>
          </p:cNvSpPr>
          <p:nvPr>
            <p:ph type="title"/>
          </p:nvPr>
        </p:nvSpPr>
        <p:spPr>
          <a:solidFill>
            <a:srgbClr val="C00000"/>
          </a:solidFill>
        </p:spPr>
        <p:txBody>
          <a:bodyPr>
            <a:normAutofit/>
          </a:bodyPr>
          <a:lstStyle/>
          <a:p>
            <a:pPr algn="ctr"/>
            <a:r>
              <a:rPr lang="en-US" sz="6000" dirty="0">
                <a:solidFill>
                  <a:schemeClr val="bg1"/>
                </a:solidFill>
                <a:latin typeface="Edwardian Script ITC" panose="030303020407070D0804" pitchFamily="66" charset="0"/>
              </a:rPr>
              <a:t>Solemnity of the Sacred Heart of Jesus</a:t>
            </a:r>
          </a:p>
        </p:txBody>
      </p:sp>
      <p:sp>
        <p:nvSpPr>
          <p:cNvPr id="3" name="Text Placeholder 2">
            <a:extLst>
              <a:ext uri="{FF2B5EF4-FFF2-40B4-BE49-F238E27FC236}">
                <a16:creationId xmlns:a16="http://schemas.microsoft.com/office/drawing/2014/main" id="{3A84784D-83C8-4ABB-9330-C319D640CE97}"/>
              </a:ext>
            </a:extLst>
          </p:cNvPr>
          <p:cNvSpPr>
            <a:spLocks noGrp="1"/>
          </p:cNvSpPr>
          <p:nvPr>
            <p:ph type="body" idx="1"/>
          </p:nvPr>
        </p:nvSpPr>
        <p:spPr>
          <a:solidFill>
            <a:srgbClr val="C00000"/>
          </a:solidFill>
        </p:spPr>
        <p:txBody>
          <a:bodyPr>
            <a:normAutofit/>
          </a:bodyPr>
          <a:lstStyle/>
          <a:p>
            <a:pPr algn="ctr"/>
            <a:r>
              <a:rPr lang="en-US" sz="4000" b="0" dirty="0">
                <a:solidFill>
                  <a:schemeClr val="bg1"/>
                </a:solidFill>
                <a:latin typeface="Edwardian Script ITC" panose="030303020407070D0804" pitchFamily="66" charset="0"/>
              </a:rPr>
              <a:t>Readings for Mass</a:t>
            </a:r>
          </a:p>
        </p:txBody>
      </p:sp>
      <p:sp>
        <p:nvSpPr>
          <p:cNvPr id="4" name="Content Placeholder 3">
            <a:extLst>
              <a:ext uri="{FF2B5EF4-FFF2-40B4-BE49-F238E27FC236}">
                <a16:creationId xmlns:a16="http://schemas.microsoft.com/office/drawing/2014/main" id="{C1817064-6C43-4951-B007-BE70465F39EF}"/>
              </a:ext>
            </a:extLst>
          </p:cNvPr>
          <p:cNvSpPr>
            <a:spLocks noGrp="1"/>
          </p:cNvSpPr>
          <p:nvPr>
            <p:ph sz="half" idx="2"/>
          </p:nvPr>
        </p:nvSpPr>
        <p:spPr>
          <a:ln w="9525">
            <a:solidFill>
              <a:srgbClr val="C00000"/>
            </a:solidFill>
          </a:ln>
        </p:spPr>
        <p:txBody>
          <a:bodyPr>
            <a:normAutofit fontScale="85000" lnSpcReduction="20000"/>
          </a:bodyPr>
          <a:lstStyle/>
          <a:p>
            <a:pPr marL="0" marR="0" indent="0" algn="ctr">
              <a:lnSpc>
                <a:spcPct val="120000"/>
              </a:lnSpc>
              <a:spcBef>
                <a:spcPts val="0"/>
              </a:spcBef>
              <a:spcAft>
                <a:spcPts val="600"/>
              </a:spcAft>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This next section includes the proper readings for Mass for each of the three-year cycle of the Solemnity of the Sacred Heart of Jesus.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800" dirty="0">
                <a:effectLst/>
                <a:latin typeface="Tahoma" panose="020B0604030504040204" pitchFamily="34" charset="0"/>
                <a:ea typeface="Calibri" panose="020F0502020204030204" pitchFamily="34" charset="0"/>
              </a:rPr>
              <a:t>The readings from both the Old and New Testaments will be familiar to you. They echo the mystery of love of the Word made flesh and splendor of the Father. </a:t>
            </a:r>
          </a:p>
          <a:p>
            <a:pPr marL="0" marR="0" indent="0" algn="ctr">
              <a:lnSpc>
                <a:spcPct val="115000"/>
              </a:lnSpc>
              <a:spcBef>
                <a:spcPts val="0"/>
              </a:spcBef>
              <a:spcAft>
                <a:spcPts val="0"/>
              </a:spcAft>
              <a:buNone/>
            </a:pPr>
            <a:endParaRPr lang="en-US" sz="1800" dirty="0">
              <a:latin typeface="Tahoma" panose="020B0604030504040204" pitchFamily="34" charset="0"/>
              <a:ea typeface="Calibri" panose="020F0502020204030204" pitchFamily="34" charset="0"/>
            </a:endParaRPr>
          </a:p>
          <a:p>
            <a:pPr marL="0" marR="0" indent="0" algn="ctr">
              <a:lnSpc>
                <a:spcPct val="115000"/>
              </a:lnSpc>
              <a:spcBef>
                <a:spcPts val="0"/>
              </a:spcBef>
              <a:spcAft>
                <a:spcPts val="0"/>
              </a:spcAft>
              <a:buNone/>
            </a:pPr>
            <a:r>
              <a:rPr lang="en-US" sz="1800" dirty="0">
                <a:effectLst/>
                <a:latin typeface="Tahoma" panose="020B0604030504040204" pitchFamily="34" charset="0"/>
                <a:ea typeface="Calibri" panose="020F0502020204030204" pitchFamily="34" charset="0"/>
              </a:rPr>
              <a:t>They echo the sacrifice to which Love is called and to which it continues to call. </a:t>
            </a:r>
          </a:p>
          <a:p>
            <a:pPr marL="0" marR="0" indent="0" algn="just">
              <a:lnSpc>
                <a:spcPct val="115000"/>
              </a:lnSpc>
              <a:spcBef>
                <a:spcPts val="0"/>
              </a:spcBef>
              <a:spcAft>
                <a:spcPts val="0"/>
              </a:spcAft>
              <a:buNone/>
            </a:pPr>
            <a:endParaRPr lang="en-US" sz="1800" dirty="0">
              <a:effectLst/>
              <a:latin typeface="Tahoma" panose="020B0604030504040204" pitchFamily="34" charset="0"/>
              <a:ea typeface="Calibri" panose="020F0502020204030204" pitchFamily="34" charset="0"/>
            </a:endParaRPr>
          </a:p>
          <a:p>
            <a:pPr marL="0" marR="0" indent="0" algn="ctr">
              <a:lnSpc>
                <a:spcPct val="115000"/>
              </a:lnSpc>
              <a:spcBef>
                <a:spcPts val="0"/>
              </a:spcBef>
              <a:spcAft>
                <a:spcPts val="0"/>
              </a:spcAft>
              <a:buNone/>
            </a:pPr>
            <a:r>
              <a:rPr lang="en-US" sz="1800" dirty="0">
                <a:effectLst/>
                <a:latin typeface="Tahoma" panose="020B0604030504040204" pitchFamily="34" charset="0"/>
                <a:ea typeface="Calibri" panose="020F0502020204030204" pitchFamily="34" charset="0"/>
              </a:rPr>
              <a:t>As his bride, the virgin makes these readings part of her own way of life. </a:t>
            </a:r>
          </a:p>
          <a:p>
            <a:pPr marL="0" marR="0" indent="0" algn="ctr">
              <a:lnSpc>
                <a:spcPct val="115000"/>
              </a:lnSpc>
              <a:spcBef>
                <a:spcPts val="0"/>
              </a:spcBef>
              <a:spcAft>
                <a:spcPts val="0"/>
              </a:spcAft>
              <a:buNone/>
            </a:pPr>
            <a:endParaRPr lang="en-US" sz="1800" dirty="0">
              <a:effectLst/>
              <a:latin typeface="Tahoma" panose="020B0604030504040204" pitchFamily="34" charset="0"/>
              <a:ea typeface="Calibri" panose="020F0502020204030204" pitchFamily="34" charset="0"/>
            </a:endParaRPr>
          </a:p>
          <a:p>
            <a:pPr marL="0" marR="0" indent="0" algn="ctr">
              <a:lnSpc>
                <a:spcPct val="115000"/>
              </a:lnSpc>
              <a:spcBef>
                <a:spcPts val="0"/>
              </a:spcBef>
              <a:spcAft>
                <a:spcPts val="0"/>
              </a:spcAft>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Integrating the call to fidelity along the way of the cross to the Kingdom of Heaven, who is Jesus. </a:t>
            </a:r>
          </a:p>
          <a:p>
            <a:pPr marL="0" marR="0" indent="0" algn="ctr">
              <a:lnSpc>
                <a:spcPct val="115000"/>
              </a:lnSpc>
              <a:spcBef>
                <a:spcPts val="0"/>
              </a:spcBef>
              <a:spcAft>
                <a:spcPts val="0"/>
              </a:spcAft>
              <a:buNone/>
            </a:pPr>
            <a:r>
              <a:rPr lang="en-US" sz="1800" baseline="-25000" dirty="0">
                <a:effectLst/>
                <a:latin typeface="Tahoma" panose="020B0604030504040204" pitchFamily="34" charset="0"/>
                <a:ea typeface="Calibri" panose="020F0502020204030204" pitchFamily="34" charset="0"/>
                <a:cs typeface="Times New Roman" panose="02020603050405020304" pitchFamily="18" charset="0"/>
              </a:rPr>
              <a:t>(Pope Benedict, </a:t>
            </a:r>
            <a:r>
              <a:rPr lang="en-US" sz="1800" u="sng" baseline="-25000" dirty="0">
                <a:effectLst/>
                <a:latin typeface="Tahoma" panose="020B0604030504040204" pitchFamily="34" charset="0"/>
                <a:ea typeface="Calibri" panose="020F0502020204030204" pitchFamily="34" charset="0"/>
                <a:cs typeface="Times New Roman" panose="02020603050405020304" pitchFamily="18" charset="0"/>
              </a:rPr>
              <a:t>Jesus of Nazareth</a:t>
            </a:r>
            <a:r>
              <a:rPr lang="en-US" sz="1800" baseline="-25000" dirty="0">
                <a:effectLst/>
                <a:latin typeface="Tahoma" panose="020B0604030504040204" pitchFamily="34" charset="0"/>
                <a:ea typeface="Calibri" panose="020F0502020204030204" pitchFamily="34" charset="0"/>
                <a:cs typeface="Times New Roman" panose="02020603050405020304" pitchFamily="18" charset="0"/>
              </a:rPr>
              <a:t> page 40)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70000"/>
              </a:lnSpc>
              <a:buNone/>
            </a:pPr>
            <a:endParaRPr lang="en-US" dirty="0"/>
          </a:p>
        </p:txBody>
      </p:sp>
      <p:sp>
        <p:nvSpPr>
          <p:cNvPr id="5" name="Text Placeholder 4">
            <a:extLst>
              <a:ext uri="{FF2B5EF4-FFF2-40B4-BE49-F238E27FC236}">
                <a16:creationId xmlns:a16="http://schemas.microsoft.com/office/drawing/2014/main" id="{85B4D07F-E089-4248-9AA9-578821F6EA85}"/>
              </a:ext>
            </a:extLst>
          </p:cNvPr>
          <p:cNvSpPr>
            <a:spLocks noGrp="1"/>
          </p:cNvSpPr>
          <p:nvPr>
            <p:ph type="body" sz="quarter" idx="3"/>
          </p:nvPr>
        </p:nvSpPr>
        <p:spPr>
          <a:solidFill>
            <a:srgbClr val="C00000"/>
          </a:solidFill>
        </p:spPr>
        <p:txBody>
          <a:bodyPr>
            <a:normAutofit/>
          </a:bodyPr>
          <a:lstStyle/>
          <a:p>
            <a:pPr algn="ctr"/>
            <a:r>
              <a:rPr lang="en-US" sz="4000" b="0" dirty="0">
                <a:solidFill>
                  <a:schemeClr val="bg1"/>
                </a:solidFill>
                <a:latin typeface="Edwardian Script ITC" panose="030303020407070D0804" pitchFamily="66" charset="0"/>
              </a:rPr>
              <a:t>Liturgy of the Hours</a:t>
            </a:r>
          </a:p>
        </p:txBody>
      </p:sp>
      <p:sp>
        <p:nvSpPr>
          <p:cNvPr id="6" name="Content Placeholder 5">
            <a:extLst>
              <a:ext uri="{FF2B5EF4-FFF2-40B4-BE49-F238E27FC236}">
                <a16:creationId xmlns:a16="http://schemas.microsoft.com/office/drawing/2014/main" id="{CF2506D1-EB9A-4A6C-9EC3-E52BAB3E4C63}"/>
              </a:ext>
            </a:extLst>
          </p:cNvPr>
          <p:cNvSpPr>
            <a:spLocks noGrp="1"/>
          </p:cNvSpPr>
          <p:nvPr>
            <p:ph sz="quarter" idx="4"/>
          </p:nvPr>
        </p:nvSpPr>
        <p:spPr>
          <a:ln w="12700">
            <a:solidFill>
              <a:srgbClr val="C00000"/>
            </a:solidFill>
          </a:ln>
        </p:spPr>
        <p:txBody>
          <a:bodyPr>
            <a:normAutofit fontScale="85000" lnSpcReduction="20000"/>
          </a:bodyPr>
          <a:lstStyle/>
          <a:p>
            <a:pPr marL="0" indent="0">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60000"/>
              </a:lnSpc>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Along with the liturgical celebrations of the Solemnity of the Sacred Heart for Mass, the Church also provides the rich collection of antiphons, psalms, canticles and readings for this Solemnity for those who are called to pray the </a:t>
            </a:r>
            <a:r>
              <a:rPr lang="en-US" sz="1800" i="1" dirty="0">
                <a:effectLst/>
                <a:latin typeface="Tahoma" panose="020B0604030504040204" pitchFamily="34" charset="0"/>
                <a:ea typeface="Calibri" panose="020F0502020204030204" pitchFamily="34" charset="0"/>
                <a:cs typeface="Times New Roman" panose="02020603050405020304" pitchFamily="18" charset="0"/>
              </a:rPr>
              <a:t>Liturgy of the Hours</a:t>
            </a:r>
            <a:r>
              <a:rPr lang="en-US" sz="1800" dirty="0">
                <a:effectLst/>
                <a:latin typeface="Tahoma" panose="020B0604030504040204" pitchFamily="34" charset="0"/>
                <a:ea typeface="Calibri" panose="020F0502020204030204" pitchFamily="34" charset="0"/>
                <a:cs typeface="Times New Roman" panose="02020603050405020304" pitchFamily="18" charset="0"/>
              </a:rPr>
              <a:t>, which includes the consecrated virgin – “Receive the book of the </a:t>
            </a:r>
            <a:r>
              <a:rPr lang="en-US" sz="1800" i="1" dirty="0">
                <a:effectLst/>
                <a:latin typeface="Tahoma" panose="020B0604030504040204" pitchFamily="34" charset="0"/>
                <a:ea typeface="Calibri" panose="020F0502020204030204" pitchFamily="34" charset="0"/>
                <a:cs typeface="Times New Roman" panose="02020603050405020304" pitchFamily="18" charset="0"/>
              </a:rPr>
              <a:t>Liturgy of the Hours</a:t>
            </a:r>
            <a:r>
              <a:rPr lang="en-US" sz="1800" dirty="0">
                <a:effectLst/>
                <a:latin typeface="Tahoma" panose="020B0604030504040204" pitchFamily="34" charset="0"/>
                <a:ea typeface="Calibri" panose="020F0502020204030204" pitchFamily="34" charset="0"/>
                <a:cs typeface="Times New Roman" panose="02020603050405020304" pitchFamily="18" charset="0"/>
              </a:rPr>
              <a:t>, the prayer of the Church; may the praise of the heavenly Father be always on your lips; pray without ceasing for the salvation of the whole world.” </a:t>
            </a:r>
          </a:p>
          <a:p>
            <a:pPr marL="0" indent="0" algn="ctr">
              <a:buNone/>
            </a:pPr>
            <a:r>
              <a:rPr lang="en-US" sz="1800" baseline="-25000" dirty="0">
                <a:effectLst/>
                <a:latin typeface="Tahoma" panose="020B0604030504040204" pitchFamily="34" charset="0"/>
                <a:ea typeface="Calibri" panose="020F0502020204030204" pitchFamily="34" charset="0"/>
                <a:cs typeface="Times New Roman" panose="02020603050405020304" pitchFamily="18" charset="0"/>
              </a:rPr>
              <a:t>(From the Rite, Presentation of the Insignia # 28)</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463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58A5-224B-445C-A768-186933B5B365}"/>
              </a:ext>
            </a:extLst>
          </p:cNvPr>
          <p:cNvSpPr>
            <a:spLocks noGrp="1"/>
          </p:cNvSpPr>
          <p:nvPr>
            <p:ph type="title"/>
          </p:nvPr>
        </p:nvSpPr>
        <p:spPr>
          <a:xfrm>
            <a:off x="334297" y="345461"/>
            <a:ext cx="11474245" cy="1325563"/>
          </a:xfrm>
          <a:solidFill>
            <a:srgbClr val="0070C0"/>
          </a:solidFill>
        </p:spPr>
        <p:txBody>
          <a:bodyPr/>
          <a:lstStyle/>
          <a:p>
            <a:pPr algn="ctr"/>
            <a:r>
              <a:rPr lang="en-US" dirty="0">
                <a:solidFill>
                  <a:schemeClr val="bg1"/>
                </a:solidFill>
                <a:latin typeface="Edwardian Script ITC" panose="030303020407070D0804" pitchFamily="66" charset="0"/>
              </a:rPr>
              <a:t>Catechism of the Catholic Church &amp; The Sacred Heart of Jesus</a:t>
            </a:r>
          </a:p>
        </p:txBody>
      </p:sp>
      <p:sp>
        <p:nvSpPr>
          <p:cNvPr id="3" name="TextBox 2">
            <a:extLst>
              <a:ext uri="{FF2B5EF4-FFF2-40B4-BE49-F238E27FC236}">
                <a16:creationId xmlns:a16="http://schemas.microsoft.com/office/drawing/2014/main" id="{A1C4C8B0-62DB-4599-9D67-914B415DB9E9}"/>
              </a:ext>
            </a:extLst>
          </p:cNvPr>
          <p:cNvSpPr txBox="1"/>
          <p:nvPr/>
        </p:nvSpPr>
        <p:spPr>
          <a:xfrm>
            <a:off x="334296" y="1600200"/>
            <a:ext cx="11474245" cy="5816977"/>
          </a:xfrm>
          <a:prstGeom prst="rect">
            <a:avLst/>
          </a:prstGeom>
          <a:noFill/>
        </p:spPr>
        <p:txBody>
          <a:bodyPr wrap="square" rtlCol="0">
            <a:spAutoFit/>
          </a:bodyPr>
          <a:lstStyle/>
          <a:p>
            <a:endParaRPr lang="en-US" sz="1800" dirty="0">
              <a:effectLst/>
              <a:latin typeface="Tahoma" panose="020B0604030504040204" pitchFamily="34" charset="0"/>
              <a:ea typeface="Calibri" panose="020F0502020204030204" pitchFamily="34" charset="0"/>
            </a:endParaRPr>
          </a:p>
          <a:p>
            <a:pPr algn="ctr"/>
            <a:r>
              <a:rPr lang="en-US" sz="2400" dirty="0">
                <a:latin typeface="Tahoma" panose="020B0604030504040204" pitchFamily="34" charset="0"/>
                <a:ea typeface="Calibri" panose="020F0502020204030204" pitchFamily="34" charset="0"/>
              </a:rPr>
              <a:t>The Church has a beautiful teaching on the Sacred Heart of Jesus rooted in the  the Sacred Scriptures.</a:t>
            </a:r>
          </a:p>
          <a:p>
            <a:pPr algn="ctr"/>
            <a:endParaRPr lang="en-US" sz="2400" dirty="0">
              <a:latin typeface="Tahoma" panose="020B0604030504040204" pitchFamily="34" charset="0"/>
              <a:ea typeface="Calibri" panose="020F0502020204030204" pitchFamily="34" charset="0"/>
            </a:endParaRPr>
          </a:p>
          <a:p>
            <a:pPr algn="ctr"/>
            <a:r>
              <a:rPr lang="en-US" sz="2400" dirty="0">
                <a:latin typeface="Tahoma" panose="020B0604030504040204" pitchFamily="34" charset="0"/>
                <a:ea typeface="Calibri" panose="020F0502020204030204" pitchFamily="34" charset="0"/>
              </a:rPr>
              <a:t>This companion workbook has included the passages, references and cross references of the Catechism.</a:t>
            </a:r>
          </a:p>
          <a:p>
            <a:pPr algn="ctr"/>
            <a:endParaRPr lang="en-US" sz="2400" dirty="0">
              <a:latin typeface="Tahoma" panose="020B0604030504040204" pitchFamily="34" charset="0"/>
              <a:ea typeface="Calibri" panose="020F0502020204030204" pitchFamily="34" charset="0"/>
            </a:endParaRPr>
          </a:p>
          <a:p>
            <a:pPr algn="ctr"/>
            <a:r>
              <a:rPr lang="en-US" dirty="0">
                <a:latin typeface="Tahoma" panose="020B0604030504040204" pitchFamily="34" charset="0"/>
                <a:ea typeface="Calibri" panose="020F0502020204030204" pitchFamily="34" charset="0"/>
              </a:rPr>
              <a:t>478</a:t>
            </a:r>
            <a:r>
              <a:rPr lang="en-US" sz="2400" dirty="0">
                <a:latin typeface="Tahoma" panose="020B0604030504040204" pitchFamily="34" charset="0"/>
                <a:ea typeface="Calibri" panose="020F0502020204030204" pitchFamily="34" charset="0"/>
              </a:rPr>
              <a:t> “…He has loved us with a human heart.</a:t>
            </a:r>
          </a:p>
          <a:p>
            <a:pPr algn="ctr"/>
            <a:r>
              <a:rPr lang="en-US" sz="2400" dirty="0">
                <a:effectLst/>
                <a:latin typeface="Tahoma" panose="020B0604030504040204" pitchFamily="34" charset="0"/>
                <a:ea typeface="Calibri" panose="020F0502020204030204" pitchFamily="34" charset="0"/>
              </a:rPr>
              <a:t>For this reason, the Sacred Heart of Jesus, pierced by our sins and for our salvation, is quite rightly considered the chief sign and symbol of that... love with which the divine Redeemer continually loves the eternal Father and all human beings without exception….”</a:t>
            </a:r>
          </a:p>
          <a:p>
            <a:pPr algn="ctr"/>
            <a:endParaRPr lang="en-US" dirty="0">
              <a:latin typeface="Tahoma" panose="020B0604030504040204" pitchFamily="34" charset="0"/>
            </a:endParaRPr>
          </a:p>
          <a:p>
            <a:pPr algn="ctr"/>
            <a:endParaRPr lang="en-US" dirty="0">
              <a:latin typeface="Tahoma" panose="020B0604030504040204" pitchFamily="34" charset="0"/>
            </a:endParaRPr>
          </a:p>
          <a:p>
            <a:pPr algn="ctr"/>
            <a:endParaRPr lang="en-US" dirty="0">
              <a:latin typeface="Tahoma" panose="020B0604030504040204" pitchFamily="34" charset="0"/>
            </a:endParaRPr>
          </a:p>
          <a:p>
            <a:pPr algn="ctr"/>
            <a:endParaRPr lang="en-US" dirty="0">
              <a:latin typeface="Tahoma" panose="020B0604030504040204" pitchFamily="34" charset="0"/>
            </a:endParaRPr>
          </a:p>
          <a:p>
            <a:pPr algn="ctr"/>
            <a:endParaRPr lang="en-US" dirty="0"/>
          </a:p>
        </p:txBody>
      </p:sp>
    </p:spTree>
    <p:extLst>
      <p:ext uri="{BB962C8B-B14F-4D97-AF65-F5344CB8AC3E}">
        <p14:creationId xmlns:p14="http://schemas.microsoft.com/office/powerpoint/2010/main" val="2461922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334DD-E8E3-46C8-99E5-9B4C726F3748}"/>
              </a:ext>
            </a:extLst>
          </p:cNvPr>
          <p:cNvSpPr>
            <a:spLocks noGrp="1"/>
          </p:cNvSpPr>
          <p:nvPr>
            <p:ph type="title"/>
          </p:nvPr>
        </p:nvSpPr>
        <p:spPr>
          <a:solidFill>
            <a:srgbClr val="0070C0"/>
          </a:solidFill>
        </p:spPr>
        <p:txBody>
          <a:bodyPr>
            <a:normAutofit/>
          </a:bodyPr>
          <a:lstStyle/>
          <a:p>
            <a:pPr algn="ctr"/>
            <a:r>
              <a:rPr lang="en-US" sz="6000" dirty="0">
                <a:solidFill>
                  <a:schemeClr val="bg1"/>
                </a:solidFill>
                <a:latin typeface="Edwardian Script ITC" panose="030303020407070D0804" pitchFamily="66" charset="0"/>
              </a:rPr>
              <a:t>Vita </a:t>
            </a:r>
            <a:r>
              <a:rPr lang="en-US" sz="6000" dirty="0" err="1">
                <a:solidFill>
                  <a:schemeClr val="bg1"/>
                </a:solidFill>
                <a:latin typeface="Edwardian Script ITC" panose="030303020407070D0804" pitchFamily="66" charset="0"/>
              </a:rPr>
              <a:t>Consecrata</a:t>
            </a:r>
            <a:endParaRPr lang="en-US" sz="6000" dirty="0">
              <a:solidFill>
                <a:schemeClr val="bg1"/>
              </a:solidFill>
              <a:latin typeface="Edwardian Script ITC" panose="030303020407070D0804" pitchFamily="66" charset="0"/>
            </a:endParaRPr>
          </a:p>
        </p:txBody>
      </p:sp>
      <p:sp>
        <p:nvSpPr>
          <p:cNvPr id="4" name="Text Placeholder 3">
            <a:extLst>
              <a:ext uri="{FF2B5EF4-FFF2-40B4-BE49-F238E27FC236}">
                <a16:creationId xmlns:a16="http://schemas.microsoft.com/office/drawing/2014/main" id="{0F4A4E8D-7AAB-4568-9B4D-519105D33D81}"/>
              </a:ext>
            </a:extLst>
          </p:cNvPr>
          <p:cNvSpPr>
            <a:spLocks noGrp="1"/>
          </p:cNvSpPr>
          <p:nvPr>
            <p:ph type="body" idx="1"/>
          </p:nvPr>
        </p:nvSpPr>
        <p:spPr>
          <a:xfrm>
            <a:off x="839788" y="1681163"/>
            <a:ext cx="5256212" cy="823912"/>
          </a:xfrm>
          <a:solidFill>
            <a:srgbClr val="0070C0"/>
          </a:solidFill>
        </p:spPr>
        <p:txBody>
          <a:bodyPr>
            <a:normAutofit/>
          </a:bodyPr>
          <a:lstStyle/>
          <a:p>
            <a:pPr algn="ctr"/>
            <a:r>
              <a:rPr lang="en-US" sz="4000" b="0" dirty="0">
                <a:solidFill>
                  <a:schemeClr val="bg1"/>
                </a:solidFill>
                <a:latin typeface="Edwardian Script ITC" panose="030303020407070D0804" pitchFamily="66" charset="0"/>
              </a:rPr>
              <a:t>Formation</a:t>
            </a:r>
          </a:p>
        </p:txBody>
      </p:sp>
      <p:sp>
        <p:nvSpPr>
          <p:cNvPr id="5" name="Content Placeholder 4">
            <a:extLst>
              <a:ext uri="{FF2B5EF4-FFF2-40B4-BE49-F238E27FC236}">
                <a16:creationId xmlns:a16="http://schemas.microsoft.com/office/drawing/2014/main" id="{06BF4381-FDA0-48A6-A630-664E0EDC5637}"/>
              </a:ext>
            </a:extLst>
          </p:cNvPr>
          <p:cNvSpPr>
            <a:spLocks noGrp="1"/>
          </p:cNvSpPr>
          <p:nvPr>
            <p:ph sz="half" idx="2"/>
          </p:nvPr>
        </p:nvSpPr>
        <p:spPr>
          <a:xfrm>
            <a:off x="839789" y="2505075"/>
            <a:ext cx="5098896" cy="3684588"/>
          </a:xfrm>
          <a:ln w="57150">
            <a:solidFill>
              <a:srgbClr val="0070C0"/>
            </a:solidFill>
          </a:ln>
          <a:effectLst>
            <a:softEdge rad="12700"/>
          </a:effectLst>
        </p:spPr>
        <p:txBody>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back cover of each of the companion workbooks have several quotations from the Apostolic Exhortation of Pope Saint John Paul II</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Vita </a:t>
            </a:r>
            <a:r>
              <a:rPr lang="en-US" dirty="0" err="1">
                <a:latin typeface="Tahoma" panose="020B0604030504040204" pitchFamily="34" charset="0"/>
                <a:ea typeface="Tahoma" panose="020B0604030504040204" pitchFamily="34" charset="0"/>
                <a:cs typeface="Tahoma" panose="020B0604030504040204" pitchFamily="34" charset="0"/>
              </a:rPr>
              <a:t>Consecrata</a:t>
            </a:r>
            <a:r>
              <a:rPr lang="en-US" dirty="0">
                <a:latin typeface="Tahoma" panose="020B0604030504040204" pitchFamily="34" charset="0"/>
                <a:ea typeface="Tahoma" panose="020B0604030504040204" pitchFamily="34" charset="0"/>
                <a:cs typeface="Tahoma" panose="020B0604030504040204" pitchFamily="34" charset="0"/>
              </a:rPr>
              <a:t> </a:t>
            </a:r>
          </a:p>
        </p:txBody>
      </p:sp>
      <p:sp>
        <p:nvSpPr>
          <p:cNvPr id="6" name="Text Placeholder 5">
            <a:extLst>
              <a:ext uri="{FF2B5EF4-FFF2-40B4-BE49-F238E27FC236}">
                <a16:creationId xmlns:a16="http://schemas.microsoft.com/office/drawing/2014/main" id="{EAA6ABFF-DA84-41D9-903F-FB10F07BF7E8}"/>
              </a:ext>
            </a:extLst>
          </p:cNvPr>
          <p:cNvSpPr>
            <a:spLocks noGrp="1"/>
          </p:cNvSpPr>
          <p:nvPr>
            <p:ph type="body" sz="quarter" idx="3"/>
          </p:nvPr>
        </p:nvSpPr>
        <p:spPr>
          <a:xfrm>
            <a:off x="6096000" y="1681163"/>
            <a:ext cx="5259388" cy="823912"/>
          </a:xfrm>
          <a:solidFill>
            <a:srgbClr val="0070C0"/>
          </a:solidFill>
        </p:spPr>
        <p:txBody>
          <a:bodyPr>
            <a:normAutofit/>
          </a:bodyPr>
          <a:lstStyle/>
          <a:p>
            <a:pPr algn="ctr"/>
            <a:r>
              <a:rPr lang="en-US" sz="4000" b="0" dirty="0">
                <a:solidFill>
                  <a:schemeClr val="bg1"/>
                </a:solidFill>
                <a:latin typeface="Edwardian Script ITC" panose="030303020407070D0804" pitchFamily="66" charset="0"/>
              </a:rPr>
              <a:t>Continuing Formation</a:t>
            </a:r>
          </a:p>
        </p:txBody>
      </p:sp>
      <p:sp>
        <p:nvSpPr>
          <p:cNvPr id="7" name="Content Placeholder 6">
            <a:extLst>
              <a:ext uri="{FF2B5EF4-FFF2-40B4-BE49-F238E27FC236}">
                <a16:creationId xmlns:a16="http://schemas.microsoft.com/office/drawing/2014/main" id="{6C1EEE65-19F6-4CF6-91DF-B6B6522AEEBC}"/>
              </a:ext>
            </a:extLst>
          </p:cNvPr>
          <p:cNvSpPr>
            <a:spLocks noGrp="1"/>
          </p:cNvSpPr>
          <p:nvPr>
            <p:ph sz="quarter" idx="4"/>
          </p:nvPr>
        </p:nvSpPr>
        <p:spPr>
          <a:xfrm>
            <a:off x="5938685" y="2505075"/>
            <a:ext cx="5416703" cy="3684588"/>
          </a:xfrm>
          <a:ln w="38100">
            <a:solidFill>
              <a:srgbClr val="0070C0"/>
            </a:solidFill>
          </a:ln>
        </p:spPr>
        <p:txBody>
          <a:bodyPr/>
          <a:lstStyle/>
          <a:p>
            <a:pPr marL="0" indent="0" algn="ctr">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None/>
            </a:pPr>
            <a:r>
              <a:rPr lang="en-US" dirty="0">
                <a:latin typeface="Tahoma" panose="020B0604030504040204" pitchFamily="34" charset="0"/>
                <a:ea typeface="Tahoma" panose="020B0604030504040204" pitchFamily="34" charset="0"/>
                <a:cs typeface="Tahoma" panose="020B0604030504040204" pitchFamily="34" charset="0"/>
              </a:rPr>
              <a:t>A frequent reminder of essence of formation </a:t>
            </a:r>
          </a:p>
          <a:p>
            <a:pPr marL="0" indent="0" algn="ctr">
              <a:lnSpc>
                <a:spcPct val="100000"/>
              </a:lnSpc>
              <a:spcBef>
                <a:spcPts val="0"/>
              </a:spcBef>
              <a:buNone/>
            </a:pPr>
            <a:r>
              <a:rPr lang="en-US" dirty="0">
                <a:latin typeface="Tahoma" panose="020B0604030504040204" pitchFamily="34" charset="0"/>
                <a:ea typeface="Tahoma" panose="020B0604030504040204" pitchFamily="34" charset="0"/>
                <a:cs typeface="Tahoma" panose="020B0604030504040204" pitchFamily="34" charset="0"/>
              </a:rPr>
              <a:t>and the importance of continuing formation will provide the reminder that formation encompasses ones whole life.</a:t>
            </a:r>
          </a:p>
          <a:p>
            <a:pPr marL="0" indent="0" algn="ctr">
              <a:lnSpc>
                <a:spcPct val="100000"/>
              </a:lnSpc>
              <a:spcBef>
                <a:spcPts val="0"/>
              </a:spcBef>
              <a:buNone/>
            </a:pPr>
            <a:r>
              <a:rPr lang="en-US" sz="1200" dirty="0">
                <a:latin typeface="Tahoma" panose="020B0604030504040204" pitchFamily="34" charset="0"/>
                <a:ea typeface="Tahoma" panose="020B0604030504040204" pitchFamily="34" charset="0"/>
                <a:cs typeface="Tahoma" panose="020B0604030504040204" pitchFamily="34" charset="0"/>
              </a:rPr>
              <a:t>“Make your whole life reflect your vocation and your dignity.”</a:t>
            </a: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None/>
            </a:pPr>
            <a:r>
              <a:rPr lang="en-US" sz="800" dirty="0">
                <a:latin typeface="Tahoma" panose="020B0604030504040204" pitchFamily="34" charset="0"/>
                <a:ea typeface="Tahoma" panose="020B0604030504040204" pitchFamily="34" charset="0"/>
                <a:cs typeface="Tahoma" panose="020B0604030504040204" pitchFamily="34" charset="0"/>
              </a:rPr>
              <a:t>Rite of Consecration, Homily</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7184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12E444-0F4F-4CF8-9A58-6D25ECC0C4BC}"/>
              </a:ext>
            </a:extLst>
          </p:cNvPr>
          <p:cNvSpPr>
            <a:spLocks noGrp="1"/>
          </p:cNvSpPr>
          <p:nvPr>
            <p:ph type="title"/>
          </p:nvPr>
        </p:nvSpPr>
        <p:spPr>
          <a:xfrm>
            <a:off x="838200" y="365125"/>
            <a:ext cx="10515600" cy="2235200"/>
          </a:xfrm>
          <a:solidFill>
            <a:srgbClr val="0070C0"/>
          </a:solidFill>
        </p:spPr>
        <p:txBody>
          <a:bodyPr>
            <a:normAutofit/>
          </a:bodyPr>
          <a:lstStyle/>
          <a:p>
            <a:pPr algn="ctr"/>
            <a:r>
              <a:rPr lang="en-US" sz="6600" dirty="0">
                <a:solidFill>
                  <a:schemeClr val="bg1"/>
                </a:solidFill>
                <a:latin typeface="Edwardian Script ITC" panose="030303020407070D0804" pitchFamily="66" charset="0"/>
              </a:rPr>
              <a:t>Resources and Recommended Reading</a:t>
            </a:r>
          </a:p>
        </p:txBody>
      </p:sp>
      <p:sp>
        <p:nvSpPr>
          <p:cNvPr id="8" name="Content Placeholder 7">
            <a:extLst>
              <a:ext uri="{FF2B5EF4-FFF2-40B4-BE49-F238E27FC236}">
                <a16:creationId xmlns:a16="http://schemas.microsoft.com/office/drawing/2014/main" id="{2016E481-6087-47C1-928E-789E484003BD}"/>
              </a:ext>
            </a:extLst>
          </p:cNvPr>
          <p:cNvSpPr>
            <a:spLocks noGrp="1"/>
          </p:cNvSpPr>
          <p:nvPr>
            <p:ph idx="1"/>
          </p:nvPr>
        </p:nvSpPr>
        <p:spPr>
          <a:xfrm>
            <a:off x="838200" y="2600325"/>
            <a:ext cx="10515600" cy="3576638"/>
          </a:xfrm>
          <a:ln w="76200">
            <a:solidFill>
              <a:srgbClr val="0070C0"/>
            </a:solidFill>
          </a:ln>
        </p:spPr>
        <p:txBody>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This list of works included in the book </a:t>
            </a:r>
          </a:p>
          <a:p>
            <a:pPr marL="0" indent="0" algn="ctr">
              <a:buNone/>
            </a:pPr>
            <a:r>
              <a:rPr lang="en-US" u="sng" dirty="0">
                <a:latin typeface="Tahoma" panose="020B0604030504040204" pitchFamily="34" charset="0"/>
                <a:ea typeface="Tahoma" panose="020B0604030504040204" pitchFamily="34" charset="0"/>
                <a:cs typeface="Tahoma" panose="020B0604030504040204" pitchFamily="34" charset="0"/>
              </a:rPr>
              <a:t>The Heart of the Bridegroom</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will provide additional material </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if clarification or enrichment is needed or desired.</a:t>
            </a:r>
          </a:p>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694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AD594AA-A995-499D-A11F-79695DD51C35}"/>
              </a:ext>
            </a:extLst>
          </p:cNvPr>
          <p:cNvSpPr>
            <a:spLocks noGrp="1"/>
          </p:cNvSpPr>
          <p:nvPr>
            <p:ph type="body" idx="1"/>
          </p:nvPr>
        </p:nvSpPr>
        <p:spPr>
          <a:xfrm>
            <a:off x="831850" y="3781425"/>
            <a:ext cx="10515600" cy="2308226"/>
          </a:xfrm>
        </p:spPr>
        <p:txBody>
          <a:bodyPr>
            <a:normAutofit fontScale="92500"/>
          </a:bodyPr>
          <a:lstStyle/>
          <a:p>
            <a:pPr algn="ctr"/>
            <a:endParaRPr lang="en-US" sz="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3500" dirty="0">
                <a:solidFill>
                  <a:schemeClr val="tx1"/>
                </a:solidFill>
                <a:latin typeface="Tahoma" panose="020B0604030504040204" pitchFamily="34" charset="0"/>
                <a:ea typeface="Tahoma" panose="020B0604030504040204" pitchFamily="34" charset="0"/>
                <a:cs typeface="Tahoma" panose="020B0604030504040204" pitchFamily="34" charset="0"/>
              </a:rPr>
              <a:t>Each priest </a:t>
            </a:r>
            <a:r>
              <a:rPr lang="en-US" sz="3500" dirty="0" smtClean="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3500" dirty="0" smtClean="0">
                <a:solidFill>
                  <a:schemeClr val="tx1"/>
                </a:solidFill>
                <a:latin typeface="Tahoma" panose="020B0604030504040204" pitchFamily="34" charset="0"/>
                <a:ea typeface="Tahoma" panose="020B0604030504040204" pitchFamily="34" charset="0"/>
                <a:cs typeface="Tahoma" panose="020B0604030504040204" pitchFamily="34" charset="0"/>
              </a:rPr>
              <a:t>deacon </a:t>
            </a:r>
            <a:r>
              <a:rPr lang="en-US" sz="3500" dirty="0" smtClean="0">
                <a:solidFill>
                  <a:schemeClr val="tx1"/>
                </a:solidFill>
                <a:latin typeface="Tahoma" panose="020B0604030504040204" pitchFamily="34" charset="0"/>
                <a:ea typeface="Tahoma" panose="020B0604030504040204" pitchFamily="34" charset="0"/>
                <a:cs typeface="Tahoma" panose="020B0604030504040204" pitchFamily="34" charset="0"/>
              </a:rPr>
              <a:t>from </a:t>
            </a:r>
            <a:r>
              <a:rPr lang="en-US" sz="3500" dirty="0">
                <a:solidFill>
                  <a:schemeClr val="tx1"/>
                </a:solidFill>
                <a:latin typeface="Tahoma" panose="020B0604030504040204" pitchFamily="34" charset="0"/>
                <a:ea typeface="Tahoma" panose="020B0604030504040204" pitchFamily="34" charset="0"/>
                <a:cs typeface="Tahoma" panose="020B0604030504040204" pitchFamily="34" charset="0"/>
              </a:rPr>
              <a:t>the Diocese of La Crosse has received a copy of the following two publications:</a:t>
            </a:r>
          </a:p>
          <a:p>
            <a:pPr algn="ct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1. Pastoral Guide 2.Background Information Initial Discernment </a:t>
            </a:r>
            <a:endParaRPr lang="en-U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3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rest_COLOR">
            <a:extLst>
              <a:ext uri="{FF2B5EF4-FFF2-40B4-BE49-F238E27FC236}">
                <a16:creationId xmlns:a16="http://schemas.microsoft.com/office/drawing/2014/main" id="{46212F5C-C49F-46CA-8063-2E42F201A7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8475" y="506023"/>
            <a:ext cx="860425" cy="922727"/>
          </a:xfrm>
          <a:prstGeom prst="rect">
            <a:avLst/>
          </a:prstGeom>
          <a:noFill/>
          <a:ln>
            <a:noFill/>
          </a:ln>
        </p:spPr>
      </p:pic>
      <p:sp>
        <p:nvSpPr>
          <p:cNvPr id="3" name="Title 2">
            <a:extLst>
              <a:ext uri="{FF2B5EF4-FFF2-40B4-BE49-F238E27FC236}">
                <a16:creationId xmlns:a16="http://schemas.microsoft.com/office/drawing/2014/main" id="{CC395358-6AC2-446B-B1E7-DAB147C7A57C}"/>
              </a:ext>
            </a:extLst>
          </p:cNvPr>
          <p:cNvSpPr>
            <a:spLocks noGrp="1"/>
          </p:cNvSpPr>
          <p:nvPr>
            <p:ph type="title"/>
          </p:nvPr>
        </p:nvSpPr>
        <p:spPr>
          <a:xfrm>
            <a:off x="831850" y="1495426"/>
            <a:ext cx="10515600" cy="2285999"/>
          </a:xfrm>
        </p:spPr>
        <p:txBody>
          <a:bodyPr anchor="ctr">
            <a:norm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The Diocese of La Crosse Office for Consecrated Life has many resources available for this vocation. </a:t>
            </a:r>
          </a:p>
        </p:txBody>
      </p:sp>
    </p:spTree>
    <p:extLst>
      <p:ext uri="{BB962C8B-B14F-4D97-AF65-F5344CB8AC3E}">
        <p14:creationId xmlns:p14="http://schemas.microsoft.com/office/powerpoint/2010/main" val="259453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D571-72DF-49EA-B2C5-2A2C96BED5C1}"/>
              </a:ext>
            </a:extLst>
          </p:cNvPr>
          <p:cNvSpPr>
            <a:spLocks noGrp="1"/>
          </p:cNvSpPr>
          <p:nvPr>
            <p:ph type="title"/>
          </p:nvPr>
        </p:nvSpPr>
        <p:spPr>
          <a:noFill/>
          <a:ln w="57150">
            <a:solidFill>
              <a:srgbClr val="0070C0"/>
            </a:solidFill>
          </a:ln>
        </p:spPr>
        <p:txBody>
          <a:bodyPr>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Pastoral Guide for </a:t>
            </a:r>
            <a:r>
              <a:rPr lang="en-US" dirty="0" smtClean="0">
                <a:latin typeface="Tahoma" panose="020B0604030504040204" pitchFamily="34" charset="0"/>
                <a:ea typeface="Tahoma" panose="020B0604030504040204" pitchFamily="34" charset="0"/>
                <a:cs typeface="Tahoma" panose="020B0604030504040204" pitchFamily="34" charset="0"/>
              </a:rPr>
              <a:t>Priests &amp; Deacons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C57791FF-2DD8-4A11-9F3A-5D199A54AC4D}"/>
              </a:ext>
            </a:extLst>
          </p:cNvPr>
          <p:cNvSpPr>
            <a:spLocks noGrp="1"/>
          </p:cNvSpPr>
          <p:nvPr>
            <p:ph type="body" idx="1"/>
          </p:nvPr>
        </p:nvSpPr>
        <p:spPr>
          <a:xfrm>
            <a:off x="839788" y="1703210"/>
            <a:ext cx="5256212" cy="1325563"/>
          </a:xfrm>
          <a:ln w="38100">
            <a:solidFill>
              <a:srgbClr val="0070C0"/>
            </a:solidFill>
          </a:ln>
        </p:spPr>
        <p:txBody>
          <a:bodyPr>
            <a:normAutofit fontScale="40000" lnSpcReduction="20000"/>
          </a:bodyPr>
          <a:lstStyle/>
          <a:p>
            <a:pPr marL="0" marR="0" algn="ctr">
              <a:lnSpc>
                <a:spcPct val="120000"/>
              </a:lnSpc>
              <a:spcBef>
                <a:spcPts val="0"/>
              </a:spcBef>
              <a:spcAft>
                <a:spcPts val="800"/>
              </a:spcAft>
            </a:pPr>
            <a:r>
              <a:rPr lang="en-US" sz="5500" dirty="0">
                <a:effectLst/>
                <a:latin typeface="Tahoma" panose="020B0604030504040204" pitchFamily="34" charset="0"/>
                <a:ea typeface="Calibri" panose="020F0502020204030204" pitchFamily="34" charset="0"/>
                <a:cs typeface="Times New Roman" panose="02020603050405020304" pitchFamily="18" charset="0"/>
              </a:rPr>
              <a:t>Basic Information for the vocation of Consecrated Virginity for   Women Living in the World</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434E830-AE00-4573-8B98-1FEE40678B31}"/>
              </a:ext>
            </a:extLst>
          </p:cNvPr>
          <p:cNvSpPr>
            <a:spLocks noGrp="1"/>
          </p:cNvSpPr>
          <p:nvPr>
            <p:ph sz="half" idx="2"/>
          </p:nvPr>
        </p:nvSpPr>
        <p:spPr>
          <a:xfrm>
            <a:off x="839788" y="3028773"/>
            <a:ext cx="5256212" cy="3249510"/>
          </a:xfrm>
          <a:ln w="38100">
            <a:solidFill>
              <a:srgbClr val="0070C0"/>
            </a:solidFill>
          </a:ln>
        </p:spPr>
        <p:txBody>
          <a:bodyPr>
            <a:normAutofit fontScale="92500" lnSpcReduction="10000"/>
          </a:bodyPr>
          <a:lstStyle/>
          <a:p>
            <a:pPr marL="0" marR="0">
              <a:lnSpc>
                <a:spcPct val="107000"/>
              </a:lnSpc>
              <a:spcBef>
                <a:spcPts val="0"/>
              </a:spcBef>
              <a:spcAft>
                <a:spcPts val="800"/>
              </a:spcAft>
            </a:pPr>
            <a:endParaRPr lang="en-US" sz="6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spcAft>
                <a:spcPts val="800"/>
              </a:spcAft>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The information you are receiving is to help </a:t>
            </a:r>
            <a:r>
              <a:rPr lang="en-US" sz="1800" dirty="0">
                <a:latin typeface="Tahoma" panose="020B0604030504040204" pitchFamily="34" charset="0"/>
                <a:ea typeface="Calibri" panose="020F0502020204030204" pitchFamily="34" charset="0"/>
                <a:cs typeface="Times New Roman" panose="02020603050405020304" pitchFamily="18" charset="0"/>
              </a:rPr>
              <a:t>in the</a:t>
            </a:r>
            <a:r>
              <a:rPr lang="en-US" sz="1800" dirty="0">
                <a:effectLst/>
                <a:latin typeface="Tahoma" panose="020B0604030504040204" pitchFamily="34" charset="0"/>
                <a:ea typeface="Calibri" panose="020F0502020204030204" pitchFamily="34" charset="0"/>
                <a:cs typeface="Times New Roman" panose="02020603050405020304" pitchFamily="18" charset="0"/>
              </a:rPr>
              <a:t> understanding of some basics when offering spiritual </a:t>
            </a:r>
            <a:r>
              <a:rPr lang="en-US" sz="1800" dirty="0">
                <a:latin typeface="Tahoma" panose="020B0604030504040204" pitchFamily="34" charset="0"/>
                <a:ea typeface="Calibri" panose="020F0502020204030204" pitchFamily="34" charset="0"/>
                <a:cs typeface="Times New Roman" panose="02020603050405020304" pitchFamily="18" charset="0"/>
              </a:rPr>
              <a:t>guidance</a:t>
            </a:r>
            <a:r>
              <a:rPr lang="en-US" sz="1800" dirty="0">
                <a:effectLst/>
                <a:latin typeface="Tahoma" panose="020B0604030504040204" pitchFamily="34" charset="0"/>
                <a:ea typeface="Calibri" panose="020F0502020204030204" pitchFamily="34" charset="0"/>
                <a:cs typeface="Times New Roman" panose="02020603050405020304" pitchFamily="18" charset="0"/>
              </a:rPr>
              <a:t> with discernment a virgin’s desire to give her all to God but not feeling called                       to religious life in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You might call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800" dirty="0">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Consecrated Virginity Lived in the World 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800" dirty="0">
                <a:effectLst/>
                <a:latin typeface="Tahoma" panose="020B0604030504040204" pitchFamily="34" charset="0"/>
                <a:ea typeface="Calibri" panose="020F0502020204030204" pitchFamily="34" charset="0"/>
                <a:cs typeface="Times New Roman" panose="02020603050405020304" pitchFamily="18" charset="0"/>
              </a:rPr>
              <a:t>Feel free to make copies of this information </a:t>
            </a:r>
            <a:r>
              <a:rPr lang="en-US" sz="1800" dirty="0">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as you need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Content Placeholder 5">
            <a:extLst>
              <a:ext uri="{FF2B5EF4-FFF2-40B4-BE49-F238E27FC236}">
                <a16:creationId xmlns:a16="http://schemas.microsoft.com/office/drawing/2014/main" id="{87977316-867C-4CD2-8BEA-64C3C109730B}"/>
              </a:ext>
            </a:extLst>
          </p:cNvPr>
          <p:cNvSpPr>
            <a:spLocks noGrp="1"/>
          </p:cNvSpPr>
          <p:nvPr>
            <p:ph sz="quarter" idx="4"/>
          </p:nvPr>
        </p:nvSpPr>
        <p:spPr>
          <a:xfrm>
            <a:off x="6096000" y="1703210"/>
            <a:ext cx="5183188" cy="4575073"/>
          </a:xfrm>
          <a:ln w="38100">
            <a:solidFill>
              <a:srgbClr val="0070C0"/>
            </a:solidFill>
          </a:ln>
        </p:spPr>
        <p:txBody>
          <a:bodyPr>
            <a:normAutofit lnSpcReduction="10000"/>
          </a:bodyPr>
          <a:lstStyle/>
          <a:p>
            <a:pPr marL="0" indent="0" algn="ctr">
              <a:buNone/>
            </a:pPr>
            <a:endParaRPr lang="en-US" sz="6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600" dirty="0">
                <a:latin typeface="Tahoma" panose="020B0604030504040204" pitchFamily="34" charset="0"/>
                <a:ea typeface="Tahoma" panose="020B0604030504040204" pitchFamily="34" charset="0"/>
                <a:cs typeface="Tahoma" panose="020B0604030504040204" pitchFamily="34" charset="0"/>
              </a:rPr>
              <a:t>Information from:</a:t>
            </a:r>
          </a:p>
          <a:p>
            <a:pPr marL="0" indent="0" algn="ctr">
              <a:buNone/>
            </a:pPr>
            <a:r>
              <a:rPr lang="en-US" sz="2000" b="1" dirty="0">
                <a:latin typeface="Tahoma" panose="020B0604030504040204" pitchFamily="34" charset="0"/>
                <a:ea typeface="Tahoma" panose="020B0604030504040204" pitchFamily="34" charset="0"/>
                <a:cs typeface="Tahoma" panose="020B0604030504040204" pitchFamily="34" charset="0"/>
              </a:rPr>
              <a:t>*Code of Canon Law </a:t>
            </a:r>
            <a:r>
              <a:rPr lang="en-US" sz="2000" dirty="0">
                <a:effectLst/>
                <a:latin typeface="Tahoma" panose="020B0604030504040204" pitchFamily="34" charset="0"/>
                <a:ea typeface="Tahoma" panose="020B0604030504040204" pitchFamily="34" charset="0"/>
                <a:cs typeface="Tahoma" panose="020B0604030504040204" pitchFamily="34" charset="0"/>
              </a:rPr>
              <a:t>Can. 604 §1 </a:t>
            </a:r>
          </a:p>
          <a:p>
            <a:pPr marL="0" indent="0" algn="ctr">
              <a:buNone/>
            </a:pPr>
            <a:r>
              <a:rPr lang="en-US" sz="2000" b="1" dirty="0">
                <a:latin typeface="Tahoma" panose="020B0604030504040204" pitchFamily="34" charset="0"/>
                <a:ea typeface="Tahoma" panose="020B0604030504040204" pitchFamily="34" charset="0"/>
                <a:cs typeface="Tahoma" panose="020B0604030504040204" pitchFamily="34" charset="0"/>
              </a:rPr>
              <a:t>*Roman Pontifical </a:t>
            </a:r>
          </a:p>
          <a:p>
            <a:pPr marL="0" indent="0" algn="ctr">
              <a:buNone/>
            </a:pPr>
            <a:r>
              <a:rPr lang="en-US" sz="2000" i="1" dirty="0">
                <a:latin typeface="Tahoma" panose="020B0604030504040204" pitchFamily="34" charset="0"/>
                <a:ea typeface="Tahoma" panose="020B0604030504040204" pitchFamily="34" charset="0"/>
                <a:cs typeface="Tahoma" panose="020B0604030504040204" pitchFamily="34" charset="0"/>
              </a:rPr>
              <a:t>Introduction</a:t>
            </a:r>
          </a:p>
          <a:p>
            <a:pPr marL="0" indent="0" algn="ctr">
              <a:buNone/>
            </a:pPr>
            <a:r>
              <a:rPr lang="en-US" sz="2000" i="1" dirty="0">
                <a:latin typeface="Tahoma" panose="020B0604030504040204" pitchFamily="34" charset="0"/>
                <a:ea typeface="Tahoma" panose="020B0604030504040204" pitchFamily="34" charset="0"/>
                <a:cs typeface="Tahoma" panose="020B0604030504040204" pitchFamily="34" charset="0"/>
              </a:rPr>
              <a:t>Nature &amp; Value of Consecrated Virginity</a:t>
            </a:r>
          </a:p>
          <a:p>
            <a:pPr marL="0" indent="0" algn="ctr">
              <a:buNone/>
            </a:pPr>
            <a:r>
              <a:rPr lang="en-US" sz="2000" i="1" dirty="0">
                <a:latin typeface="Tahoma" panose="020B0604030504040204" pitchFamily="34" charset="0"/>
                <a:ea typeface="Tahoma" panose="020B0604030504040204" pitchFamily="34" charset="0"/>
                <a:cs typeface="Tahoma" panose="020B0604030504040204" pitchFamily="34" charset="0"/>
              </a:rPr>
              <a:t>Those who may be Consecrated</a:t>
            </a:r>
          </a:p>
          <a:p>
            <a:pPr marL="0" indent="0" algn="ctr">
              <a:buNone/>
            </a:pPr>
            <a:r>
              <a:rPr lang="en-US" sz="2000" b="1" dirty="0">
                <a:latin typeface="Tahoma" panose="020B0604030504040204" pitchFamily="34" charset="0"/>
                <a:ea typeface="Tahoma" panose="020B0604030504040204" pitchFamily="34" charset="0"/>
                <a:cs typeface="Tahoma" panose="020B0604030504040204" pitchFamily="34" charset="0"/>
              </a:rPr>
              <a:t>*Catechism of the Catholic Church </a:t>
            </a:r>
          </a:p>
          <a:p>
            <a:pPr marL="0" indent="0" algn="ctr">
              <a:buNone/>
            </a:pPr>
            <a:r>
              <a:rPr lang="en-US" sz="2000" dirty="0">
                <a:latin typeface="Tahoma" panose="020B0604030504040204" pitchFamily="34" charset="0"/>
                <a:ea typeface="Tahoma" panose="020B0604030504040204" pitchFamily="34" charset="0"/>
                <a:cs typeface="Tahoma" panose="020B0604030504040204" pitchFamily="34" charset="0"/>
              </a:rPr>
              <a:t>nos. 922, 923, 924</a:t>
            </a:r>
          </a:p>
          <a:p>
            <a:pPr marL="0" indent="0" algn="ctr">
              <a:buNone/>
            </a:pPr>
            <a:r>
              <a:rPr lang="en-US" sz="2000" b="1" dirty="0">
                <a:latin typeface="Tahoma" panose="020B0604030504040204" pitchFamily="34" charset="0"/>
                <a:ea typeface="Tahoma" panose="020B0604030504040204" pitchFamily="34" charset="0"/>
                <a:cs typeface="Tahoma" panose="020B0604030504040204" pitchFamily="34" charset="0"/>
              </a:rPr>
              <a:t>*Resources Materials </a:t>
            </a:r>
          </a:p>
          <a:p>
            <a:pPr marL="0" indent="0" algn="ctr">
              <a:buNone/>
            </a:pPr>
            <a:r>
              <a:rPr lang="en-US" sz="2000" dirty="0">
                <a:latin typeface="Tahoma" panose="020B0604030504040204" pitchFamily="34" charset="0"/>
                <a:ea typeface="Tahoma" panose="020B0604030504040204" pitchFamily="34" charset="0"/>
                <a:cs typeface="Tahoma" panose="020B0604030504040204" pitchFamily="34" charset="0"/>
              </a:rPr>
              <a:t>available from the Diocese of La Crosse </a:t>
            </a:r>
          </a:p>
          <a:p>
            <a:pPr marL="0" indent="0" algn="ctr">
              <a:buNone/>
            </a:pPr>
            <a:r>
              <a:rPr lang="en-US" sz="2000" dirty="0">
                <a:latin typeface="Tahoma" panose="020B0604030504040204" pitchFamily="34" charset="0"/>
                <a:ea typeface="Tahoma" panose="020B0604030504040204" pitchFamily="34" charset="0"/>
                <a:cs typeface="Tahoma" panose="020B0604030504040204" pitchFamily="34" charset="0"/>
              </a:rPr>
              <a:t>Office for Consecrated Life</a:t>
            </a:r>
          </a:p>
        </p:txBody>
      </p:sp>
    </p:spTree>
    <p:extLst>
      <p:ext uri="{BB962C8B-B14F-4D97-AF65-F5344CB8AC3E}">
        <p14:creationId xmlns:p14="http://schemas.microsoft.com/office/powerpoint/2010/main" val="34746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3C29-79F2-4C96-97E2-DB25C91E68A6}"/>
              </a:ext>
            </a:extLst>
          </p:cNvPr>
          <p:cNvSpPr>
            <a:spLocks noGrp="1"/>
          </p:cNvSpPr>
          <p:nvPr>
            <p:ph type="title"/>
          </p:nvPr>
        </p:nvSpPr>
        <p:spPr>
          <a:noFill/>
        </p:spPr>
        <p:txBody>
          <a:bodyPr>
            <a:norm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The Church provides the information about this consecration.  </a:t>
            </a:r>
          </a:p>
        </p:txBody>
      </p:sp>
      <p:sp>
        <p:nvSpPr>
          <p:cNvPr id="3" name="Content Placeholder 2">
            <a:extLst>
              <a:ext uri="{FF2B5EF4-FFF2-40B4-BE49-F238E27FC236}">
                <a16:creationId xmlns:a16="http://schemas.microsoft.com/office/drawing/2014/main" id="{B20C9906-8D65-40AB-9DDF-B55916EED500}"/>
              </a:ext>
            </a:extLst>
          </p:cNvPr>
          <p:cNvSpPr>
            <a:spLocks noGrp="1"/>
          </p:cNvSpPr>
          <p:nvPr>
            <p:ph idx="1"/>
          </p:nvPr>
        </p:nvSpPr>
        <p:spPr>
          <a:xfrm>
            <a:off x="838200" y="1690688"/>
            <a:ext cx="10515600" cy="3972693"/>
          </a:xfrm>
        </p:spPr>
        <p:txBody>
          <a:bodyPr/>
          <a:lstStyle/>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Recognized by the Church as an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authentic form of consecrated life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since Apostolic times,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it not only has an official Rite </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found in the Roman Pontifical</a:t>
            </a:r>
          </a:p>
          <a:p>
            <a:pPr marL="0" indent="0" algn="r">
              <a:buNone/>
            </a:pPr>
            <a:r>
              <a:rPr lang="en-US" dirty="0">
                <a:latin typeface="Tahoma" panose="020B0604030504040204" pitchFamily="34" charset="0"/>
                <a:ea typeface="Tahoma" panose="020B0604030504040204" pitchFamily="34" charset="0"/>
                <a:cs typeface="Tahoma" panose="020B0604030504040204" pitchFamily="34" charset="0"/>
              </a:rPr>
              <a:t>including a Homily and Prayer of Consecration</a:t>
            </a:r>
          </a:p>
          <a:p>
            <a:pPr marL="0" indent="0" algn="r">
              <a:buNone/>
            </a:pPr>
            <a:r>
              <a:rPr lang="en-US" i="1" dirty="0">
                <a:latin typeface="Tahoma" panose="020B0604030504040204" pitchFamily="34" charset="0"/>
                <a:ea typeface="Tahoma" panose="020B0604030504040204" pitchFamily="34" charset="0"/>
                <a:cs typeface="Tahoma" panose="020B0604030504040204" pitchFamily="34" charset="0"/>
              </a:rPr>
              <a:t>(the spirituality and charism of the consecration) </a:t>
            </a:r>
          </a:p>
        </p:txBody>
      </p:sp>
      <p:pic>
        <p:nvPicPr>
          <p:cNvPr id="4" name="Picture 18" descr="m_1337816587395">
            <a:extLst>
              <a:ext uri="{FF2B5EF4-FFF2-40B4-BE49-F238E27FC236}">
                <a16:creationId xmlns:a16="http://schemas.microsoft.com/office/drawing/2014/main" id="{7509D180-807A-4953-8E7E-DE2BB57C9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878" y="1488255"/>
            <a:ext cx="2510930" cy="359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123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DF81-96A8-4D4E-902C-031E5A473393}"/>
              </a:ext>
            </a:extLst>
          </p:cNvPr>
          <p:cNvSpPr>
            <a:spLocks noGrp="1"/>
          </p:cNvSpPr>
          <p:nvPr>
            <p:ph type="title"/>
          </p:nvPr>
        </p:nvSpPr>
        <p:spPr>
          <a:xfrm>
            <a:off x="839788" y="457200"/>
            <a:ext cx="4475162" cy="1600200"/>
          </a:xfrm>
          <a:solidFill>
            <a:srgbClr val="0070C0"/>
          </a:solidFill>
          <a:ln w="76200">
            <a:solidFill>
              <a:srgbClr val="0070C0"/>
            </a:solidFill>
          </a:ln>
        </p:spPr>
        <p:txBody>
          <a:bodyPr>
            <a:normAutofit fontScale="90000"/>
          </a:bodyPr>
          <a:lstStyle/>
          <a:p>
            <a:pPr algn="ctr"/>
            <a:r>
              <a:rPr lang="en-US" dirty="0">
                <a:solidFill>
                  <a:schemeClr val="bg1"/>
                </a:solidFill>
                <a:latin typeface="Edwardian Script ITC" panose="030303020407070D0804" pitchFamily="66" charset="0"/>
                <a:ea typeface="Tahoma" panose="020B0604030504040204" pitchFamily="34" charset="0"/>
                <a:cs typeface="Tahoma" panose="020B0604030504040204" pitchFamily="34" charset="0"/>
              </a:rPr>
              <a:t/>
            </a:r>
            <a:br>
              <a:rPr lang="en-US" dirty="0">
                <a:solidFill>
                  <a:schemeClr val="bg1"/>
                </a:solidFill>
                <a:latin typeface="Edwardian Script ITC" panose="030303020407070D0804" pitchFamily="66" charset="0"/>
                <a:ea typeface="Tahoma" panose="020B0604030504040204" pitchFamily="34" charset="0"/>
                <a:cs typeface="Tahoma" panose="020B0604030504040204" pitchFamily="34" charset="0"/>
              </a:rPr>
            </a:br>
            <a:r>
              <a:rPr lang="en-US" sz="3200" dirty="0">
                <a:solidFill>
                  <a:schemeClr val="bg1"/>
                </a:solidFill>
                <a:latin typeface="Edwardian Script ITC" panose="030303020407070D0804" pitchFamily="66" charset="0"/>
                <a:ea typeface="Tahoma" panose="020B0604030504040204" pitchFamily="34" charset="0"/>
                <a:cs typeface="Tahoma" panose="020B0604030504040204" pitchFamily="34" charset="0"/>
              </a:rPr>
              <a:t/>
            </a:r>
            <a:br>
              <a:rPr lang="en-US" sz="3200" dirty="0">
                <a:solidFill>
                  <a:schemeClr val="bg1"/>
                </a:solidFill>
                <a:latin typeface="Edwardian Script ITC" panose="030303020407070D0804" pitchFamily="66" charset="0"/>
                <a:ea typeface="Tahoma" panose="020B0604030504040204" pitchFamily="34" charset="0"/>
                <a:cs typeface="Tahoma" panose="020B0604030504040204" pitchFamily="34" charset="0"/>
              </a:rPr>
            </a:br>
            <a:r>
              <a:rPr lang="en-US" sz="3200" dirty="0">
                <a:solidFill>
                  <a:schemeClr val="bg1"/>
                </a:solidFill>
                <a:latin typeface="Edwardian Script ITC" panose="030303020407070D0804" pitchFamily="66" charset="0"/>
                <a:ea typeface="Tahoma" panose="020B0604030504040204" pitchFamily="34" charset="0"/>
                <a:cs typeface="Tahoma" panose="020B0604030504040204" pitchFamily="34" charset="0"/>
              </a:rPr>
              <a:t/>
            </a:r>
            <a:br>
              <a:rPr lang="en-US" sz="3200" dirty="0">
                <a:solidFill>
                  <a:schemeClr val="bg1"/>
                </a:solidFill>
                <a:latin typeface="Edwardian Script ITC" panose="030303020407070D0804" pitchFamily="66" charset="0"/>
                <a:ea typeface="Tahoma" panose="020B0604030504040204" pitchFamily="34" charset="0"/>
                <a:cs typeface="Tahoma" panose="020B0604030504040204" pitchFamily="34" charset="0"/>
              </a:rPr>
            </a:br>
            <a:r>
              <a:rPr lang="en-US" sz="4000" b="1" dirty="0">
                <a:solidFill>
                  <a:schemeClr val="bg1"/>
                </a:solidFill>
                <a:latin typeface="Edwardian Script ITC" panose="030303020407070D0804" pitchFamily="66" charset="0"/>
                <a:ea typeface="Tahoma" panose="020B0604030504040204" pitchFamily="34" charset="0"/>
                <a:cs typeface="Tahoma" panose="020B0604030504040204" pitchFamily="34" charset="0"/>
              </a:rPr>
              <a:t>Initial Discernment</a:t>
            </a:r>
            <a:br>
              <a:rPr lang="en-US" sz="4000" b="1" dirty="0">
                <a:solidFill>
                  <a:schemeClr val="bg1"/>
                </a:solidFill>
                <a:latin typeface="Edwardian Script ITC" panose="030303020407070D0804" pitchFamily="66" charset="0"/>
                <a:ea typeface="Tahoma" panose="020B0604030504040204" pitchFamily="34" charset="0"/>
                <a:cs typeface="Tahoma" panose="020B0604030504040204" pitchFamily="34" charset="0"/>
              </a:rPr>
            </a:br>
            <a:r>
              <a:rPr lang="en-US" sz="4000" b="1" dirty="0">
                <a:solidFill>
                  <a:schemeClr val="bg1"/>
                </a:solidFill>
                <a:latin typeface="Edwardian Script ITC" panose="030303020407070D0804" pitchFamily="66" charset="0"/>
                <a:ea typeface="Tahoma" panose="020B0604030504040204" pitchFamily="34" charset="0"/>
                <a:cs typeface="Tahoma" panose="020B0604030504040204" pitchFamily="34" charset="0"/>
              </a:rPr>
              <a:t>Background Information</a:t>
            </a:r>
            <a:r>
              <a:rPr lang="en-US" sz="3200" b="1" dirty="0">
                <a:solidFill>
                  <a:srgbClr val="0070C0"/>
                </a:solidFill>
                <a:latin typeface="Edwardian Script ITC" panose="030303020407070D0804" pitchFamily="66" charset="0"/>
                <a:ea typeface="Tahoma" panose="020B0604030504040204" pitchFamily="34" charset="0"/>
                <a:cs typeface="Tahoma" panose="020B0604030504040204" pitchFamily="34" charset="0"/>
              </a:rPr>
              <a:t/>
            </a:r>
            <a:br>
              <a:rPr lang="en-US" sz="3200" b="1" dirty="0">
                <a:solidFill>
                  <a:srgbClr val="0070C0"/>
                </a:solidFill>
                <a:latin typeface="Edwardian Script ITC" panose="030303020407070D0804" pitchFamily="66" charset="0"/>
                <a:ea typeface="Tahoma" panose="020B0604030504040204" pitchFamily="34" charset="0"/>
                <a:cs typeface="Tahoma" panose="020B0604030504040204" pitchFamily="34" charset="0"/>
              </a:rPr>
            </a:br>
            <a:endParaRPr lang="en-US" b="1" dirty="0">
              <a:solidFill>
                <a:schemeClr val="bg1"/>
              </a:solidFill>
            </a:endParaRPr>
          </a:p>
        </p:txBody>
      </p:sp>
      <p:sp>
        <p:nvSpPr>
          <p:cNvPr id="3" name="Content Placeholder 2">
            <a:extLst>
              <a:ext uri="{FF2B5EF4-FFF2-40B4-BE49-F238E27FC236}">
                <a16:creationId xmlns:a16="http://schemas.microsoft.com/office/drawing/2014/main" id="{969B21B0-7E11-492A-9982-7A9E95CFD64E}"/>
              </a:ext>
            </a:extLst>
          </p:cNvPr>
          <p:cNvSpPr>
            <a:spLocks noGrp="1"/>
          </p:cNvSpPr>
          <p:nvPr>
            <p:ph idx="1"/>
          </p:nvPr>
        </p:nvSpPr>
        <p:spPr>
          <a:xfrm>
            <a:off x="5400674" y="457201"/>
            <a:ext cx="5954713" cy="5411788"/>
          </a:xfrm>
        </p:spPr>
        <p:txBody>
          <a:bodyPr>
            <a:normAutofit/>
          </a:bodyPr>
          <a:lstStyle/>
          <a:p>
            <a:pPr marL="0" indent="0" algn="ctr">
              <a:lnSpc>
                <a:spcPct val="110000"/>
              </a:lnSpc>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The spirituality and charism are expressed in these words given to us </a:t>
            </a:r>
          </a:p>
          <a:p>
            <a:pPr marL="0" indent="0" algn="ctr">
              <a:lnSpc>
                <a:spcPct val="110000"/>
              </a:lnSpc>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by Holy Mother Church. </a:t>
            </a:r>
          </a:p>
          <a:p>
            <a:pPr marL="0" indent="0" algn="ctr">
              <a:lnSpc>
                <a:spcPct val="110000"/>
              </a:lnSpc>
              <a:buNone/>
            </a:pPr>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Any virgin reading and praying with these will immediately find in them the answer to the deepest longing of her heart. </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15000"/>
              </a:lnSpc>
              <a:spcBef>
                <a:spcPts val="0"/>
              </a:spcBef>
              <a:spcAft>
                <a:spcPts val="0"/>
              </a:spcAft>
              <a:buNone/>
            </a:pPr>
            <a:endParaRPr lang="en-US" sz="1800" dirty="0">
              <a:latin typeface="Tahoma" panose="020B060403050404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0"/>
              </a:spcBef>
              <a:spcAft>
                <a:spcPts val="0"/>
              </a:spcAft>
              <a:buNone/>
            </a:pPr>
            <a:endParaRPr lang="en-US" sz="1800" dirty="0">
              <a:latin typeface="Tahoma" panose="020B060403050404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0"/>
              </a:spcBef>
              <a:spcAft>
                <a:spcPts val="0"/>
              </a:spcAft>
              <a:buNone/>
            </a:pPr>
            <a:endParaRPr lang="en-US" sz="800" dirty="0">
              <a:latin typeface="Tahoma" panose="020B060403050404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0"/>
              </a:spcBef>
              <a:spcAft>
                <a:spcPts val="0"/>
              </a:spcAft>
              <a:buNone/>
            </a:pPr>
            <a:endParaRPr lang="en-US" sz="1800" dirty="0">
              <a:latin typeface="Tahoma" panose="020B060403050404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0"/>
              </a:spcBef>
              <a:spcAft>
                <a:spcPts val="0"/>
              </a:spcAft>
              <a:buNone/>
            </a:pPr>
            <a:r>
              <a:rPr lang="en-US" sz="1800" dirty="0">
                <a:latin typeface="Tahoma" panose="020B0604030504040204" pitchFamily="34" charset="0"/>
                <a:ea typeface="Times New Roman" panose="02020603050405020304" pitchFamily="18" charset="0"/>
                <a:cs typeface="Times New Roman" panose="02020603050405020304" pitchFamily="18" charset="0"/>
              </a:rPr>
              <a:t>“T</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he rite for the consecration of virgins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belongs to the treasures of Roman liturgy.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Jesus Christ left holy virginity as a legacy to His bride,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Bef>
                <a:spcPts val="0"/>
              </a:spcBef>
              <a:buNone/>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one of His most precious gifts.” </a:t>
            </a:r>
          </a:p>
          <a:p>
            <a:pPr marL="0" indent="0" algn="ctr">
              <a:lnSpc>
                <a:spcPct val="115000"/>
              </a:lnSpc>
              <a:spcBef>
                <a:spcPts val="0"/>
              </a:spcBef>
              <a:buNone/>
            </a:pPr>
            <a:r>
              <a:rPr lang="en-US" sz="800" dirty="0">
                <a:latin typeface="Tahoma" panose="020B0604030504040204" pitchFamily="34" charset="0"/>
                <a:ea typeface="Times New Roman" panose="02020603050405020304" pitchFamily="18" charset="0"/>
                <a:cs typeface="Times New Roman" panose="02020603050405020304" pitchFamily="18" charset="0"/>
              </a:rPr>
              <a:t>F</a:t>
            </a:r>
            <a:r>
              <a:rPr lang="en-US" sz="800" dirty="0">
                <a:effectLst/>
                <a:latin typeface="Tahoma" panose="020B0604030504040204" pitchFamily="34" charset="0"/>
                <a:ea typeface="Times New Roman" panose="02020603050405020304" pitchFamily="18" charset="0"/>
                <a:cs typeface="Times New Roman" panose="02020603050405020304" pitchFamily="18" charset="0"/>
              </a:rPr>
              <a:t>rom the Decree for Promulgation of the Rite of Consecration May 31, 1970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a:extLst>
              <a:ext uri="{FF2B5EF4-FFF2-40B4-BE49-F238E27FC236}">
                <a16:creationId xmlns:a16="http://schemas.microsoft.com/office/drawing/2014/main" id="{0576C299-31C3-4EA9-8A9B-ABE7B365C53A}"/>
              </a:ext>
            </a:extLst>
          </p:cNvPr>
          <p:cNvSpPr>
            <a:spLocks noGrp="1"/>
          </p:cNvSpPr>
          <p:nvPr>
            <p:ph type="body" sz="half" idx="2"/>
          </p:nvPr>
        </p:nvSpPr>
        <p:spPr>
          <a:xfrm>
            <a:off x="839788" y="2057400"/>
            <a:ext cx="4475162" cy="3811588"/>
          </a:xfrm>
          <a:ln w="38100">
            <a:solidFill>
              <a:schemeClr val="accent1"/>
            </a:solidFill>
          </a:ln>
        </p:spPr>
        <p:txBody>
          <a:bodyPr>
            <a:normAutofit fontScale="25000" lnSpcReduction="20000"/>
          </a:bodyPr>
          <a:lstStyle/>
          <a:p>
            <a:pPr algn="ctr"/>
            <a:endParaRPr lang="en-US" sz="2400" dirty="0">
              <a:solidFill>
                <a:srgbClr val="0070C0"/>
              </a:solidFill>
              <a:latin typeface="Edwardian Script ITC" panose="030303020407070D0804" pitchFamily="66" charset="0"/>
              <a:ea typeface="Tahoma" panose="020B0604030504040204" pitchFamily="34" charset="0"/>
              <a:cs typeface="Tahoma" panose="020B0604030504040204" pitchFamily="34" charset="0"/>
            </a:endParaRPr>
          </a:p>
          <a:p>
            <a:pPr algn="ctr">
              <a:lnSpc>
                <a:spcPct val="170000"/>
              </a:lnSpc>
            </a:pPr>
            <a:r>
              <a:rPr lang="en-US" sz="7200" dirty="0">
                <a:solidFill>
                  <a:srgbClr val="0070C0"/>
                </a:solidFill>
                <a:latin typeface="Tahoma" panose="020B0604030504040204" pitchFamily="34" charset="0"/>
                <a:ea typeface="Tahoma" panose="020B0604030504040204" pitchFamily="34" charset="0"/>
                <a:cs typeface="Tahoma" panose="020B0604030504040204" pitchFamily="34" charset="0"/>
              </a:rPr>
              <a:t>This first companion workbook contains the very key to the gift of the vocation. </a:t>
            </a:r>
          </a:p>
          <a:p>
            <a:pPr algn="ctr">
              <a:lnSpc>
                <a:spcPct val="170000"/>
              </a:lnSpc>
            </a:pPr>
            <a:r>
              <a:rPr lang="en-US" sz="7200" dirty="0">
                <a:solidFill>
                  <a:srgbClr val="0070C0"/>
                </a:solidFill>
                <a:latin typeface="Tahoma" panose="020B0604030504040204" pitchFamily="34" charset="0"/>
                <a:ea typeface="Tahoma" panose="020B0604030504040204" pitchFamily="34" charset="0"/>
                <a:cs typeface="Tahoma" panose="020B0604030504040204" pitchFamily="34" charset="0"/>
              </a:rPr>
              <a:t>*Passage from 1970 Document on the Promulgation of the Rite of Consecration</a:t>
            </a:r>
          </a:p>
          <a:p>
            <a:pPr algn="ctr">
              <a:lnSpc>
                <a:spcPct val="120000"/>
              </a:lnSpc>
            </a:pPr>
            <a:r>
              <a:rPr lang="en-US" sz="7200" dirty="0">
                <a:solidFill>
                  <a:srgbClr val="0070C0"/>
                </a:solidFill>
                <a:latin typeface="Tahoma" panose="020B0604030504040204" pitchFamily="34" charset="0"/>
                <a:ea typeface="Tahoma" panose="020B0604030504040204" pitchFamily="34" charset="0"/>
                <a:cs typeface="Tahoma" panose="020B0604030504040204" pitchFamily="34" charset="0"/>
              </a:rPr>
              <a:t>*The Homily</a:t>
            </a:r>
          </a:p>
          <a:p>
            <a:pPr algn="ctr">
              <a:lnSpc>
                <a:spcPct val="120000"/>
              </a:lnSpc>
            </a:pPr>
            <a:r>
              <a:rPr lang="en-US" sz="7200" dirty="0">
                <a:solidFill>
                  <a:srgbClr val="0070C0"/>
                </a:solidFill>
                <a:latin typeface="Tahoma" panose="020B0604030504040204" pitchFamily="34" charset="0"/>
                <a:ea typeface="Tahoma" panose="020B0604030504040204" pitchFamily="34" charset="0"/>
                <a:cs typeface="Tahoma" panose="020B0604030504040204" pitchFamily="34" charset="0"/>
              </a:rPr>
              <a:t>*The Prayer of Consecration </a:t>
            </a:r>
          </a:p>
          <a:p>
            <a:pPr algn="ctr">
              <a:lnSpc>
                <a:spcPct val="120000"/>
              </a:lnSpc>
            </a:pPr>
            <a:r>
              <a:rPr lang="en-US" sz="7200" dirty="0">
                <a:solidFill>
                  <a:srgbClr val="0070C0"/>
                </a:solidFill>
                <a:latin typeface="Tahoma" panose="020B0604030504040204" pitchFamily="34" charset="0"/>
                <a:ea typeface="Tahoma" panose="020B0604030504040204" pitchFamily="34" charset="0"/>
                <a:cs typeface="Tahoma" panose="020B0604030504040204" pitchFamily="34" charset="0"/>
              </a:rPr>
              <a:t>from the Rite of Consecration found in the Roman Pontifical.</a:t>
            </a:r>
            <a:endParaRPr lang="en-US" sz="7200" dirty="0"/>
          </a:p>
        </p:txBody>
      </p:sp>
      <p:pic>
        <p:nvPicPr>
          <p:cNvPr id="5" name="Picture 4" descr="A person wearing a costume&#10;&#10;Description automatically generated with low confidence">
            <a:extLst>
              <a:ext uri="{FF2B5EF4-FFF2-40B4-BE49-F238E27FC236}">
                <a16:creationId xmlns:a16="http://schemas.microsoft.com/office/drawing/2014/main" id="{697F460F-1E0A-4348-9DBE-8A8259362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362" y="3379875"/>
            <a:ext cx="780456" cy="823738"/>
          </a:xfrm>
          <a:prstGeom prst="rect">
            <a:avLst/>
          </a:prstGeom>
          <a:ln>
            <a:noFill/>
          </a:ln>
          <a:effectLst>
            <a:softEdge rad="112500"/>
          </a:effectLst>
        </p:spPr>
      </p:pic>
    </p:spTree>
    <p:extLst>
      <p:ext uri="{BB962C8B-B14F-4D97-AF65-F5344CB8AC3E}">
        <p14:creationId xmlns:p14="http://schemas.microsoft.com/office/powerpoint/2010/main" val="339613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232C-E2BB-4364-A55F-4160BA3625B1}"/>
              </a:ext>
            </a:extLst>
          </p:cNvPr>
          <p:cNvSpPr>
            <a:spLocks noGrp="1"/>
          </p:cNvSpPr>
          <p:nvPr>
            <p:ph type="title"/>
          </p:nvPr>
        </p:nvSpPr>
        <p:spPr>
          <a:xfrm>
            <a:off x="839787" y="439994"/>
            <a:ext cx="9913938" cy="1600200"/>
          </a:xfrm>
          <a:ln w="76200">
            <a:solidFill>
              <a:srgbClr val="0070C0"/>
            </a:solidFill>
          </a:ln>
        </p:spPr>
        <p:txBody>
          <a:bodyPr/>
          <a:lstStyle/>
          <a:p>
            <a:pPr algn="ctr"/>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Resource Materials </a:t>
            </a:r>
            <a:r>
              <a:rPr lang="en-US" dirty="0"/>
              <a:t/>
            </a:r>
            <a:br>
              <a:rPr lang="en-US" dirty="0"/>
            </a:br>
            <a:endParaRPr lang="en-US" dirty="0"/>
          </a:p>
        </p:txBody>
      </p:sp>
      <p:sp>
        <p:nvSpPr>
          <p:cNvPr id="4" name="Text Placeholder 3">
            <a:extLst>
              <a:ext uri="{FF2B5EF4-FFF2-40B4-BE49-F238E27FC236}">
                <a16:creationId xmlns:a16="http://schemas.microsoft.com/office/drawing/2014/main" id="{C8C0E084-B2C4-4DDB-A699-A9DADDE0C368}"/>
              </a:ext>
            </a:extLst>
          </p:cNvPr>
          <p:cNvSpPr>
            <a:spLocks noGrp="1"/>
          </p:cNvSpPr>
          <p:nvPr>
            <p:ph type="body" sz="half" idx="2"/>
          </p:nvPr>
        </p:nvSpPr>
        <p:spPr>
          <a:xfrm>
            <a:off x="839788" y="2057399"/>
            <a:ext cx="4332287" cy="4007362"/>
          </a:xfrm>
        </p:spPr>
        <p:txBody>
          <a:bodyPr>
            <a:normAutofit/>
          </a:bodyPr>
          <a:lstStyle/>
          <a:p>
            <a:endParaRPr lang="en-US" sz="800" dirty="0"/>
          </a:p>
          <a:p>
            <a:pPr algn="ctr">
              <a:lnSpc>
                <a:spcPct val="150000"/>
              </a:lnSpc>
            </a:pPr>
            <a:r>
              <a:rPr lang="en-US" dirty="0">
                <a:latin typeface="Tahoma" panose="020B0604030504040204" pitchFamily="34" charset="0"/>
                <a:ea typeface="Tahoma" panose="020B0604030504040204" pitchFamily="34" charset="0"/>
                <a:cs typeface="Tahoma" panose="020B0604030504040204" pitchFamily="34" charset="0"/>
              </a:rPr>
              <a:t>In addition to the basic introduction               to the vocation with                                              The Heart of the Bridegroom Program,       the Diocese of La Crosse has a set of resource materials all based on                  the Rite of Consecration to assist the virgin and those accompanying her on her spiritual journey. Here is an image of what is available for purchase by both the virgin and those working with her.</a:t>
            </a:r>
          </a:p>
        </p:txBody>
      </p:sp>
      <p:pic>
        <p:nvPicPr>
          <p:cNvPr id="5" name="Picture Placeholder 4">
            <a:extLst>
              <a:ext uri="{FF2B5EF4-FFF2-40B4-BE49-F238E27FC236}">
                <a16:creationId xmlns:a16="http://schemas.microsoft.com/office/drawing/2014/main" id="{7B3ED2A1-F85B-4232-BF84-FF36AED1ECC8}"/>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l="11526" r="11526"/>
          <a:stretch>
            <a:fillRect/>
          </a:stretch>
        </p:blipFill>
        <p:spPr>
          <a:xfrm>
            <a:off x="5810249" y="2225676"/>
            <a:ext cx="5076825" cy="3641724"/>
          </a:xfrm>
          <a:prstGeom prst="rect">
            <a:avLst/>
          </a:prstGeom>
        </p:spPr>
      </p:pic>
    </p:spTree>
    <p:extLst>
      <p:ext uri="{BB962C8B-B14F-4D97-AF65-F5344CB8AC3E}">
        <p14:creationId xmlns:p14="http://schemas.microsoft.com/office/powerpoint/2010/main" val="2340861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17AB-DCF8-4C9F-B19B-17469B32400F}"/>
              </a:ext>
            </a:extLst>
          </p:cNvPr>
          <p:cNvSpPr>
            <a:spLocks noGrp="1"/>
          </p:cNvSpPr>
          <p:nvPr>
            <p:ph type="title"/>
          </p:nvPr>
        </p:nvSpPr>
        <p:spPr/>
        <p:txBody>
          <a:bodyPr>
            <a:normAutofit/>
          </a:bodyPr>
          <a:lstStyle/>
          <a:p>
            <a:pPr marL="0" marR="0">
              <a:lnSpc>
                <a:spcPct val="115000"/>
              </a:lnSpc>
              <a:spcBef>
                <a:spcPts val="0"/>
              </a:spcBef>
              <a:spcAft>
                <a:spcPts val="0"/>
              </a:spcAft>
              <a:tabLst>
                <a:tab pos="733425" algn="l"/>
                <a:tab pos="3429000" algn="l"/>
                <a:tab pos="6858000" algn="r"/>
              </a:tabLs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r>
            <a:br>
              <a:rPr lang="en-US" sz="1800" dirty="0">
                <a:effectLst/>
                <a:latin typeface="Comic Sans MS" panose="030F0702030302020204" pitchFamily="66" charset="0"/>
                <a:ea typeface="Calibri" panose="020F050202020403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18117C53-72C3-461A-85EA-F4A601EB6A14}"/>
              </a:ext>
            </a:extLst>
          </p:cNvPr>
          <p:cNvSpPr>
            <a:spLocks noGrp="1"/>
          </p:cNvSpPr>
          <p:nvPr>
            <p:ph type="body" sz="half" idx="2"/>
          </p:nvPr>
        </p:nvSpPr>
        <p:spPr>
          <a:xfrm>
            <a:off x="836612" y="1518442"/>
            <a:ext cx="4459288" cy="4253707"/>
          </a:xfrm>
        </p:spPr>
        <p:txBody>
          <a:bodyPr>
            <a:normAutofit/>
          </a:bodyPr>
          <a:lstStyle/>
          <a:p>
            <a:pPr algn="ct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r>
            <a:br>
              <a:rPr lang="en-US" sz="1600" dirty="0">
                <a:effectLst/>
                <a:latin typeface="Comic Sans MS" panose="030F0702030302020204" pitchFamily="66" charset="0"/>
                <a:ea typeface="Calibri" panose="020F0502020204030204" pitchFamily="34" charset="0"/>
                <a:cs typeface="Times New Roman" panose="02020603050405020304" pitchFamily="18" charset="0"/>
              </a:rPr>
            </a:br>
            <a:r>
              <a:rPr lang="en-US" sz="2400" dirty="0">
                <a:effectLst/>
                <a:latin typeface="Comic Sans MS" panose="030F0702030302020204" pitchFamily="66" charset="0"/>
                <a:ea typeface="Calibri" panose="020F0502020204030204" pitchFamily="34" charset="0"/>
                <a:cs typeface="Times New Roman" panose="02020603050405020304" pitchFamily="18" charset="0"/>
              </a:rPr>
              <a:t>Those able "to receive it" </a:t>
            </a:r>
          </a:p>
          <a:p>
            <a:pPr algn="ctr"/>
            <a:r>
              <a:rPr lang="en-US" sz="2400" dirty="0">
                <a:effectLst/>
                <a:latin typeface="Comic Sans MS" panose="030F0702030302020204" pitchFamily="66" charset="0"/>
                <a:ea typeface="Calibri" panose="020F0502020204030204" pitchFamily="34" charset="0"/>
                <a:cs typeface="Times New Roman" panose="02020603050405020304" pitchFamily="18" charset="0"/>
              </a:rPr>
              <a:t>are those</a:t>
            </a:r>
          </a:p>
          <a:p>
            <a:pPr algn="ctr"/>
            <a:r>
              <a:rPr lang="en-US" sz="2400" dirty="0">
                <a:effectLst/>
                <a:latin typeface="Comic Sans MS" panose="030F0702030302020204" pitchFamily="66" charset="0"/>
                <a:ea typeface="Calibri" panose="020F0502020204030204" pitchFamily="34" charset="0"/>
                <a:cs typeface="Times New Roman" panose="02020603050405020304" pitchFamily="18" charset="0"/>
              </a:rPr>
              <a:t> "to whom it has been given.“</a:t>
            </a:r>
          </a:p>
          <a:p>
            <a:pPr algn="ctr">
              <a:lnSpc>
                <a:spcPct val="110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Comic Sans MS" panose="030F0702030302020204" pitchFamily="66" charset="0"/>
                <a:ea typeface="Calibri" panose="020F0502020204030204" pitchFamily="34" charset="0"/>
                <a:cs typeface="Times New Roman" panose="02020603050405020304" pitchFamily="18" charset="0"/>
              </a:rPr>
              <a:t>Pope John Paul II </a:t>
            </a:r>
          </a:p>
          <a:p>
            <a:pPr algn="ctr">
              <a:lnSpc>
                <a:spcPct val="110000"/>
              </a:lnSpc>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Theology of the Body </a:t>
            </a:r>
          </a:p>
          <a:p>
            <a:pPr algn="ctr">
              <a:lnSpc>
                <a:spcPct val="110000"/>
              </a:lnSpc>
            </a:pPr>
            <a:r>
              <a:rPr lang="en-US" sz="2000" i="1" dirty="0">
                <a:effectLst/>
                <a:latin typeface="Comic Sans MS" panose="030F0702030302020204" pitchFamily="66" charset="0"/>
                <a:ea typeface="Calibri" panose="020F0502020204030204" pitchFamily="34" charset="0"/>
                <a:cs typeface="Times New Roman" panose="02020603050405020304" pitchFamily="18" charset="0"/>
              </a:rPr>
              <a:t>Virginity or Celibacy for the sake of the Kingdom                         </a:t>
            </a:r>
            <a:r>
              <a:rPr lang="en-US" sz="2000" dirty="0">
                <a:effectLst/>
                <a:latin typeface="Comic Sans MS" panose="030F0702030302020204" pitchFamily="66" charset="0"/>
                <a:ea typeface="Calibri" panose="020F0502020204030204" pitchFamily="34" charset="0"/>
                <a:cs typeface="Times New Roman" panose="02020603050405020304" pitchFamily="18" charset="0"/>
              </a:rPr>
              <a:t>#72/ #4</a:t>
            </a:r>
            <a:endParaRPr lang="en-US" sz="2000" dirty="0"/>
          </a:p>
        </p:txBody>
      </p:sp>
      <p:pic>
        <p:nvPicPr>
          <p:cNvPr id="8" name="Picture Placeholder 7" descr="A person wearing a costume&#10;&#10;Description automatically generated with low confidence">
            <a:extLst>
              <a:ext uri="{FF2B5EF4-FFF2-40B4-BE49-F238E27FC236}">
                <a16:creationId xmlns:a16="http://schemas.microsoft.com/office/drawing/2014/main" id="{277EC8E2-3A1D-4E26-B748-B15C5B57F9F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183188" y="987425"/>
            <a:ext cx="6172200" cy="4873625"/>
          </a:xfrm>
          <a:prstGeom prst="rect">
            <a:avLst/>
          </a:prstGeom>
          <a:ln>
            <a:noFill/>
          </a:ln>
          <a:effectLst>
            <a:softEdge rad="112500"/>
          </a:effectLst>
        </p:spPr>
      </p:pic>
    </p:spTree>
    <p:extLst>
      <p:ext uri="{BB962C8B-B14F-4D97-AF65-F5344CB8AC3E}">
        <p14:creationId xmlns:p14="http://schemas.microsoft.com/office/powerpoint/2010/main" val="87047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201F1A-66E3-4A7C-A259-985A85D6F6F8}"/>
              </a:ext>
            </a:extLst>
          </p:cNvPr>
          <p:cNvSpPr>
            <a:spLocks noGrp="1"/>
          </p:cNvSpPr>
          <p:nvPr>
            <p:ph type="title"/>
          </p:nvPr>
        </p:nvSpPr>
        <p:spPr>
          <a:solidFill>
            <a:srgbClr val="0070C0"/>
          </a:solidFill>
        </p:spPr>
        <p:txBody>
          <a:bodyPr>
            <a:normAutofit/>
          </a:bodyPr>
          <a:lstStyle/>
          <a:p>
            <a:pPr algn="ctr"/>
            <a:r>
              <a:rPr lang="en-US" sz="6600" dirty="0">
                <a:solidFill>
                  <a:schemeClr val="bg1"/>
                </a:solidFill>
                <a:latin typeface="Edwardian Script ITC" panose="030303020407070D0804" pitchFamily="66" charset="0"/>
              </a:rPr>
              <a:t>Permissions</a:t>
            </a:r>
          </a:p>
        </p:txBody>
      </p:sp>
      <p:sp>
        <p:nvSpPr>
          <p:cNvPr id="6" name="Content Placeholder 5">
            <a:extLst>
              <a:ext uri="{FF2B5EF4-FFF2-40B4-BE49-F238E27FC236}">
                <a16:creationId xmlns:a16="http://schemas.microsoft.com/office/drawing/2014/main" id="{7BC6F35B-A914-4F9D-974D-092C32BD5345}"/>
              </a:ext>
            </a:extLst>
          </p:cNvPr>
          <p:cNvSpPr>
            <a:spLocks noGrp="1"/>
          </p:cNvSpPr>
          <p:nvPr>
            <p:ph sz="half" idx="1"/>
          </p:nvPr>
        </p:nvSpPr>
        <p:spPr>
          <a:ln w="38100">
            <a:solidFill>
              <a:srgbClr val="0070C0"/>
            </a:solidFill>
          </a:ln>
        </p:spPr>
        <p:txBody>
          <a:bodyPr>
            <a:normAutofit fontScale="92500"/>
          </a:bodyPr>
          <a:lstStyle/>
          <a:p>
            <a:pPr marL="0" marR="0" indent="0" algn="ctr">
              <a:lnSpc>
                <a:spcPct val="150000"/>
              </a:lnSpc>
              <a:spcBef>
                <a:spcPts val="0"/>
              </a:spcBef>
              <a:spcAft>
                <a:spcPts val="0"/>
              </a:spcAft>
              <a:buNone/>
            </a:pPr>
            <a:endParaRPr lang="en-US" sz="1600" i="1" dirty="0">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50000"/>
              </a:lnSpc>
              <a:spcBef>
                <a:spcPts val="0"/>
              </a:spcBef>
              <a:spcAft>
                <a:spcPts val="0"/>
              </a:spcAft>
              <a:buNone/>
            </a:pPr>
            <a:r>
              <a:rPr lang="en-US" sz="1700" i="1" dirty="0">
                <a:effectLst/>
                <a:latin typeface="Tahoma" panose="020B0604030504040204" pitchFamily="34" charset="0"/>
                <a:ea typeface="Tahoma" panose="020B0604030504040204" pitchFamily="34" charset="0"/>
                <a:cs typeface="Tahoma" panose="020B0604030504040204" pitchFamily="34" charset="0"/>
              </a:rPr>
              <a:t>Imprimatur for the text </a:t>
            </a:r>
            <a:r>
              <a:rPr lang="en-US" sz="1700" i="1" u="sng" dirty="0">
                <a:effectLst/>
                <a:latin typeface="Tahoma" panose="020B0604030504040204" pitchFamily="34" charset="0"/>
                <a:ea typeface="Tahoma" panose="020B0604030504040204" pitchFamily="34" charset="0"/>
                <a:cs typeface="Tahoma" panose="020B0604030504040204" pitchFamily="34" charset="0"/>
              </a:rPr>
              <a:t>The Heart of the Bridegroom</a:t>
            </a:r>
            <a:endParaRPr lang="en-US" sz="17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07000"/>
              </a:lnSpc>
              <a:spcBef>
                <a:spcPts val="0"/>
              </a:spcBef>
              <a:spcAft>
                <a:spcPts val="0"/>
              </a:spcAft>
              <a:buNone/>
            </a:pPr>
            <a:r>
              <a:rPr lang="en-US" sz="1700" dirty="0">
                <a:effectLst/>
                <a:latin typeface="Tahoma" panose="020B0604030504040204" pitchFamily="34" charset="0"/>
                <a:ea typeface="Tahoma" panose="020B0604030504040204" pitchFamily="34" charset="0"/>
                <a:cs typeface="Tahoma" panose="020B0604030504040204" pitchFamily="34" charset="0"/>
              </a:rPr>
              <a:t>Given at La Crosse the Fifteenth of February</a:t>
            </a:r>
          </a:p>
          <a:p>
            <a:pPr marL="0" marR="0" indent="0" algn="ctr">
              <a:lnSpc>
                <a:spcPct val="107000"/>
              </a:lnSpc>
              <a:spcBef>
                <a:spcPts val="0"/>
              </a:spcBef>
              <a:spcAft>
                <a:spcPts val="0"/>
              </a:spcAft>
              <a:buNone/>
            </a:pPr>
            <a:r>
              <a:rPr lang="en-US" sz="1700" dirty="0">
                <a:effectLst/>
                <a:latin typeface="Tahoma" panose="020B0604030504040204" pitchFamily="34" charset="0"/>
                <a:ea typeface="Tahoma" panose="020B0604030504040204" pitchFamily="34" charset="0"/>
                <a:cs typeface="Tahoma" panose="020B0604030504040204" pitchFamily="34" charset="0"/>
              </a:rPr>
              <a:t>In the Year of Our Lord 2016</a:t>
            </a:r>
          </a:p>
          <a:p>
            <a:pPr marL="0" marR="0" indent="0" algn="ctr">
              <a:lnSpc>
                <a:spcPct val="107000"/>
              </a:lnSpc>
              <a:spcBef>
                <a:spcPts val="0"/>
              </a:spcBef>
              <a:spcAft>
                <a:spcPts val="0"/>
              </a:spcAft>
              <a:buNone/>
            </a:pPr>
            <a:r>
              <a:rPr lang="en-US" sz="1700" b="1" dirty="0">
                <a:effectLst/>
                <a:latin typeface="Tahoma" panose="020B0604030504040204" pitchFamily="34" charset="0"/>
                <a:ea typeface="Tahoma" panose="020B0604030504040204" pitchFamily="34" charset="0"/>
                <a:cs typeface="Tahoma" panose="020B0604030504040204" pitchFamily="34" charset="0"/>
              </a:rPr>
              <a:t>+</a:t>
            </a:r>
            <a:r>
              <a:rPr lang="en-US" sz="1700" dirty="0">
                <a:effectLst/>
                <a:latin typeface="Tahoma" panose="020B0604030504040204" pitchFamily="34" charset="0"/>
                <a:ea typeface="Tahoma" panose="020B0604030504040204" pitchFamily="34" charset="0"/>
                <a:cs typeface="Tahoma" panose="020B0604030504040204" pitchFamily="34" charset="0"/>
              </a:rPr>
              <a:t>Most Reverend William Patrick Callahan, OFM Conv</a:t>
            </a:r>
          </a:p>
          <a:p>
            <a:pPr marL="0" marR="0" indent="0" algn="ctr">
              <a:lnSpc>
                <a:spcPct val="107000"/>
              </a:lnSpc>
              <a:spcBef>
                <a:spcPts val="0"/>
              </a:spcBef>
              <a:spcAft>
                <a:spcPts val="0"/>
              </a:spcAft>
              <a:buNone/>
            </a:pPr>
            <a:r>
              <a:rPr lang="en-US" sz="1700" dirty="0">
                <a:effectLst/>
                <a:latin typeface="Tahoma" panose="020B0604030504040204" pitchFamily="34" charset="0"/>
                <a:ea typeface="Tahoma" panose="020B0604030504040204" pitchFamily="34" charset="0"/>
                <a:cs typeface="Tahoma" panose="020B0604030504040204" pitchFamily="34" charset="0"/>
              </a:rPr>
              <a:t>Bishop Of La Crosse, Wisconsin</a:t>
            </a:r>
          </a:p>
          <a:p>
            <a:pPr marL="0" marR="0" indent="0" algn="ctr">
              <a:lnSpc>
                <a:spcPct val="107000"/>
              </a:lnSpc>
              <a:spcBef>
                <a:spcPts val="0"/>
              </a:spcBef>
              <a:spcAft>
                <a:spcPts val="0"/>
              </a:spcAft>
              <a:buNone/>
            </a:pP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07000"/>
              </a:lnSpc>
              <a:spcBef>
                <a:spcPts val="0"/>
              </a:spcBef>
              <a:spcAft>
                <a:spcPts val="0"/>
              </a:spcAft>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07000"/>
              </a:lnSpc>
              <a:spcBef>
                <a:spcPts val="0"/>
              </a:spcBef>
              <a:spcAft>
                <a:spcPts val="0"/>
              </a:spcAft>
              <a:buNone/>
            </a:pP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lnSpc>
                <a:spcPct val="107000"/>
              </a:lnSpc>
              <a:spcBef>
                <a:spcPts val="0"/>
              </a:spcBef>
              <a:spcAft>
                <a:spcPts val="0"/>
              </a:spcAft>
              <a:buNone/>
            </a:pPr>
            <a:r>
              <a:rPr lang="en-US" sz="1600" dirty="0">
                <a:effectLst/>
                <a:latin typeface="Tahoma" panose="020B0604030504040204" pitchFamily="34" charset="0"/>
                <a:ea typeface="Tahoma" panose="020B0604030504040204" pitchFamily="34" charset="0"/>
                <a:cs typeface="Tahoma" panose="020B0604030504040204" pitchFamily="34" charset="0"/>
              </a:rPr>
              <a:t>CBS Graphics, La Crosse, Wisconsin</a:t>
            </a:r>
          </a:p>
          <a:p>
            <a:pPr marL="0" marR="0" indent="0" algn="ctr">
              <a:lnSpc>
                <a:spcPct val="107000"/>
              </a:lnSpc>
              <a:spcBef>
                <a:spcPts val="0"/>
              </a:spcBef>
              <a:spcAft>
                <a:spcPts val="0"/>
              </a:spcAft>
              <a:buNone/>
            </a:pPr>
            <a:r>
              <a:rPr lang="en-US" sz="1600" dirty="0">
                <a:effectLst/>
                <a:latin typeface="Tahoma" panose="020B0604030504040204" pitchFamily="34" charset="0"/>
                <a:ea typeface="Tahoma" panose="020B0604030504040204" pitchFamily="34" charset="0"/>
                <a:cs typeface="Tahoma" panose="020B0604030504040204" pitchFamily="34" charset="0"/>
              </a:rPr>
              <a:t>Published by Diocese of La Crosse, Wisconsin</a:t>
            </a:r>
          </a:p>
          <a:p>
            <a:pPr marL="0" marR="0" indent="0" algn="ctr">
              <a:lnSpc>
                <a:spcPct val="107000"/>
              </a:lnSpc>
              <a:spcBef>
                <a:spcPts val="0"/>
              </a:spcBef>
              <a:spcAft>
                <a:spcPts val="0"/>
              </a:spcAft>
              <a:buNone/>
            </a:pPr>
            <a:r>
              <a:rPr lang="en-US" sz="1600" dirty="0">
                <a:effectLst/>
                <a:latin typeface="Tahoma" panose="020B0604030504040204" pitchFamily="34" charset="0"/>
                <a:ea typeface="Tahoma" panose="020B0604030504040204" pitchFamily="34" charset="0"/>
                <a:cs typeface="Tahoma" panose="020B0604030504040204" pitchFamily="34" charset="0"/>
              </a:rPr>
              <a:t>United States of America</a:t>
            </a:r>
          </a:p>
          <a:p>
            <a:pPr marL="0" marR="0" indent="0" algn="ctr">
              <a:lnSpc>
                <a:spcPct val="107000"/>
              </a:lnSpc>
              <a:spcBef>
                <a:spcPts val="0"/>
              </a:spcBef>
              <a:spcAft>
                <a:spcPts val="0"/>
              </a:spcAft>
              <a:buNone/>
            </a:pP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latin typeface="Tahoma" panose="020B0604030504040204" pitchFamily="34" charset="0"/>
                <a:ea typeface="Calibri" panose="020F0502020204030204" pitchFamily="34" charset="0"/>
                <a:cs typeface="Times New Roman" panose="02020603050405020304" pitchFamily="18" charset="0"/>
              </a:rPr>
              <a:t>Written and compiled by Miss Barbara Swieciak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latin typeface="Tahoma" panose="020B0604030504040204" pitchFamily="34" charset="0"/>
                <a:ea typeface="Calibri" panose="020F0502020204030204" pitchFamily="34" charset="0"/>
                <a:cs typeface="Times New Roman" panose="02020603050405020304" pitchFamily="18" charset="0"/>
              </a:rPr>
              <a:t>Consecrated Virgin Diocese of La Crosse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latin typeface="Tahoma" panose="020B0604030504040204" pitchFamily="34" charset="0"/>
                <a:ea typeface="Calibri" panose="020F0502020204030204" pitchFamily="34" charset="0"/>
                <a:cs typeface="Times New Roman" panose="02020603050405020304" pitchFamily="18" charset="0"/>
              </a:rPr>
              <a:t>Copyright </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Tahoma" panose="020B0604030504040204" pitchFamily="34" charset="0"/>
                <a:ea typeface="Calibri" panose="020F0502020204030204" pitchFamily="34" charset="0"/>
                <a:cs typeface="Times New Roman" panose="02020603050405020304" pitchFamily="18" charset="0"/>
              </a:rPr>
              <a:t>January 21, 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latin typeface="Tahoma" panose="020B0604030504040204" pitchFamily="34" charset="0"/>
                <a:ea typeface="Calibri" panose="020F0502020204030204" pitchFamily="34" charset="0"/>
                <a:cs typeface="Times New Roman" panose="02020603050405020304" pitchFamily="18" charset="0"/>
              </a:rPr>
              <a:t>Memorial of Saint Agnes, Virgin and Martyr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7" name="Content Placeholder 6">
            <a:extLst>
              <a:ext uri="{FF2B5EF4-FFF2-40B4-BE49-F238E27FC236}">
                <a16:creationId xmlns:a16="http://schemas.microsoft.com/office/drawing/2014/main" id="{F5A4AFF1-1784-42D3-92DC-79863317370A}"/>
              </a:ext>
            </a:extLst>
          </p:cNvPr>
          <p:cNvSpPr>
            <a:spLocks noGrp="1"/>
          </p:cNvSpPr>
          <p:nvPr>
            <p:ph sz="half" idx="2"/>
          </p:nvPr>
        </p:nvSpPr>
        <p:spPr>
          <a:ln w="38100">
            <a:solidFill>
              <a:srgbClr val="0070C0"/>
            </a:solidFill>
          </a:ln>
        </p:spPr>
        <p:txBody>
          <a:bodyPr>
            <a:normAutofit fontScale="92500"/>
          </a:bodyPr>
          <a:lstStyle/>
          <a:p>
            <a:pPr marL="0" marR="0" indent="0" algn="ctr">
              <a:lnSpc>
                <a:spcPct val="107000"/>
              </a:lnSpc>
              <a:spcBef>
                <a:spcPts val="0"/>
              </a:spcBef>
              <a:spcAft>
                <a:spcPts val="80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500" dirty="0">
                <a:effectLst/>
                <a:latin typeface="Tahoma" panose="020B0604030504040204" pitchFamily="34" charset="0"/>
                <a:ea typeface="Calibri" panose="020F0502020204030204" pitchFamily="34" charset="0"/>
                <a:cs typeface="Times New Roman" panose="02020603050405020304" pitchFamily="18" charset="0"/>
              </a:rPr>
              <a:t>Excerpts from the </a:t>
            </a:r>
            <a:r>
              <a:rPr lang="en-US" sz="1500" i="1" dirty="0">
                <a:effectLst/>
                <a:latin typeface="Tahoma" panose="020B0604030504040204" pitchFamily="34" charset="0"/>
                <a:ea typeface="Calibri" panose="020F0502020204030204" pitchFamily="34" charset="0"/>
                <a:cs typeface="Times New Roman" panose="02020603050405020304" pitchFamily="18" charset="0"/>
              </a:rPr>
              <a:t>Lectionary for use in the Diocese of the United States of America, second typical edition </a:t>
            </a:r>
            <a:r>
              <a:rPr lang="en-US" sz="1500" dirty="0">
                <a:effectLst/>
                <a:latin typeface="Tahoma" panose="020B0604030504040204" pitchFamily="34" charset="0"/>
                <a:ea typeface="Calibri" panose="020F0502020204030204" pitchFamily="34" charset="0"/>
                <a:cs typeface="Times New Roman" panose="02020603050405020304" pitchFamily="18" charset="0"/>
              </a:rPr>
              <a:t>Copyright </a:t>
            </a:r>
            <a:r>
              <a:rPr lang="en-US" sz="15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Tahoma" panose="020B0604030504040204" pitchFamily="34" charset="0"/>
                <a:ea typeface="Calibri" panose="020F0502020204030204" pitchFamily="34" charset="0"/>
                <a:cs typeface="Times New Roman" panose="02020603050405020304" pitchFamily="18" charset="0"/>
              </a:rPr>
              <a:t>1970, 1986, 1992, 1998, 2001 Confraternity of Christian Doctrine, Inc. Washington DC.</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500" dirty="0">
                <a:effectLst/>
                <a:latin typeface="Tahoma" panose="020B0604030504040204" pitchFamily="34" charset="0"/>
                <a:ea typeface="Calibri" panose="020F0502020204030204" pitchFamily="34" charset="0"/>
                <a:cs typeface="Times New Roman" panose="02020603050405020304" pitchFamily="18" charset="0"/>
              </a:rPr>
              <a:t>International Commission on English in the Liturgy Corporation (ICEL); excerpts from the English translation to a life of virginity </a:t>
            </a:r>
            <a:r>
              <a:rPr lang="en-US" sz="1500" dirty="0">
                <a:effectLst/>
                <a:latin typeface="Tahoma" panose="020B0604030504040204" pitchFamily="34"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500" dirty="0">
                <a:effectLst/>
                <a:latin typeface="Tahoma" panose="020B0604030504040204" pitchFamily="34" charset="0"/>
                <a:ea typeface="Calibri" panose="020F0502020204030204" pitchFamily="34" charset="0"/>
                <a:cs typeface="Times New Roman" panose="02020603050405020304" pitchFamily="18" charset="0"/>
              </a:rPr>
              <a:t>Copyright </a:t>
            </a:r>
            <a:r>
              <a:rPr lang="en-US" sz="1500" dirty="0">
                <a:effectLst/>
                <a:latin typeface="Tahoma" panose="020B0604030504040204" pitchFamily="34" charset="0"/>
                <a:ea typeface="Times New Roman" panose="02020603050405020304" pitchFamily="18" charset="0"/>
                <a:cs typeface="Times New Roman" panose="02020603050405020304" pitchFamily="18" charset="0"/>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Tahoma" panose="020B0604030504040204" pitchFamily="34" charset="0"/>
                <a:ea typeface="Calibri" panose="020F0502020204030204" pitchFamily="34" charset="0"/>
                <a:cs typeface="Times New Roman" panose="02020603050405020304" pitchFamily="18" charset="0"/>
              </a:rPr>
              <a:t>permission from </a:t>
            </a:r>
            <a:r>
              <a:rPr lang="en-US" sz="1500" dirty="0" err="1">
                <a:effectLst/>
                <a:latin typeface="Tahoma" panose="020B0604030504040204" pitchFamily="34" charset="0"/>
                <a:ea typeface="Calibri" panose="020F0502020204030204" pitchFamily="34" charset="0"/>
                <a:cs typeface="Times New Roman" panose="02020603050405020304" pitchFamily="18" charset="0"/>
              </a:rPr>
              <a:t>Libreria</a:t>
            </a:r>
            <a:r>
              <a:rPr lang="en-US" sz="1500" dirty="0">
                <a:effectLst/>
                <a:latin typeface="Tahoma" panose="020B0604030504040204" pitchFamily="34" charset="0"/>
                <a:ea typeface="Calibri" panose="020F0502020204030204" pitchFamily="34" charset="0"/>
                <a:cs typeface="Times New Roman" panose="02020603050405020304" pitchFamily="18" charset="0"/>
              </a:rPr>
              <a:t> </a:t>
            </a:r>
            <a:r>
              <a:rPr lang="en-US" sz="1500" dirty="0" err="1">
                <a:effectLst/>
                <a:latin typeface="Tahoma" panose="020B0604030504040204" pitchFamily="34" charset="0"/>
                <a:ea typeface="Calibri" panose="020F0502020204030204" pitchFamily="34" charset="0"/>
                <a:cs typeface="Times New Roman" panose="02020603050405020304" pitchFamily="18" charset="0"/>
              </a:rPr>
              <a:t>Editrice</a:t>
            </a:r>
            <a:r>
              <a:rPr lang="en-US" sz="1500" dirty="0">
                <a:effectLst/>
                <a:latin typeface="Tahoma" panose="020B0604030504040204" pitchFamily="34" charset="0"/>
                <a:ea typeface="Calibri" panose="020F0502020204030204" pitchFamily="34" charset="0"/>
                <a:cs typeface="Times New Roman" panose="02020603050405020304" pitchFamily="18" charset="0"/>
              </a:rPr>
              <a:t> </a:t>
            </a:r>
            <a:r>
              <a:rPr lang="en-US" sz="1500" dirty="0" err="1">
                <a:effectLst/>
                <a:latin typeface="Tahoma" panose="020B0604030504040204" pitchFamily="34" charset="0"/>
                <a:ea typeface="Calibri" panose="020F0502020204030204" pitchFamily="34" charset="0"/>
                <a:cs typeface="Times New Roman" panose="02020603050405020304" pitchFamily="18" charset="0"/>
              </a:rPr>
              <a:t>Vaticana</a:t>
            </a:r>
            <a:r>
              <a:rPr lang="en-US" sz="1500" dirty="0">
                <a:effectLst/>
                <a:latin typeface="Tahoma" panose="020B0604030504040204" pitchFamily="34" charset="0"/>
                <a:ea typeface="Calibri" panose="020F0502020204030204" pitchFamily="34"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500" dirty="0">
                <a:effectLst/>
                <a:latin typeface="Tahoma" panose="020B0604030504040204" pitchFamily="34" charset="0"/>
                <a:ea typeface="Calibri" panose="020F0502020204030204" pitchFamily="34" charset="0"/>
                <a:cs typeface="Times New Roman" panose="02020603050405020304" pitchFamily="18" charset="0"/>
              </a:rPr>
              <a:t>Sacred Congregation for Divine Worship, Decree promulgating the new rite for the consecration of a virgin, 31 May 1970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500" dirty="0">
                <a:effectLst/>
                <a:latin typeface="Tahoma" panose="020B0604030504040204" pitchFamily="34" charset="0"/>
                <a:ea typeface="Calibri" panose="020F0502020204030204" pitchFamily="34" charset="0"/>
                <a:cs typeface="Times New Roman" panose="02020603050405020304" pitchFamily="18" charset="0"/>
              </a:rPr>
              <a:t>Pope John Paul II, </a:t>
            </a:r>
            <a:r>
              <a:rPr lang="en-US" sz="1500" u="sng" dirty="0">
                <a:effectLst/>
                <a:latin typeface="Tahoma" panose="020B0604030504040204" pitchFamily="34" charset="0"/>
                <a:ea typeface="Calibri" panose="020F0502020204030204" pitchFamily="34" charset="0"/>
                <a:cs typeface="Times New Roman" panose="02020603050405020304" pitchFamily="18" charset="0"/>
              </a:rPr>
              <a:t>The Theology of the Body</a:t>
            </a:r>
            <a:r>
              <a:rPr lang="en-US" sz="1500" dirty="0">
                <a:effectLst/>
                <a:latin typeface="Tahoma" panose="020B0604030504040204" pitchFamily="34" charset="0"/>
                <a:ea typeface="Calibri" panose="020F0502020204030204" pitchFamily="34" charset="0"/>
                <a:cs typeface="Times New Roman" panose="02020603050405020304" pitchFamily="18" charset="0"/>
              </a:rPr>
              <a:t>, On Virginity for the Sake of the Kingdom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500" dirty="0">
                <a:effectLst/>
                <a:latin typeface="Tahoma" panose="020B0604030504040204" pitchFamily="34" charset="0"/>
                <a:ea typeface="Calibri" panose="020F0502020204030204" pitchFamily="34" charset="0"/>
                <a:cs typeface="Times New Roman" panose="02020603050405020304" pitchFamily="18" charset="0"/>
              </a:rPr>
              <a:t>John Paul II, </a:t>
            </a:r>
            <a:r>
              <a:rPr lang="en-US" sz="1500" i="1" dirty="0">
                <a:effectLst/>
                <a:latin typeface="Tahoma" panose="020B0604030504040204" pitchFamily="34" charset="0"/>
                <a:ea typeface="Calibri" panose="020F0502020204030204" pitchFamily="34" charset="0"/>
                <a:cs typeface="Times New Roman" panose="02020603050405020304" pitchFamily="18" charset="0"/>
              </a:rPr>
              <a:t>Vita </a:t>
            </a:r>
            <a:r>
              <a:rPr lang="en-US" sz="1500" i="1" dirty="0" err="1">
                <a:effectLst/>
                <a:latin typeface="Tahoma" panose="020B0604030504040204" pitchFamily="34" charset="0"/>
                <a:ea typeface="Calibri" panose="020F0502020204030204" pitchFamily="34" charset="0"/>
                <a:cs typeface="Times New Roman" panose="02020603050405020304" pitchFamily="18" charset="0"/>
              </a:rPr>
              <a:t>Consecrata</a:t>
            </a:r>
            <a:r>
              <a:rPr lang="en-US" sz="1500" i="1" dirty="0">
                <a:effectLst/>
                <a:latin typeface="Tahoma" panose="020B0604030504040204" pitchFamily="34" charset="0"/>
                <a:ea typeface="Calibri" panose="020F0502020204030204" pitchFamily="34" charset="0"/>
                <a:cs typeface="Times New Roman" panose="02020603050405020304" pitchFamily="18" charset="0"/>
              </a:rPr>
              <a:t>, March 25, 1996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500" i="1" dirty="0">
                <a:effectLst/>
                <a:latin typeface="Tahoma" panose="020B0604030504040204" pitchFamily="34" charset="0"/>
                <a:ea typeface="Calibri" panose="020F0502020204030204" pitchFamily="34" charset="0"/>
                <a:cs typeface="Times New Roman" panose="02020603050405020304" pitchFamily="18" charset="0"/>
              </a:rPr>
              <a:t>Joseph Cardinal Ratzinger, Homily, Mass of Consecration 25 March 1988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Crest_COLOR">
            <a:extLst>
              <a:ext uri="{FF2B5EF4-FFF2-40B4-BE49-F238E27FC236}">
                <a16:creationId xmlns:a16="http://schemas.microsoft.com/office/drawing/2014/main" id="{5D4109E0-F9F8-4CDC-9D36-7260AF111A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6112" y="3589655"/>
            <a:ext cx="485775" cy="480377"/>
          </a:xfrm>
          <a:prstGeom prst="rect">
            <a:avLst/>
          </a:prstGeom>
          <a:noFill/>
          <a:ln>
            <a:noFill/>
          </a:ln>
        </p:spPr>
      </p:pic>
    </p:spTree>
    <p:extLst>
      <p:ext uri="{BB962C8B-B14F-4D97-AF65-F5344CB8AC3E}">
        <p14:creationId xmlns:p14="http://schemas.microsoft.com/office/powerpoint/2010/main" val="122606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063E-31CA-4CB8-977A-C81EDB7BF9C5}"/>
              </a:ext>
            </a:extLst>
          </p:cNvPr>
          <p:cNvSpPr>
            <a:spLocks noGrp="1"/>
          </p:cNvSpPr>
          <p:nvPr>
            <p:ph type="title"/>
          </p:nvPr>
        </p:nvSpPr>
        <p:spPr>
          <a:xfrm>
            <a:off x="404813" y="3429000"/>
            <a:ext cx="3290887" cy="1981201"/>
          </a:xfrm>
        </p:spPr>
        <p:txBody>
          <a:bodyPr anchor="ctr">
            <a:normAutofit/>
          </a:bodyPr>
          <a:lstStyle/>
          <a:p>
            <a:pPr algn="ctr"/>
            <a:r>
              <a:rPr lang="en-US" sz="4800" b="1" dirty="0">
                <a:solidFill>
                  <a:srgbClr val="C00000"/>
                </a:solidFill>
                <a:latin typeface="Edwardian Script ITC" panose="030303020407070D0804" pitchFamily="66" charset="0"/>
                <a:ea typeface="Tahoma" panose="020B0604030504040204" pitchFamily="34" charset="0"/>
                <a:cs typeface="Tahoma" panose="020B0604030504040204" pitchFamily="34" charset="0"/>
              </a:rPr>
              <a:t>Thank you </a:t>
            </a:r>
            <a:br>
              <a:rPr lang="en-US" sz="4800" b="1" dirty="0">
                <a:solidFill>
                  <a:srgbClr val="C00000"/>
                </a:solidFill>
                <a:latin typeface="Edwardian Script ITC" panose="030303020407070D0804" pitchFamily="66" charset="0"/>
                <a:ea typeface="Tahoma" panose="020B0604030504040204" pitchFamily="34" charset="0"/>
                <a:cs typeface="Tahoma" panose="020B0604030504040204" pitchFamily="34" charset="0"/>
              </a:rPr>
            </a:br>
            <a:r>
              <a:rPr lang="en-US" sz="4800" b="1" dirty="0">
                <a:solidFill>
                  <a:srgbClr val="C00000"/>
                </a:solidFill>
                <a:latin typeface="Edwardian Script ITC" panose="030303020407070D0804" pitchFamily="66" charset="0"/>
                <a:ea typeface="Tahoma" panose="020B0604030504040204" pitchFamily="34" charset="0"/>
                <a:cs typeface="Tahoma" panose="020B0604030504040204" pitchFamily="34" charset="0"/>
              </a:rPr>
              <a:t>for your time!</a:t>
            </a:r>
          </a:p>
        </p:txBody>
      </p:sp>
      <p:pic>
        <p:nvPicPr>
          <p:cNvPr id="4" name="Picture 3">
            <a:extLst>
              <a:ext uri="{FF2B5EF4-FFF2-40B4-BE49-F238E27FC236}">
                <a16:creationId xmlns:a16="http://schemas.microsoft.com/office/drawing/2014/main" id="{AB5D7045-AB69-492A-AA66-E8C2425641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1152" b="21152"/>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1244FDC-CE24-4DF4-A6EC-2825643D9C57}"/>
              </a:ext>
            </a:extLst>
          </p:cNvPr>
          <p:cNvSpPr>
            <a:spLocks noGrp="1"/>
          </p:cNvSpPr>
          <p:nvPr>
            <p:ph idx="1"/>
          </p:nvPr>
        </p:nvSpPr>
        <p:spPr>
          <a:xfrm>
            <a:off x="3381376" y="3752850"/>
            <a:ext cx="8705850" cy="2762250"/>
          </a:xfrm>
        </p:spPr>
        <p:txBody>
          <a:bodyPr anchor="ctr">
            <a:normAutofit/>
          </a:bodyPr>
          <a:lstStyle/>
          <a:p>
            <a:pPr marL="0" indent="0" algn="ctr">
              <a:lnSpc>
                <a:spcPct val="150000"/>
              </a:lnSpc>
              <a:buNone/>
            </a:pPr>
            <a:r>
              <a:rPr lang="en-US" sz="2400" dirty="0">
                <a:latin typeface="Tahoma" panose="020B0604030504040204" pitchFamily="34" charset="0"/>
                <a:ea typeface="Tahoma" panose="020B0604030504040204" pitchFamily="34" charset="0"/>
                <a:cs typeface="Tahoma" panose="020B0604030504040204" pitchFamily="34" charset="0"/>
              </a:rPr>
              <a:t>I pray this presentation has helped you understand the mysteries of this treasure of the Roman liturgy!</a:t>
            </a:r>
          </a:p>
          <a:p>
            <a:pPr marL="0" indent="0" algn="ctr">
              <a:buNone/>
            </a:pPr>
            <a:r>
              <a:rPr lang="en-US" sz="2400" dirty="0">
                <a:latin typeface="Tahoma" panose="020B0604030504040204" pitchFamily="34" charset="0"/>
                <a:ea typeface="Tahoma" panose="020B0604030504040204" pitchFamily="34" charset="0"/>
                <a:cs typeface="Tahoma" panose="020B0604030504040204" pitchFamily="34" charset="0"/>
              </a:rPr>
              <a:t>God’s choicest blessings!</a:t>
            </a:r>
            <a:r>
              <a:rPr lang="en-US" sz="1600" i="1" dirty="0">
                <a:latin typeface="Tahoma" panose="020B0604030504040204" pitchFamily="34" charset="0"/>
                <a:ea typeface="Tahoma" panose="020B0604030504040204" pitchFamily="34" charset="0"/>
                <a:cs typeface="Tahoma" panose="020B0604030504040204" pitchFamily="34" charset="0"/>
              </a:rPr>
              <a:t> </a:t>
            </a:r>
          </a:p>
          <a:p>
            <a:pPr marL="0" indent="0" algn="ctr">
              <a:buNone/>
            </a:pPr>
            <a:endParaRPr lang="en-US" sz="1200" i="1"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buNone/>
            </a:pPr>
            <a:r>
              <a:rPr lang="en-US" sz="1200" i="1" dirty="0">
                <a:latin typeface="Tahoma" panose="020B0604030504040204" pitchFamily="34" charset="0"/>
                <a:ea typeface="Tahoma" panose="020B0604030504040204" pitchFamily="34" charset="0"/>
                <a:cs typeface="Tahoma" panose="020B0604030504040204" pitchFamily="34" charset="0"/>
              </a:rPr>
              <a:t>“The rite for the consecration of virgins belongs to the treasures of Roman Liturgy. Jesus Christ left holy virginity as a legacy to His bride, one of His most precious gifts.”</a:t>
            </a:r>
          </a:p>
          <a:p>
            <a:pPr marL="0" indent="0" algn="ctr">
              <a:buNone/>
            </a:pPr>
            <a:r>
              <a:rPr lang="en-US" sz="1050" i="1" dirty="0">
                <a:latin typeface="Tahoma" panose="020B0604030504040204" pitchFamily="34" charset="0"/>
                <a:ea typeface="Tahoma" panose="020B0604030504040204" pitchFamily="34" charset="0"/>
                <a:cs typeface="Tahoma" panose="020B0604030504040204" pitchFamily="34" charset="0"/>
              </a:rPr>
              <a:t>Decree for Promulgation May 31, 1970</a:t>
            </a:r>
          </a:p>
          <a:p>
            <a:pPr marL="0" indent="0" algn="ctr">
              <a:lnSpc>
                <a:spcPct val="150000"/>
              </a:lnSpc>
              <a:buNone/>
            </a:pPr>
            <a:endParaRPr lang="en-US" sz="400" dirty="0"/>
          </a:p>
        </p:txBody>
      </p:sp>
    </p:spTree>
    <p:extLst>
      <p:ext uri="{BB962C8B-B14F-4D97-AF65-F5344CB8AC3E}">
        <p14:creationId xmlns:p14="http://schemas.microsoft.com/office/powerpoint/2010/main" val="26063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1400B5-31B1-45F0-947F-CFCABBEBE4BC}"/>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but it is also found in…</a:t>
            </a:r>
          </a:p>
        </p:txBody>
      </p:sp>
      <p:sp>
        <p:nvSpPr>
          <p:cNvPr id="3" name="Content Placeholder 2">
            <a:extLst>
              <a:ext uri="{FF2B5EF4-FFF2-40B4-BE49-F238E27FC236}">
                <a16:creationId xmlns:a16="http://schemas.microsoft.com/office/drawing/2014/main" id="{138B6020-6A3F-40EE-8D07-BF00C4A0EDC7}"/>
              </a:ext>
            </a:extLst>
          </p:cNvPr>
          <p:cNvSpPr>
            <a:spLocks noGrp="1"/>
          </p:cNvSpPr>
          <p:nvPr>
            <p:ph sz="half" idx="1"/>
          </p:nvPr>
        </p:nvSpPr>
        <p:spPr>
          <a:ln w="38100">
            <a:solidFill>
              <a:schemeClr val="accent6">
                <a:lumMod val="75000"/>
              </a:schemeClr>
            </a:solidFill>
          </a:ln>
        </p:spPr>
        <p:txBody>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Code of Canon Law</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               Canon 604 § 1</a:t>
            </a:r>
          </a:p>
        </p:txBody>
      </p:sp>
      <p:sp>
        <p:nvSpPr>
          <p:cNvPr id="7" name="Content Placeholder 6">
            <a:extLst>
              <a:ext uri="{FF2B5EF4-FFF2-40B4-BE49-F238E27FC236}">
                <a16:creationId xmlns:a16="http://schemas.microsoft.com/office/drawing/2014/main" id="{687F0911-B8E0-412E-AA34-1904E88ECA54}"/>
              </a:ext>
            </a:extLst>
          </p:cNvPr>
          <p:cNvSpPr>
            <a:spLocks noGrp="1"/>
          </p:cNvSpPr>
          <p:nvPr>
            <p:ph sz="half" idx="2"/>
          </p:nvPr>
        </p:nvSpPr>
        <p:spPr>
          <a:ln w="38100">
            <a:solidFill>
              <a:schemeClr val="accent6">
                <a:lumMod val="50000"/>
              </a:schemeClr>
            </a:solidFill>
          </a:ln>
        </p:spPr>
        <p:txBody>
          <a:bodyPr/>
          <a:lstStyle/>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Catechism </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of the Catholic Church</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Numbers</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922</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923</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924</a:t>
            </a:r>
          </a:p>
          <a:p>
            <a:pPr marL="0" indent="0" algn="ctr">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9" descr="http://stmikes.utoronto.ca/kelly/research_guides/img/Code_Law.jpg">
            <a:extLst>
              <a:ext uri="{FF2B5EF4-FFF2-40B4-BE49-F238E27FC236}">
                <a16:creationId xmlns:a16="http://schemas.microsoft.com/office/drawing/2014/main" id="{A6F5B721-88A8-4D97-84CD-E01ADE491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70" r="7870"/>
          <a:stretch>
            <a:fillRect/>
          </a:stretch>
        </p:blipFill>
        <p:spPr bwMode="auto">
          <a:xfrm>
            <a:off x="1461749" y="2974258"/>
            <a:ext cx="1367713" cy="23920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https://fbexternal-a.akamaihd.net/safe_image.php?d=AQAixIplFP1tNELF&amp;w=190&amp;h=298&amp;url=http%3A%2F%2Fupload.wikimedia.org%2Fwikipedia%2Fen%2F4%2F43%2FClsa_logo_big.png">
            <a:extLst>
              <a:ext uri="{FF2B5EF4-FFF2-40B4-BE49-F238E27FC236}">
                <a16:creationId xmlns:a16="http://schemas.microsoft.com/office/drawing/2014/main" id="{DF7F862F-3C7D-4D5D-BC12-A51ABBE41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895" y="3527322"/>
            <a:ext cx="992934" cy="15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74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1648-2A37-4922-B7AD-3ADABC42447F}"/>
              </a:ext>
            </a:extLst>
          </p:cNvPr>
          <p:cNvSpPr>
            <a:spLocks noGrp="1"/>
          </p:cNvSpPr>
          <p:nvPr>
            <p:ph type="title" idx="4294967295"/>
          </p:nvPr>
        </p:nvSpPr>
        <p:spPr>
          <a:xfrm>
            <a:off x="7710875" y="216312"/>
            <a:ext cx="3932238" cy="923002"/>
          </a:xfrm>
        </p:spPr>
        <p:txBody>
          <a:bodyPr>
            <a:normAutofit/>
          </a:bodyPr>
          <a:lstStyle/>
          <a:p>
            <a:pPr algn="ctr"/>
            <a:r>
              <a:rPr lang="en-US" sz="2800" dirty="0">
                <a:latin typeface="Edwardian Script ITC" panose="030303020407070D0804" pitchFamily="66" charset="0"/>
              </a:rPr>
              <a:t>“Learn from me for I am meek and      humble of Heart.”</a:t>
            </a:r>
          </a:p>
        </p:txBody>
      </p:sp>
      <p:sp>
        <p:nvSpPr>
          <p:cNvPr id="6" name="TextBox 5">
            <a:extLst>
              <a:ext uri="{FF2B5EF4-FFF2-40B4-BE49-F238E27FC236}">
                <a16:creationId xmlns:a16="http://schemas.microsoft.com/office/drawing/2014/main" id="{76A2E986-FF9E-4ACF-B5A3-601A485884F9}"/>
              </a:ext>
            </a:extLst>
          </p:cNvPr>
          <p:cNvSpPr txBox="1"/>
          <p:nvPr/>
        </p:nvSpPr>
        <p:spPr>
          <a:xfrm>
            <a:off x="416409" y="216312"/>
            <a:ext cx="7448192" cy="6155531"/>
          </a:xfrm>
          <a:prstGeom prst="rect">
            <a:avLst/>
          </a:prstGeom>
          <a:noFill/>
          <a:ln w="38100">
            <a:noFill/>
          </a:ln>
          <a:effectLst>
            <a:glow rad="101600">
              <a:schemeClr val="accent1">
                <a:satMod val="175000"/>
                <a:alpha val="40000"/>
              </a:schemeClr>
            </a:glow>
          </a:effectLst>
        </p:spPr>
        <p:txBody>
          <a:bodyPr wrap="square">
            <a:spAutoFit/>
          </a:bodyPr>
          <a:lstStyle/>
          <a:p>
            <a:pPr marL="0" indent="0" algn="ctr">
              <a:lnSpc>
                <a:spcPct val="150000"/>
              </a:lnSpc>
              <a:buNone/>
            </a:pPr>
            <a:r>
              <a:rPr lang="en-US" sz="2800" dirty="0">
                <a:latin typeface="Tahoma" panose="020B0604030504040204" pitchFamily="34" charset="0"/>
                <a:ea typeface="Tahoma" panose="020B0604030504040204" pitchFamily="34" charset="0"/>
                <a:cs typeface="Tahoma" panose="020B0604030504040204" pitchFamily="34" charset="0"/>
              </a:rPr>
              <a:t>The book </a:t>
            </a:r>
          </a:p>
          <a:p>
            <a:pPr marL="0" indent="0" algn="ctr">
              <a:lnSpc>
                <a:spcPct val="150000"/>
              </a:lnSpc>
              <a:buNone/>
            </a:pPr>
            <a:r>
              <a:rPr lang="en-US" sz="4000" b="1" dirty="0">
                <a:solidFill>
                  <a:srgbClr val="C00000"/>
                </a:solidFill>
                <a:latin typeface="Edwardian Script ITC" panose="030303020407070D0804" pitchFamily="66" charset="0"/>
              </a:rPr>
              <a:t>The Heart of the Bridegroom</a:t>
            </a:r>
          </a:p>
          <a:p>
            <a:pPr marL="0" indent="0" algn="ctr">
              <a:lnSpc>
                <a:spcPct val="150000"/>
              </a:lnSpc>
              <a:buNone/>
            </a:pPr>
            <a:r>
              <a:rPr lang="en-US" sz="2800" dirty="0">
                <a:latin typeface="Tahoma" panose="020B0604030504040204" pitchFamily="34" charset="0"/>
                <a:ea typeface="Tahoma" panose="020B0604030504040204" pitchFamily="34" charset="0"/>
                <a:cs typeface="Tahoma" panose="020B0604030504040204" pitchFamily="34" charset="0"/>
              </a:rPr>
              <a:t>has been written to establish the necessary foundation and basic understanding of the gift of a life of virginity consecrated to God </a:t>
            </a:r>
          </a:p>
          <a:p>
            <a:pPr marL="0" indent="0" algn="ctr">
              <a:lnSpc>
                <a:spcPct val="150000"/>
              </a:lnSpc>
              <a:buNone/>
            </a:pPr>
            <a:r>
              <a:rPr lang="en-US" sz="2800" dirty="0">
                <a:latin typeface="Tahoma" panose="020B0604030504040204" pitchFamily="34" charset="0"/>
                <a:ea typeface="Tahoma" panose="020B0604030504040204" pitchFamily="34" charset="0"/>
                <a:cs typeface="Tahoma" panose="020B0604030504040204" pitchFamily="34" charset="0"/>
              </a:rPr>
              <a:t>for the sake of the Kingdom.</a:t>
            </a:r>
          </a:p>
          <a:p>
            <a:pPr marL="0" indent="0" algn="ctr">
              <a:buNone/>
            </a:pPr>
            <a:r>
              <a:rPr lang="en-US" sz="2800" dirty="0">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2000" i="1" dirty="0">
                <a:latin typeface="Tahoma" panose="020B0604030504040204" pitchFamily="34" charset="0"/>
                <a:ea typeface="Tahoma" panose="020B0604030504040204" pitchFamily="34" charset="0"/>
                <a:cs typeface="Tahoma" panose="020B0604030504040204" pitchFamily="34" charset="0"/>
              </a:rPr>
              <a:t>“The life you seek to follow has its home in heaven. </a:t>
            </a:r>
          </a:p>
          <a:p>
            <a:pPr marL="0" indent="0" algn="ctr">
              <a:buNone/>
            </a:pPr>
            <a:r>
              <a:rPr lang="en-US" sz="2000" i="1" dirty="0">
                <a:latin typeface="Tahoma" panose="020B0604030504040204" pitchFamily="34" charset="0"/>
                <a:ea typeface="Tahoma" panose="020B0604030504040204" pitchFamily="34" charset="0"/>
                <a:cs typeface="Tahoma" panose="020B0604030504040204" pitchFamily="34" charset="0"/>
              </a:rPr>
              <a:t>God Himself is the source. </a:t>
            </a:r>
          </a:p>
          <a:p>
            <a:pPr marL="0" indent="0" algn="ctr">
              <a:buNone/>
            </a:pPr>
            <a:r>
              <a:rPr lang="en-US" sz="2000" i="1" dirty="0">
                <a:latin typeface="Tahoma" panose="020B0604030504040204" pitchFamily="34" charset="0"/>
                <a:ea typeface="Tahoma" panose="020B0604030504040204" pitchFamily="34" charset="0"/>
                <a:cs typeface="Tahoma" panose="020B0604030504040204" pitchFamily="34" charset="0"/>
              </a:rPr>
              <a:t>It is He who gives the grace of virginity.”</a:t>
            </a:r>
          </a:p>
          <a:p>
            <a:pPr marL="0" indent="0" algn="ctr">
              <a:buNone/>
            </a:pPr>
            <a:r>
              <a:rPr lang="en-US" sz="1200" i="1" dirty="0">
                <a:latin typeface="Tahoma" panose="020B0604030504040204" pitchFamily="34" charset="0"/>
                <a:ea typeface="Tahoma" panose="020B0604030504040204" pitchFamily="34" charset="0"/>
                <a:cs typeface="Tahoma" panose="020B0604030504040204" pitchFamily="34" charset="0"/>
              </a:rPr>
              <a:t>Roman Pontifical, Rite of Consecration, Homily</a:t>
            </a:r>
          </a:p>
          <a:p>
            <a:pPr marL="0" indent="0" algn="ctr">
              <a:buNone/>
            </a:pPr>
            <a:endParaRPr lang="en-US" sz="1200" i="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1200" i="1" dirty="0">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7" descr="A picture containing text, fabric&#10;&#10;Description automatically generated">
            <a:extLst>
              <a:ext uri="{FF2B5EF4-FFF2-40B4-BE49-F238E27FC236}">
                <a16:creationId xmlns:a16="http://schemas.microsoft.com/office/drawing/2014/main" id="{328AB2D5-DEAA-4B64-9C56-A757F65BBE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286344" y="1139313"/>
            <a:ext cx="2781300" cy="5000625"/>
          </a:xfrm>
          <a:prstGeom prst="rect">
            <a:avLst/>
          </a:prstGeom>
        </p:spPr>
      </p:pic>
      <p:sp>
        <p:nvSpPr>
          <p:cNvPr id="8" name="TextBox 7">
            <a:extLst>
              <a:ext uri="{FF2B5EF4-FFF2-40B4-BE49-F238E27FC236}">
                <a16:creationId xmlns:a16="http://schemas.microsoft.com/office/drawing/2014/main" id="{58701FC2-5028-415B-9B6B-EE3A46E07FD2}"/>
              </a:ext>
            </a:extLst>
          </p:cNvPr>
          <p:cNvSpPr txBox="1"/>
          <p:nvPr/>
        </p:nvSpPr>
        <p:spPr>
          <a:xfrm>
            <a:off x="-2989784" y="7129830"/>
            <a:ext cx="2781300" cy="369332"/>
          </a:xfrm>
          <a:prstGeom prst="rect">
            <a:avLst/>
          </a:prstGeom>
          <a:noFill/>
        </p:spPr>
        <p:txBody>
          <a:bodyPr wrap="square" rtlCol="0">
            <a:spAutoFit/>
          </a:bodyPr>
          <a:lstStyle/>
          <a:p>
            <a:r>
              <a:rPr lang="en-US" sz="900" dirty="0">
                <a:hlinkClick r:id="rId3" tooltip="https://www.discerninghearts.com/catholic-podcasts/sacred-heart-novena-day-8/"/>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342808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EA48A86-0A37-4765-BB76-788B23B8EEC6}"/>
              </a:ext>
            </a:extLst>
          </p:cNvPr>
          <p:cNvSpPr>
            <a:spLocks noGrp="1"/>
          </p:cNvSpPr>
          <p:nvPr>
            <p:ph type="title"/>
          </p:nvPr>
        </p:nvSpPr>
        <p:spPr>
          <a:solidFill>
            <a:srgbClr val="0070C0"/>
          </a:solidFill>
        </p:spPr>
        <p:txBody>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What about the program?</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Placeholder 9">
            <a:extLst>
              <a:ext uri="{FF2B5EF4-FFF2-40B4-BE49-F238E27FC236}">
                <a16:creationId xmlns:a16="http://schemas.microsoft.com/office/drawing/2014/main" id="{46BA04E8-7C56-453C-9943-AE018AC94830}"/>
              </a:ext>
            </a:extLst>
          </p:cNvPr>
          <p:cNvPicPr>
            <a:picLocks noGrp="1" noChangeAspect="1"/>
          </p:cNvPicPr>
          <p:nvPr>
            <p:ph type="pic" idx="1"/>
          </p:nvPr>
        </p:nvPicPr>
        <p:blipFill rotWithShape="1">
          <a:blip r:embed="rId2" cstate="hqprint">
            <a:extLst>
              <a:ext uri="{28A0092B-C50C-407E-A947-70E740481C1C}">
                <a14:useLocalDpi xmlns:a14="http://schemas.microsoft.com/office/drawing/2010/main" val="0"/>
              </a:ext>
            </a:extLst>
          </a:blip>
          <a:srcRect l="2508" r="2508"/>
          <a:stretch/>
        </p:blipFill>
        <p:spPr>
          <a:xfrm>
            <a:off x="5736514" y="550606"/>
            <a:ext cx="4714306" cy="3401961"/>
          </a:xfrm>
        </p:spPr>
      </p:pic>
      <p:sp>
        <p:nvSpPr>
          <p:cNvPr id="13" name="Text Placeholder 12">
            <a:extLst>
              <a:ext uri="{FF2B5EF4-FFF2-40B4-BE49-F238E27FC236}">
                <a16:creationId xmlns:a16="http://schemas.microsoft.com/office/drawing/2014/main" id="{2AE6BD66-E570-46F3-AC2B-86ED66EE7554}"/>
              </a:ext>
            </a:extLst>
          </p:cNvPr>
          <p:cNvSpPr>
            <a:spLocks noGrp="1"/>
          </p:cNvSpPr>
          <p:nvPr>
            <p:ph type="body" sz="half" idx="2"/>
          </p:nvPr>
        </p:nvSpPr>
        <p:spPr>
          <a:xfrm>
            <a:off x="839788" y="2057400"/>
            <a:ext cx="3932237" cy="4107426"/>
          </a:xfrm>
        </p:spPr>
        <p:txBody>
          <a:bodyPr/>
          <a:lstStyle/>
          <a:p>
            <a:pPr algn="ctr"/>
            <a:endParaRPr lang="en-US" sz="800"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The companion workbook formation continuing formation program is based on the book </a:t>
            </a:r>
          </a:p>
          <a:p>
            <a:pPr algn="ctr"/>
            <a:r>
              <a:rPr lang="en-US" i="1" dirty="0">
                <a:latin typeface="Tahoma" panose="020B0604030504040204" pitchFamily="34" charset="0"/>
                <a:ea typeface="Tahoma" panose="020B0604030504040204" pitchFamily="34" charset="0"/>
                <a:cs typeface="Tahoma" panose="020B0604030504040204" pitchFamily="34" charset="0"/>
              </a:rPr>
              <a:t>The Heart of The Bridegroom</a:t>
            </a:r>
          </a:p>
          <a:p>
            <a:pPr algn="ctr"/>
            <a:r>
              <a:rPr lang="en-US" dirty="0">
                <a:latin typeface="Tahoma" panose="020B0604030504040204" pitchFamily="34" charset="0"/>
                <a:ea typeface="Tahoma" panose="020B0604030504040204" pitchFamily="34" charset="0"/>
                <a:cs typeface="Tahoma" panose="020B0604030504040204" pitchFamily="34" charset="0"/>
              </a:rPr>
              <a:t>Based on the Rite of Consecration the soul is invited to enter into the mystery of the Heart of Jesus.</a:t>
            </a:r>
          </a:p>
          <a:p>
            <a:pPr algn="ctr"/>
            <a:r>
              <a:rPr lang="en-US" dirty="0">
                <a:latin typeface="Tahoma" panose="020B0604030504040204" pitchFamily="34" charset="0"/>
                <a:ea typeface="Tahoma" panose="020B0604030504040204" pitchFamily="34" charset="0"/>
                <a:cs typeface="Tahoma" panose="020B0604030504040204" pitchFamily="34" charset="0"/>
              </a:rPr>
              <a:t>The companion workbooks are designed with space so to be used not just at initial formation but continuing formation as directed by Pope Saint John </a:t>
            </a:r>
            <a:r>
              <a:rPr lang="en-US" dirty="0" err="1">
                <a:latin typeface="Tahoma" panose="020B0604030504040204" pitchFamily="34" charset="0"/>
                <a:ea typeface="Tahoma" panose="020B0604030504040204" pitchFamily="34" charset="0"/>
                <a:cs typeface="Tahoma" panose="020B0604030504040204" pitchFamily="34" charset="0"/>
              </a:rPr>
              <a:t>PaulII</a:t>
            </a:r>
            <a:r>
              <a:rPr lang="en-US" dirty="0">
                <a:latin typeface="Tahoma" panose="020B0604030504040204" pitchFamily="34" charset="0"/>
                <a:ea typeface="Tahoma" panose="020B0604030504040204" pitchFamily="34" charset="0"/>
                <a:cs typeface="Tahoma" panose="020B0604030504040204" pitchFamily="34" charset="0"/>
              </a:rPr>
              <a:t> in his exhortation Vita </a:t>
            </a:r>
            <a:r>
              <a:rPr lang="en-US" dirty="0" err="1">
                <a:latin typeface="Tahoma" panose="020B0604030504040204" pitchFamily="34" charset="0"/>
                <a:ea typeface="Tahoma" panose="020B0604030504040204" pitchFamily="34" charset="0"/>
                <a:cs typeface="Tahoma" panose="020B0604030504040204" pitchFamily="34" charset="0"/>
              </a:rPr>
              <a:t>Consecrata</a:t>
            </a:r>
            <a:r>
              <a:rPr lang="en-US" dirty="0">
                <a:latin typeface="Tahoma" panose="020B0604030504040204" pitchFamily="34" charset="0"/>
                <a:ea typeface="Tahoma" panose="020B0604030504040204" pitchFamily="34" charset="0"/>
                <a:cs typeface="Tahoma" panose="020B0604030504040204" pitchFamily="34" charset="0"/>
              </a:rPr>
              <a:t>.</a:t>
            </a:r>
          </a:p>
          <a:p>
            <a:pPr algn="ctr"/>
            <a:r>
              <a:rPr lang="en-US" dirty="0">
                <a:latin typeface="Tahoma" panose="020B0604030504040204" pitchFamily="34" charset="0"/>
                <a:ea typeface="Tahoma" panose="020B0604030504040204" pitchFamily="34" charset="0"/>
                <a:cs typeface="Tahoma" panose="020B0604030504040204" pitchFamily="34" charset="0"/>
              </a:rPr>
              <a:t>A simple format for so great a gift.</a:t>
            </a:r>
          </a:p>
        </p:txBody>
      </p:sp>
      <p:sp>
        <p:nvSpPr>
          <p:cNvPr id="6" name="Text Placeholder 6">
            <a:extLst>
              <a:ext uri="{FF2B5EF4-FFF2-40B4-BE49-F238E27FC236}">
                <a16:creationId xmlns:a16="http://schemas.microsoft.com/office/drawing/2014/main" id="{446862A5-05BB-4E6A-8EEE-8F905F0ED266}"/>
              </a:ext>
            </a:extLst>
          </p:cNvPr>
          <p:cNvSpPr txBox="1">
            <a:spLocks/>
          </p:cNvSpPr>
          <p:nvPr/>
        </p:nvSpPr>
        <p:spPr>
          <a:xfrm>
            <a:off x="836612" y="2057400"/>
            <a:ext cx="3932237" cy="3891116"/>
          </a:xfrm>
          <a:prstGeom prst="rect">
            <a:avLst/>
          </a:prstGeom>
          <a:ln w="76200">
            <a:solidFill>
              <a:schemeClr val="accent5">
                <a:lumMod val="75000"/>
              </a:schemeClr>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sz="2400" dirty="0">
              <a:latin typeface="Tahoma" panose="020B0604030504040204" pitchFamily="34" charset="0"/>
              <a:ea typeface="Tahoma" panose="020B0604030504040204" pitchFamily="34" charset="0"/>
              <a:cs typeface="Tahoma" panose="020B0604030504040204" pitchFamily="34" charset="0"/>
            </a:endParaRP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B5E01749-4C52-4B9D-8EF6-E75D64F5F034}"/>
              </a:ext>
            </a:extLst>
          </p:cNvPr>
          <p:cNvSpPr txBox="1"/>
          <p:nvPr/>
        </p:nvSpPr>
        <p:spPr>
          <a:xfrm>
            <a:off x="5736514" y="3855167"/>
            <a:ext cx="4994787" cy="1754326"/>
          </a:xfrm>
          <a:prstGeom prst="rect">
            <a:avLst/>
          </a:prstGeom>
          <a:noFill/>
        </p:spPr>
        <p:txBody>
          <a:bodyPr wrap="square" rtlCol="0">
            <a:spAutoFit/>
          </a:bodyPr>
          <a:lstStyle/>
          <a:p>
            <a:pPr algn="ctr"/>
            <a:r>
              <a:rPr lang="en-US" i="1" dirty="0">
                <a:latin typeface="Tahoma" panose="020B0604030504040204" pitchFamily="34" charset="0"/>
                <a:ea typeface="Tahoma" panose="020B0604030504040204" pitchFamily="34" charset="0"/>
                <a:cs typeface="Tahoma" panose="020B0604030504040204" pitchFamily="34" charset="0"/>
              </a:rPr>
              <a:t>“The rite for the consecration of virgins belongs to the treasures of Roman Liturgy.    </a:t>
            </a:r>
          </a:p>
          <a:p>
            <a:pPr algn="ctr"/>
            <a:r>
              <a:rPr lang="en-US" i="1" dirty="0">
                <a:latin typeface="Tahoma" panose="020B0604030504040204" pitchFamily="34" charset="0"/>
                <a:ea typeface="Tahoma" panose="020B0604030504040204" pitchFamily="34" charset="0"/>
                <a:cs typeface="Tahoma" panose="020B0604030504040204" pitchFamily="34" charset="0"/>
              </a:rPr>
              <a:t>    </a:t>
            </a:r>
          </a:p>
          <a:p>
            <a:pPr algn="ctr"/>
            <a:r>
              <a:rPr lang="en-US" i="1" dirty="0">
                <a:latin typeface="Tahoma" panose="020B0604030504040204" pitchFamily="34" charset="0"/>
                <a:ea typeface="Tahoma" panose="020B0604030504040204" pitchFamily="34" charset="0"/>
                <a:cs typeface="Tahoma" panose="020B0604030504040204" pitchFamily="34" charset="0"/>
              </a:rPr>
              <a:t>Jesus Christ left holy virginity as a legacy </a:t>
            </a:r>
          </a:p>
          <a:p>
            <a:pPr algn="ctr"/>
            <a:r>
              <a:rPr lang="en-US" i="1" dirty="0">
                <a:latin typeface="Tahoma" panose="020B0604030504040204" pitchFamily="34" charset="0"/>
                <a:ea typeface="Tahoma" panose="020B0604030504040204" pitchFamily="34" charset="0"/>
                <a:cs typeface="Tahoma" panose="020B0604030504040204" pitchFamily="34" charset="0"/>
              </a:rPr>
              <a:t>to His bride, one of His most precious gifts.”</a:t>
            </a:r>
          </a:p>
          <a:p>
            <a:pPr algn="ctr"/>
            <a:r>
              <a:rPr lang="en-US" sz="900" i="1" dirty="0">
                <a:latin typeface="Tahoma" panose="020B0604030504040204" pitchFamily="34" charset="0"/>
                <a:ea typeface="Tahoma" panose="020B0604030504040204" pitchFamily="34" charset="0"/>
                <a:cs typeface="Tahoma" panose="020B0604030504040204" pitchFamily="34" charset="0"/>
              </a:rPr>
              <a:t>Decree for Promulgation May 31, 1970</a:t>
            </a:r>
          </a:p>
          <a:p>
            <a:pPr algn="ctr"/>
            <a:endParaRPr lang="en-US" sz="9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847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6373-51BD-4B9F-9418-E90663046C28}"/>
              </a:ext>
            </a:extLst>
          </p:cNvPr>
          <p:cNvSpPr>
            <a:spLocks noGrp="1"/>
          </p:cNvSpPr>
          <p:nvPr>
            <p:ph type="title"/>
          </p:nvPr>
        </p:nvSpPr>
        <p:spPr>
          <a:solidFill>
            <a:schemeClr val="accent1"/>
          </a:solidFill>
        </p:spPr>
        <p:txBody>
          <a:bodyPr>
            <a:normAutofit/>
          </a:bodyPr>
          <a:lstStyle/>
          <a:p>
            <a:pPr algn="ctr"/>
            <a:r>
              <a:rPr lang="en-US" sz="4000" b="1" dirty="0">
                <a:solidFill>
                  <a:schemeClr val="bg1"/>
                </a:solidFill>
                <a:latin typeface="Edwardian Script ITC" panose="030303020407070D0804" pitchFamily="66" charset="0"/>
                <a:ea typeface="Tahoma" panose="020B0604030504040204" pitchFamily="34" charset="0"/>
                <a:cs typeface="Tahoma" panose="020B0604030504040204" pitchFamily="34" charset="0"/>
              </a:rPr>
              <a:t>17 </a:t>
            </a:r>
            <a:br>
              <a:rPr lang="en-US" sz="4000" b="1" dirty="0">
                <a:solidFill>
                  <a:schemeClr val="bg1"/>
                </a:solidFill>
                <a:latin typeface="Edwardian Script ITC" panose="030303020407070D0804" pitchFamily="66" charset="0"/>
                <a:ea typeface="Tahoma" panose="020B0604030504040204" pitchFamily="34" charset="0"/>
                <a:cs typeface="Tahoma" panose="020B0604030504040204" pitchFamily="34" charset="0"/>
              </a:rPr>
            </a:br>
            <a:r>
              <a:rPr lang="en-US" sz="4000" b="1" dirty="0">
                <a:solidFill>
                  <a:schemeClr val="bg1"/>
                </a:solidFill>
                <a:latin typeface="Edwardian Script ITC" panose="030303020407070D0804" pitchFamily="66" charset="0"/>
                <a:ea typeface="Tahoma" panose="020B0604030504040204" pitchFamily="34" charset="0"/>
                <a:cs typeface="Tahoma" panose="020B0604030504040204" pitchFamily="34" charset="0"/>
              </a:rPr>
              <a:t>Companion Workbooks</a:t>
            </a:r>
            <a:r>
              <a:rPr lang="en-US" sz="2800" dirty="0">
                <a:solidFill>
                  <a:schemeClr val="bg1"/>
                </a:solidFill>
                <a:latin typeface="Edwardian Script ITC" panose="030303020407070D0804" pitchFamily="66" charset="0"/>
                <a:ea typeface="Tahoma" panose="020B0604030504040204" pitchFamily="34" charset="0"/>
                <a:cs typeface="Tahoma" panose="020B0604030504040204" pitchFamily="34" charset="0"/>
              </a:rPr>
              <a:t/>
            </a:r>
            <a:br>
              <a:rPr lang="en-US" sz="2800" dirty="0">
                <a:solidFill>
                  <a:schemeClr val="bg1"/>
                </a:solidFill>
                <a:latin typeface="Edwardian Script ITC" panose="030303020407070D0804" pitchFamily="66" charset="0"/>
                <a:ea typeface="Tahoma" panose="020B0604030504040204" pitchFamily="34" charset="0"/>
                <a:cs typeface="Tahoma" panose="020B0604030504040204" pitchFamily="34" charset="0"/>
              </a:rPr>
            </a:br>
            <a:endParaRPr lang="en-US" sz="2800" dirty="0">
              <a:solidFill>
                <a:schemeClr val="bg1"/>
              </a:solidFill>
              <a:latin typeface="Edwardian Script ITC" panose="030303020407070D0804" pitchFamily="66"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B690C49-96E2-431F-87D2-0A8A38FFCBF0}"/>
              </a:ext>
            </a:extLst>
          </p:cNvPr>
          <p:cNvSpPr>
            <a:spLocks noGrp="1"/>
          </p:cNvSpPr>
          <p:nvPr>
            <p:ph idx="1"/>
          </p:nvPr>
        </p:nvSpPr>
        <p:spPr>
          <a:xfrm>
            <a:off x="6096000" y="228600"/>
            <a:ext cx="5259387" cy="6400800"/>
          </a:xfrm>
          <a:ln w="38100">
            <a:solidFill>
              <a:schemeClr val="accent1"/>
            </a:solidFill>
          </a:ln>
        </p:spPr>
        <p:txBody>
          <a:bodyPr>
            <a:normAutofit fontScale="25000" lnSpcReduction="20000"/>
          </a:bodyPr>
          <a:lstStyle/>
          <a:p>
            <a:pPr marL="0" indent="0" algn="ctr">
              <a:lnSpc>
                <a:spcPct val="120000"/>
              </a:lnSpc>
              <a:buNone/>
            </a:pPr>
            <a:endParaRPr lang="en-US" sz="4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rPr>
              <a:t>Background Information Initial Discernment </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rPr>
              <a:t>Heart of the Father, Saint Joseph</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rPr>
              <a:t>Litany of St Joseph</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rPr>
              <a:t> Mysteries of the Rosary &amp; Litany of Saint Joseph </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rPr>
              <a:t>Formal and Informal Introductions</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rPr>
              <a:t>Sacred Scripture, Old Testament </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rPr>
              <a:t>Sacred Scripture, New Testament               Gospel of Saint Matthew, Saint Mark              Saint Luke, Saint John  </a:t>
            </a:r>
          </a:p>
          <a:p>
            <a:pPr marL="0" indent="0" algn="ctr">
              <a:lnSpc>
                <a:spcPct val="120000"/>
              </a:lnSpc>
              <a:buNone/>
            </a:pPr>
            <a:r>
              <a:rPr lang="en-US" sz="7200" dirty="0">
                <a:solidFill>
                  <a:srgbClr val="C00000"/>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 </a:t>
            </a:r>
            <a:r>
              <a:rPr lang="en-US" sz="7200" dirty="0">
                <a:solidFill>
                  <a:srgbClr val="C00000"/>
                </a:solidFill>
                <a:latin typeface="Tahoma" panose="020B0604030504040204" pitchFamily="34" charset="0"/>
                <a:ea typeface="Tahoma" panose="020B0604030504040204" pitchFamily="34" charset="0"/>
                <a:cs typeface="Tahoma" panose="020B0604030504040204" pitchFamily="34" charset="0"/>
              </a:rPr>
              <a:t>Litanies of Love </a:t>
            </a:r>
            <a:r>
              <a:rPr lang="en-US" sz="7200" dirty="0">
                <a:solidFill>
                  <a:srgbClr val="C00000"/>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a:t>
            </a:r>
            <a:r>
              <a:rPr lang="en-US" sz="7200" dirty="0">
                <a:solidFill>
                  <a:srgbClr val="C00000"/>
                </a:solidFill>
                <a:latin typeface="Tahoma" panose="020B0604030504040204" pitchFamily="34" charset="0"/>
                <a:ea typeface="Tahoma" panose="020B0604030504040204" pitchFamily="34" charset="0"/>
                <a:cs typeface="Tahoma" panose="020B0604030504040204" pitchFamily="34" charset="0"/>
              </a:rPr>
              <a:t> Sacred Heart                </a:t>
            </a:r>
            <a:r>
              <a:rPr lang="en-US" sz="7200" dirty="0">
                <a:solidFill>
                  <a:srgbClr val="C00000"/>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Divine Mercy  To The Blessed Host </a:t>
            </a:r>
          </a:p>
          <a:p>
            <a:pPr marL="0" indent="0" algn="ctr">
              <a:lnSpc>
                <a:spcPct val="120000"/>
              </a:lnSpc>
              <a:buNone/>
            </a:pPr>
            <a:r>
              <a:rPr lang="en-US" sz="7200" dirty="0">
                <a:solidFill>
                  <a:srgbClr val="C00000"/>
                </a:solidFill>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       Solemnity of the Sacred Heart        Readings for Mass, Liturgy of the Hours</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Catechism of the Catholic Church                    and the Sacred Heart</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Vita </a:t>
            </a:r>
            <a:r>
              <a:rPr lang="en-US" sz="7200" dirty="0" err="1">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Consecrata</a:t>
            </a:r>
            <a:r>
              <a:rPr lang="en-US" sz="7200" dirty="0">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 Formation Continuing Formation</a:t>
            </a:r>
          </a:p>
          <a:p>
            <a:pPr marL="0" indent="0" algn="ctr">
              <a:lnSpc>
                <a:spcPct val="120000"/>
              </a:lnSpc>
              <a:buNone/>
            </a:pPr>
            <a:r>
              <a:rPr lang="en-US" sz="7200" dirty="0">
                <a:latin typeface="Tahoma" panose="020B0604030504040204" pitchFamily="34" charset="0"/>
                <a:ea typeface="Tahoma" panose="020B0604030504040204" pitchFamily="34" charset="0"/>
                <a:cs typeface="Tahoma" panose="020B0604030504040204" pitchFamily="34" charset="0"/>
                <a:sym typeface="Webdings" panose="05030102010509060703" pitchFamily="18" charset="2"/>
              </a:rPr>
              <a:t>Resources &amp; Recommended Reading</a:t>
            </a:r>
          </a:p>
          <a:p>
            <a:endParaRPr lang="en-US" dirty="0"/>
          </a:p>
        </p:txBody>
      </p:sp>
      <p:sp>
        <p:nvSpPr>
          <p:cNvPr id="4" name="Text Placeholder 3">
            <a:extLst>
              <a:ext uri="{FF2B5EF4-FFF2-40B4-BE49-F238E27FC236}">
                <a16:creationId xmlns:a16="http://schemas.microsoft.com/office/drawing/2014/main" id="{D5EBDE65-0A0F-4AB4-BBDA-A1BE25CEE59D}"/>
              </a:ext>
            </a:extLst>
          </p:cNvPr>
          <p:cNvSpPr>
            <a:spLocks noGrp="1"/>
          </p:cNvSpPr>
          <p:nvPr>
            <p:ph type="body" sz="half" idx="2"/>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The first companion workbook provides a tool for a soul searching for the will of the Father. </a:t>
            </a:r>
          </a:p>
          <a:p>
            <a:pPr algn="ctr"/>
            <a:r>
              <a:rPr lang="en-US" dirty="0">
                <a:latin typeface="Tahoma" panose="020B0604030504040204" pitchFamily="34" charset="0"/>
                <a:ea typeface="Tahoma" panose="020B0604030504040204" pitchFamily="34" charset="0"/>
                <a:cs typeface="Tahoma" panose="020B0604030504040204" pitchFamily="34" charset="0"/>
              </a:rPr>
              <a:t>Three companion workbooks on the life of Saint Joseph are next. </a:t>
            </a:r>
          </a:p>
          <a:p>
            <a:pPr algn="ctr"/>
            <a:r>
              <a:rPr lang="en-US" dirty="0">
                <a:latin typeface="Tahoma" panose="020B0604030504040204" pitchFamily="34" charset="0"/>
                <a:ea typeface="Tahoma" panose="020B0604030504040204" pitchFamily="34" charset="0"/>
                <a:cs typeface="Tahoma" panose="020B0604030504040204" pitchFamily="34" charset="0"/>
              </a:rPr>
              <a:t>The 8 chapters of the book provide the material for 8 of the companion workbooks. </a:t>
            </a:r>
          </a:p>
          <a:p>
            <a:pPr algn="ctr"/>
            <a:r>
              <a:rPr lang="en-US" dirty="0">
                <a:latin typeface="Tahoma" panose="020B0604030504040204" pitchFamily="34" charset="0"/>
                <a:ea typeface="Tahoma" panose="020B0604030504040204" pitchFamily="34" charset="0"/>
                <a:cs typeface="Tahoma" panose="020B0604030504040204" pitchFamily="34" charset="0"/>
              </a:rPr>
              <a:t>The Litanies of Love chapter suggests  3 litanies. Each of the litanies have their own companion workbook.</a:t>
            </a:r>
          </a:p>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044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AE00EF-CC2B-4B30-B5A3-A4AF0E44B6FB}"/>
              </a:ext>
            </a:extLst>
          </p:cNvPr>
          <p:cNvSpPr>
            <a:spLocks noGrp="1"/>
          </p:cNvSpPr>
          <p:nvPr>
            <p:ph type="title"/>
          </p:nvPr>
        </p:nvSpPr>
        <p:spPr/>
        <p:txBody>
          <a:bodyPr>
            <a:normAutofit/>
          </a:bodyPr>
          <a:lstStyle/>
          <a:p>
            <a:pPr algn="ctr"/>
            <a:r>
              <a:rPr lang="en-US" sz="6600" dirty="0">
                <a:solidFill>
                  <a:srgbClr val="0070C0"/>
                </a:solidFill>
                <a:latin typeface="Edwardian Script ITC" panose="030303020407070D0804" pitchFamily="66" charset="0"/>
                <a:ea typeface="Tahoma" panose="020B0604030504040204" pitchFamily="34" charset="0"/>
                <a:cs typeface="Tahoma" panose="020B0604030504040204" pitchFamily="34" charset="0"/>
              </a:rPr>
              <a:t>Companion Workbook Format</a:t>
            </a:r>
          </a:p>
        </p:txBody>
      </p:sp>
      <p:sp>
        <p:nvSpPr>
          <p:cNvPr id="6" name="Content Placeholder 5">
            <a:extLst>
              <a:ext uri="{FF2B5EF4-FFF2-40B4-BE49-F238E27FC236}">
                <a16:creationId xmlns:a16="http://schemas.microsoft.com/office/drawing/2014/main" id="{8E637C53-E754-4EA9-9B1E-6A31E3B92267}"/>
              </a:ext>
            </a:extLst>
          </p:cNvPr>
          <p:cNvSpPr>
            <a:spLocks noGrp="1"/>
          </p:cNvSpPr>
          <p:nvPr>
            <p:ph sz="half" idx="1"/>
          </p:nvPr>
        </p:nvSpPr>
        <p:spPr>
          <a:ln w="38100">
            <a:solidFill>
              <a:srgbClr val="0070C0"/>
            </a:solidFill>
          </a:ln>
        </p:spPr>
        <p:txBody>
          <a:bodyPr/>
          <a:lstStyle/>
          <a:p>
            <a:pPr marL="0" indent="0" algn="ctr">
              <a:buNone/>
            </a:pPr>
            <a:endParaRPr lang="en-US" dirty="0"/>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format</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 of each  Companion Workbook provides an actual workbook. The text for that particular chapter/topic for prayer/reflection /study is printed on the left side of the companion workbook.</a:t>
            </a:r>
          </a:p>
        </p:txBody>
      </p:sp>
      <p:sp>
        <p:nvSpPr>
          <p:cNvPr id="7" name="Content Placeholder 6">
            <a:extLst>
              <a:ext uri="{FF2B5EF4-FFF2-40B4-BE49-F238E27FC236}">
                <a16:creationId xmlns:a16="http://schemas.microsoft.com/office/drawing/2014/main" id="{F6EC381C-786E-4F8C-8AE5-7427364C0E3E}"/>
              </a:ext>
            </a:extLst>
          </p:cNvPr>
          <p:cNvSpPr>
            <a:spLocks noGrp="1"/>
          </p:cNvSpPr>
          <p:nvPr>
            <p:ph sz="half" idx="2"/>
          </p:nvPr>
        </p:nvSpPr>
        <p:spPr>
          <a:ln w="38100">
            <a:solidFill>
              <a:srgbClr val="0070C0"/>
            </a:solidFill>
          </a:ln>
        </p:spPr>
        <p:txBody>
          <a:bodyPr/>
          <a:lstStyle/>
          <a:p>
            <a:pPr marL="0" indent="0" algn="ctr">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The right side of the companion workbook and in some workbooks the blank spaces for personal notes, reflections, prayer, begin on the left and continues to the right. </a:t>
            </a:r>
          </a:p>
          <a:p>
            <a:pPr marL="0" indent="0" algn="ctr">
              <a:buNone/>
            </a:pPr>
            <a:r>
              <a:rPr lang="en-US" dirty="0">
                <a:latin typeface="Tahoma" panose="020B0604030504040204" pitchFamily="34" charset="0"/>
                <a:ea typeface="Tahoma" panose="020B0604030504040204" pitchFamily="34" charset="0"/>
                <a:cs typeface="Tahoma" panose="020B0604030504040204" pitchFamily="34" charset="0"/>
              </a:rPr>
              <a:t>But the right side is free for initial formation and to be used in continuing formation.</a:t>
            </a:r>
          </a:p>
        </p:txBody>
      </p:sp>
    </p:spTree>
    <p:extLst>
      <p:ext uri="{BB962C8B-B14F-4D97-AF65-F5344CB8AC3E}">
        <p14:creationId xmlns:p14="http://schemas.microsoft.com/office/powerpoint/2010/main" val="335116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DDFF0-46AD-42ED-ACA6-47E7FB3AC89D}"/>
              </a:ext>
            </a:extLst>
          </p:cNvPr>
          <p:cNvSpPr txBox="1">
            <a:spLocks/>
          </p:cNvSpPr>
          <p:nvPr/>
        </p:nvSpPr>
        <p:spPr>
          <a:xfrm>
            <a:off x="1150286" y="1399123"/>
            <a:ext cx="6001836" cy="4214476"/>
          </a:xfrm>
          <a:prstGeom prst="rect">
            <a:avLst/>
          </a:prstGeom>
          <a:ln w="38100">
            <a:noFill/>
          </a:ln>
        </p:spPr>
        <p:txBody>
          <a:bodyPr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700" dirty="0"/>
          </a:p>
          <a:p>
            <a:pPr marL="0" indent="0">
              <a:lnSpc>
                <a:spcPct val="120000"/>
              </a:lnSpc>
              <a:buFont typeface="Arial" panose="020B0604020202020204" pitchFamily="34" charset="0"/>
              <a:buNone/>
            </a:pPr>
            <a:r>
              <a:rPr lang="en-US" sz="3100" dirty="0">
                <a:latin typeface="Tahoma" panose="020B0604030504040204" pitchFamily="34" charset="0"/>
                <a:ea typeface="Tahoma" panose="020B0604030504040204" pitchFamily="34" charset="0"/>
                <a:cs typeface="Tahoma" panose="020B0604030504040204" pitchFamily="34" charset="0"/>
              </a:rPr>
              <a:t>Humbly understanding the Holy Spirit is the ultimate Formator,</a:t>
            </a:r>
          </a:p>
          <a:p>
            <a:pPr marL="0" indent="0">
              <a:lnSpc>
                <a:spcPct val="120000"/>
              </a:lnSpc>
              <a:buFont typeface="Arial" panose="020B0604020202020204" pitchFamily="34" charset="0"/>
              <a:buNone/>
            </a:pPr>
            <a:r>
              <a:rPr lang="en-US" sz="3100" dirty="0">
                <a:latin typeface="Tahoma" panose="020B0604030504040204" pitchFamily="34" charset="0"/>
                <a:ea typeface="Tahoma" panose="020B0604030504040204" pitchFamily="34" charset="0"/>
                <a:cs typeface="Tahoma" panose="020B0604030504040204" pitchFamily="34" charset="0"/>
              </a:rPr>
              <a:t>this companion workbook contains suggested questions to assist not only the formator but also the virgin in her understanding the essence of the gift of virginity lived in the world consecrated to God for the sake of the Kingdom,</a:t>
            </a:r>
          </a:p>
          <a:p>
            <a:pPr marL="0" indent="0">
              <a:lnSpc>
                <a:spcPct val="120000"/>
              </a:lnSpc>
              <a:buFont typeface="Arial" panose="020B0604020202020204" pitchFamily="34" charset="0"/>
              <a:buNone/>
            </a:pPr>
            <a:r>
              <a:rPr lang="en-US" sz="3100" dirty="0">
                <a:latin typeface="Tahoma" panose="020B0604030504040204" pitchFamily="34" charset="0"/>
                <a:ea typeface="Tahoma" panose="020B0604030504040204" pitchFamily="34" charset="0"/>
                <a:cs typeface="Tahoma" panose="020B0604030504040204" pitchFamily="34" charset="0"/>
              </a:rPr>
              <a:t>so that on the day of her consecration she may place her hands into those of the Bishop and say…</a:t>
            </a:r>
          </a:p>
          <a:p>
            <a:pPr marL="0" indent="0">
              <a:lnSpc>
                <a:spcPct val="120000"/>
              </a:lnSpc>
              <a:buFont typeface="Arial" panose="020B0604020202020204" pitchFamily="34" charset="0"/>
              <a:buNone/>
            </a:pPr>
            <a:r>
              <a:rPr lang="en-US" sz="3100" dirty="0">
                <a:latin typeface="Tahoma" panose="020B0604030504040204" pitchFamily="34" charset="0"/>
                <a:ea typeface="Tahoma" panose="020B0604030504040204" pitchFamily="34" charset="0"/>
                <a:cs typeface="Tahoma" panose="020B0604030504040204" pitchFamily="34" charset="0"/>
              </a:rPr>
              <a:t>“Father receive my resolution to follow Christ in a life of perfect chastity which, with God’s help, I here profess before you and God’s holy people.”</a:t>
            </a:r>
          </a:p>
          <a:p>
            <a:pPr marL="0" indent="0">
              <a:lnSpc>
                <a:spcPct val="160000"/>
              </a:lnSpc>
              <a:buFont typeface="Arial" panose="020B0604020202020204" pitchFamily="34" charset="0"/>
              <a:buNone/>
            </a:pPr>
            <a:r>
              <a:rPr lang="en-US" sz="1700" baseline="-25000" dirty="0">
                <a:latin typeface="Tahoma" panose="020B0604030504040204" pitchFamily="34" charset="0"/>
                <a:ea typeface="Tahoma" panose="020B0604030504040204" pitchFamily="34" charset="0"/>
                <a:cs typeface="Tahoma" panose="020B0604030504040204" pitchFamily="34" charset="0"/>
              </a:rPr>
              <a:t>from the renewal of Intention from the Rite of Consecration </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DCEE0AA2-9949-4403-9A52-76061535D110}"/>
              </a:ext>
            </a:extLst>
          </p:cNvPr>
          <p:cNvSpPr txBox="1"/>
          <p:nvPr/>
        </p:nvSpPr>
        <p:spPr>
          <a:xfrm>
            <a:off x="1150286" y="568126"/>
            <a:ext cx="6001836" cy="830997"/>
          </a:xfrm>
          <a:prstGeom prst="rect">
            <a:avLst/>
          </a:prstGeom>
          <a:noFill/>
        </p:spPr>
        <p:txBody>
          <a:bodyPr wrap="square" rtlCol="0">
            <a:spAutoFit/>
          </a:bodyPr>
          <a:lstStyle/>
          <a:p>
            <a:r>
              <a:rPr lang="en-US" sz="4800" dirty="0">
                <a:solidFill>
                  <a:srgbClr val="0070C0"/>
                </a:solidFill>
                <a:latin typeface="Tahoma" panose="020B0604030504040204" pitchFamily="34" charset="0"/>
                <a:ea typeface="Tahoma" panose="020B0604030504040204" pitchFamily="34" charset="0"/>
                <a:cs typeface="Tahoma" panose="020B0604030504040204" pitchFamily="34" charset="0"/>
              </a:rPr>
              <a:t>Questions</a:t>
            </a:r>
          </a:p>
        </p:txBody>
      </p:sp>
      <p:pic>
        <p:nvPicPr>
          <p:cNvPr id="7" name="Picture 6" descr="A stained glass window&#10;&#10;Description automatically generated with low confidence">
            <a:extLst>
              <a:ext uri="{FF2B5EF4-FFF2-40B4-BE49-F238E27FC236}">
                <a16:creationId xmlns:a16="http://schemas.microsoft.com/office/drawing/2014/main" id="{5BD8DE7D-5317-4432-9492-17F80E982627}"/>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944465" y="1155497"/>
            <a:ext cx="3097249" cy="3441084"/>
          </a:xfrm>
          <a:prstGeom prst="rect">
            <a:avLst/>
          </a:prstGeom>
        </p:spPr>
      </p:pic>
    </p:spTree>
    <p:extLst>
      <p:ext uri="{BB962C8B-B14F-4D97-AF65-F5344CB8AC3E}">
        <p14:creationId xmlns:p14="http://schemas.microsoft.com/office/powerpoint/2010/main" val="4212147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3017</TotalTime>
  <Words>2944</Words>
  <Application>Microsoft Office PowerPoint</Application>
  <PresentationFormat>Widescreen</PresentationFormat>
  <Paragraphs>335</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Comic Sans MS</vt:lpstr>
      <vt:lpstr>Edwardian Script ITC</vt:lpstr>
      <vt:lpstr>Tahoma</vt:lpstr>
      <vt:lpstr>Times New Roman</vt:lpstr>
      <vt:lpstr>Webdings</vt:lpstr>
      <vt:lpstr>Office Theme</vt:lpstr>
      <vt:lpstr>PowerPoint Presentation</vt:lpstr>
      <vt:lpstr>It is an invitation to study not as a scholar ... but as one who loves…</vt:lpstr>
      <vt:lpstr>The Church provides the information about this consecration.  </vt:lpstr>
      <vt:lpstr>but it is also found in…</vt:lpstr>
      <vt:lpstr>“Learn from me for I am meek and      humble of Heart.”</vt:lpstr>
      <vt:lpstr>What about the program? </vt:lpstr>
      <vt:lpstr>17  Companion Workbooks </vt:lpstr>
      <vt:lpstr>Companion Workbook Format</vt:lpstr>
      <vt:lpstr>PowerPoint Presentation</vt:lpstr>
      <vt:lpstr>Background Information and Initial Discernment</vt:lpstr>
      <vt:lpstr>After the Background Information Initial Discernment … then comes Saint Joseph </vt:lpstr>
      <vt:lpstr> Why Saint Joseph?  3 Companion Workbooks on St Joseph </vt:lpstr>
      <vt:lpstr>Liturgy of the Hours Office of Readings 2nd Reading  March 19th Solemnity of Saint Joseph The sermon by Saint Bernadine of Siena</vt:lpstr>
      <vt:lpstr>Liturgy of the Hours Office of Readings 2nd Reading Feast of the Holy Family  Pope Paul VI , Address on Nazareth </vt:lpstr>
      <vt:lpstr>With a Father’s heart: that is how Joseph loved Jesus…</vt:lpstr>
      <vt:lpstr>Litany of Saint Joseph  Mysteries of the Rosary &amp; the Litany of Saint Joseph</vt:lpstr>
      <vt:lpstr>Formal and Informal Introductions Companion Workbook</vt:lpstr>
      <vt:lpstr>Sacred Scripture Old Testament  </vt:lpstr>
      <vt:lpstr>New Testament Gospel s</vt:lpstr>
      <vt:lpstr>New Testament Gospels</vt:lpstr>
      <vt:lpstr>Litanies of Love </vt:lpstr>
      <vt:lpstr>Litany of the Sacred Heart of Jesus </vt:lpstr>
      <vt:lpstr> “You are apostles  in the Church and in the world. In the things of the Spirit and in the things of the world.” Homily, Rite of Consecration  Saint Faustina, Apostle of Mercy </vt:lpstr>
      <vt:lpstr>Solemnity of the Sacred Heart of Jesus</vt:lpstr>
      <vt:lpstr>Catechism of the Catholic Church &amp; The Sacred Heart of Jesus</vt:lpstr>
      <vt:lpstr>Vita Consecrata</vt:lpstr>
      <vt:lpstr>Resources and Recommended Reading</vt:lpstr>
      <vt:lpstr>The Diocese of La Crosse Office for Consecrated Life has many resources available for this vocation. </vt:lpstr>
      <vt:lpstr>Pastoral Guide for Priests &amp; Deacons</vt:lpstr>
      <vt:lpstr>   Initial Discernment Background Information </vt:lpstr>
      <vt:lpstr>Resource Materials  </vt:lpstr>
      <vt:lpstr> </vt:lpstr>
      <vt:lpstr>Permissions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Swieciak</dc:creator>
  <cp:lastModifiedBy>Danelle Bjornson</cp:lastModifiedBy>
  <cp:revision>89</cp:revision>
  <dcterms:created xsi:type="dcterms:W3CDTF">2021-06-18T08:09:44Z</dcterms:created>
  <dcterms:modified xsi:type="dcterms:W3CDTF">2021-08-17T13:33:08Z</dcterms:modified>
</cp:coreProperties>
</file>