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24"/>
  </p:notesMasterIdLst>
  <p:handoutMasterIdLst>
    <p:handoutMasterId r:id="rId25"/>
  </p:handoutMasterIdLst>
  <p:sldIdLst>
    <p:sldId id="256" r:id="rId2"/>
    <p:sldId id="263" r:id="rId3"/>
    <p:sldId id="264" r:id="rId4"/>
    <p:sldId id="279" r:id="rId5"/>
    <p:sldId id="275" r:id="rId6"/>
    <p:sldId id="277" r:id="rId7"/>
    <p:sldId id="281" r:id="rId8"/>
    <p:sldId id="280" r:id="rId9"/>
    <p:sldId id="283" r:id="rId10"/>
    <p:sldId id="284" r:id="rId11"/>
    <p:sldId id="285" r:id="rId12"/>
    <p:sldId id="286" r:id="rId13"/>
    <p:sldId id="287" r:id="rId14"/>
    <p:sldId id="288" r:id="rId15"/>
    <p:sldId id="289" r:id="rId16"/>
    <p:sldId id="290" r:id="rId17"/>
    <p:sldId id="291" r:id="rId18"/>
    <p:sldId id="292" r:id="rId19"/>
    <p:sldId id="296" r:id="rId20"/>
    <p:sldId id="294" r:id="rId21"/>
    <p:sldId id="301" r:id="rId22"/>
    <p:sldId id="297" r:id="rId23"/>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8D6F"/>
    <a:srgbClr val="9B9703"/>
    <a:srgbClr val="C9C4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65024" autoAdjust="0"/>
  </p:normalViewPr>
  <p:slideViewPr>
    <p:cSldViewPr>
      <p:cViewPr varScale="1">
        <p:scale>
          <a:sx n="75" d="100"/>
          <a:sy n="75" d="100"/>
        </p:scale>
        <p:origin x="2628" y="60"/>
      </p:cViewPr>
      <p:guideLst>
        <p:guide orient="horz" pos="2160"/>
        <p:guide pos="2880"/>
      </p:guideLst>
    </p:cSldViewPr>
  </p:slideViewPr>
  <p:outlineViewPr>
    <p:cViewPr>
      <p:scale>
        <a:sx n="33" d="100"/>
        <a:sy n="33" d="100"/>
      </p:scale>
      <p:origin x="0" y="-1800"/>
    </p:cViewPr>
  </p:outlineViewPr>
  <p:notesTextViewPr>
    <p:cViewPr>
      <p:scale>
        <a:sx n="1" d="1"/>
        <a:sy n="1" d="1"/>
      </p:scale>
      <p:origin x="0" y="0"/>
    </p:cViewPr>
  </p:notesTextViewPr>
  <p:notesViewPr>
    <p:cSldViewPr>
      <p:cViewPr varScale="1">
        <p:scale>
          <a:sx n="85" d="100"/>
          <a:sy n="85" d="100"/>
        </p:scale>
        <p:origin x="3168"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6725"/>
          </a:xfrm>
          <a:prstGeom prst="rect">
            <a:avLst/>
          </a:prstGeom>
        </p:spPr>
        <p:txBody>
          <a:bodyPr vert="horz" lIns="91429" tIns="45714" rIns="91429" bIns="45714"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66725"/>
          </a:xfrm>
          <a:prstGeom prst="rect">
            <a:avLst/>
          </a:prstGeom>
        </p:spPr>
        <p:txBody>
          <a:bodyPr vert="horz" lIns="91429" tIns="45714" rIns="91429" bIns="45714" rtlCol="0"/>
          <a:lstStyle>
            <a:lvl1pPr algn="r">
              <a:defRPr sz="1200"/>
            </a:lvl1pPr>
          </a:lstStyle>
          <a:p>
            <a:fld id="{A841FDE5-9367-4346-A7C0-D3BA4E8E2195}" type="datetimeFigureOut">
              <a:rPr lang="en-US" smtClean="0"/>
              <a:t>9/20/2022</a:t>
            </a:fld>
            <a:endParaRPr lang="en-US"/>
          </a:p>
        </p:txBody>
      </p:sp>
      <p:sp>
        <p:nvSpPr>
          <p:cNvPr id="4" name="Footer Placeholder 3"/>
          <p:cNvSpPr>
            <a:spLocks noGrp="1"/>
          </p:cNvSpPr>
          <p:nvPr>
            <p:ph type="ftr" sz="quarter" idx="2"/>
          </p:nvPr>
        </p:nvSpPr>
        <p:spPr>
          <a:xfrm>
            <a:off x="0" y="8829676"/>
            <a:ext cx="2971800" cy="466725"/>
          </a:xfrm>
          <a:prstGeom prst="rect">
            <a:avLst/>
          </a:prstGeom>
        </p:spPr>
        <p:txBody>
          <a:bodyPr vert="horz" lIns="91429" tIns="45714" rIns="91429" bIns="45714" rtlCol="0" anchor="b"/>
          <a:lstStyle>
            <a:lvl1pPr algn="l">
              <a:defRPr sz="1200"/>
            </a:lvl1pPr>
          </a:lstStyle>
          <a:p>
            <a:r>
              <a:rPr lang="en-US" smtClean="0"/>
              <a:t>5th Grade</a:t>
            </a:r>
            <a:endParaRPr lang="en-US"/>
          </a:p>
        </p:txBody>
      </p:sp>
      <p:sp>
        <p:nvSpPr>
          <p:cNvPr id="5" name="Slide Number Placeholder 4"/>
          <p:cNvSpPr>
            <a:spLocks noGrp="1"/>
          </p:cNvSpPr>
          <p:nvPr>
            <p:ph type="sldNum" sz="quarter" idx="3"/>
          </p:nvPr>
        </p:nvSpPr>
        <p:spPr>
          <a:xfrm>
            <a:off x="3884613" y="8829676"/>
            <a:ext cx="2971800" cy="466725"/>
          </a:xfrm>
          <a:prstGeom prst="rect">
            <a:avLst/>
          </a:prstGeom>
        </p:spPr>
        <p:txBody>
          <a:bodyPr vert="horz" lIns="91429" tIns="45714" rIns="91429" bIns="45714" rtlCol="0" anchor="b"/>
          <a:lstStyle>
            <a:lvl1pPr algn="r">
              <a:defRPr sz="1200"/>
            </a:lvl1pPr>
          </a:lstStyle>
          <a:p>
            <a:fld id="{03AB1EF8-D5C4-49E5-8999-732657A223B9}" type="slidenum">
              <a:rPr lang="en-US" smtClean="0"/>
              <a:t>‹#›</a:t>
            </a:fld>
            <a:endParaRPr lang="en-US"/>
          </a:p>
        </p:txBody>
      </p:sp>
    </p:spTree>
    <p:extLst>
      <p:ext uri="{BB962C8B-B14F-4D97-AF65-F5344CB8AC3E}">
        <p14:creationId xmlns:p14="http://schemas.microsoft.com/office/powerpoint/2010/main" val="118817101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29" tIns="45714" rIns="91429" bIns="45714"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29" tIns="45714" rIns="91429" bIns="45714" rtlCol="0"/>
          <a:lstStyle>
            <a:lvl1pPr algn="r">
              <a:defRPr sz="1200"/>
            </a:lvl1pPr>
          </a:lstStyle>
          <a:p>
            <a:fld id="{2328267A-6B2C-432E-BE65-6F3490E9B932}" type="datetimeFigureOut">
              <a:rPr lang="en-US" smtClean="0"/>
              <a:t>9/20/2022</a:t>
            </a:fld>
            <a:endParaRPr lang="en-US"/>
          </a:p>
        </p:txBody>
      </p:sp>
      <p:sp>
        <p:nvSpPr>
          <p:cNvPr id="4" name="Slide Image Placeholder 3"/>
          <p:cNvSpPr>
            <a:spLocks noGrp="1" noRot="1" noChangeAspect="1"/>
          </p:cNvSpPr>
          <p:nvPr>
            <p:ph type="sldImg" idx="2"/>
          </p:nvPr>
        </p:nvSpPr>
        <p:spPr>
          <a:xfrm>
            <a:off x="1106488" y="696913"/>
            <a:ext cx="4646612" cy="3486150"/>
          </a:xfrm>
          <a:prstGeom prst="rect">
            <a:avLst/>
          </a:prstGeom>
          <a:noFill/>
          <a:ln w="12700">
            <a:solidFill>
              <a:prstClr val="black"/>
            </a:solidFill>
          </a:ln>
        </p:spPr>
        <p:txBody>
          <a:bodyPr vert="horz" lIns="91429" tIns="45714" rIns="91429" bIns="45714"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29" tIns="45714" rIns="91429" bIns="457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29" tIns="45714" rIns="91429" bIns="45714" rtlCol="0" anchor="b"/>
          <a:lstStyle>
            <a:lvl1pPr algn="l">
              <a:defRPr sz="1200"/>
            </a:lvl1pPr>
          </a:lstStyle>
          <a:p>
            <a:r>
              <a:rPr lang="en-US" smtClean="0"/>
              <a:t>5th Grade</a:t>
            </a: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29" tIns="45714" rIns="91429" bIns="45714" rtlCol="0" anchor="b"/>
          <a:lstStyle>
            <a:lvl1pPr algn="r">
              <a:defRPr sz="1200"/>
            </a:lvl1pPr>
          </a:lstStyle>
          <a:p>
            <a:fld id="{E14B72D9-D4E8-492D-976E-C71DE730B057}" type="slidenum">
              <a:rPr lang="en-US" smtClean="0"/>
              <a:t>‹#›</a:t>
            </a:fld>
            <a:endParaRPr lang="en-US"/>
          </a:p>
        </p:txBody>
      </p:sp>
    </p:spTree>
    <p:extLst>
      <p:ext uri="{BB962C8B-B14F-4D97-AF65-F5344CB8AC3E}">
        <p14:creationId xmlns:p14="http://schemas.microsoft.com/office/powerpoint/2010/main" val="2778535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3502424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effects of Original Sin, we are inclined toward selfishness and pride. Therefore, we have to develop the virtue of respect. If a child is </a:t>
            </a:r>
            <a:r>
              <a:rPr lang="en-US" b="1" u="sng" dirty="0"/>
              <a:t>not</a:t>
            </a:r>
            <a:r>
              <a:rPr lang="en-US" dirty="0"/>
              <a:t> taught how to respect parents and those in authority, he will neither respect God, himself, nor anyone else. (Diocesan Virtue Program – Respect)</a:t>
            </a:r>
          </a:p>
          <a:p>
            <a:endParaRPr lang="en-US" dirty="0"/>
          </a:p>
          <a:p>
            <a:r>
              <a:rPr lang="en-US" dirty="0"/>
              <a:t>One way of showing respect for yourself is by keeping yourself safe. God loves you very much and wants you to be safe.  You are safe when you are not in danger.  Some actions like hitting, shoving, grabbing and pushing are not good, kind or safe.  These actions do not show respect toward another person(s).  </a:t>
            </a:r>
          </a:p>
          <a:p>
            <a:endParaRPr lang="en-US" dirty="0"/>
          </a:p>
          <a:p>
            <a:r>
              <a:rPr lang="en-US" dirty="0"/>
              <a:t>What safety rules do you know that keep you safe?   Examples if the students don’t say these:</a:t>
            </a:r>
          </a:p>
          <a:p>
            <a:r>
              <a:rPr lang="en-US" dirty="0"/>
              <a:t>Look both ways when crossing the street.</a:t>
            </a:r>
          </a:p>
          <a:p>
            <a:r>
              <a:rPr lang="en-US" dirty="0"/>
              <a:t>Be alert and attentive in all situations.</a:t>
            </a:r>
          </a:p>
          <a:p>
            <a:r>
              <a:rPr lang="en-US" dirty="0"/>
              <a:t>Wear a seat belt.</a:t>
            </a:r>
          </a:p>
          <a:p>
            <a:r>
              <a:rPr lang="en-US" dirty="0"/>
              <a:t>Do not play with matches.</a:t>
            </a:r>
          </a:p>
          <a:p>
            <a:r>
              <a:rPr lang="en-US" dirty="0"/>
              <a:t>Wear a helmet when riding a bike.</a:t>
            </a:r>
          </a:p>
          <a:p>
            <a:r>
              <a:rPr lang="en-US" b="1" dirty="0"/>
              <a:t>Do not smoke as it destroys your lungs.</a:t>
            </a:r>
          </a:p>
          <a:p>
            <a:r>
              <a:rPr lang="en-US" dirty="0"/>
              <a:t> </a:t>
            </a:r>
          </a:p>
          <a:p>
            <a:r>
              <a:rPr lang="en-US" dirty="0"/>
              <a:t>It is important to know the following rules to keep you from harm &amp; danger. The following seven rules should be discussed and a short phrase for each should be memorized.</a:t>
            </a:r>
          </a:p>
          <a:p>
            <a:endParaRPr lang="en-US" dirty="0"/>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10</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2090749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reading the slide:  Who could you tell if you feel uncomfortable</a:t>
            </a:r>
            <a:r>
              <a:rPr lang="en-US" baseline="0" dirty="0" smtClean="0"/>
              <a:t> or afraid in a situation?  This is different from being afraid when you are in trouble for doing something wrong. </a:t>
            </a:r>
          </a:p>
          <a:p>
            <a:endParaRPr lang="en-US" baseline="0" dirty="0" smtClean="0"/>
          </a:p>
          <a:p>
            <a:r>
              <a:rPr lang="en-US" baseline="0" dirty="0" smtClean="0"/>
              <a:t>You should tell someone like your mom, dad, teacher, or grandparents.  You should tell them right away when you feel scared and not safe.</a:t>
            </a:r>
          </a:p>
          <a:p>
            <a:endParaRPr lang="en-US" baseline="0" dirty="0" smtClean="0"/>
          </a:p>
          <a:p>
            <a:r>
              <a:rPr lang="en-US" baseline="0" dirty="0" smtClean="0"/>
              <a:t>What signs of affection are appropriate and inappropriate?</a:t>
            </a:r>
          </a:p>
          <a:p>
            <a:r>
              <a:rPr lang="en-US" baseline="0" dirty="0" smtClean="0"/>
              <a:t>Examples of appropriate signs of affection:  a parent’s hug, a friends high-five; shaking hands when meeting someone for the first time; snuggling up with your grandmother when reading a book; hugging a friend who is moving away; hugging someone who is going through a difficult time.</a:t>
            </a:r>
          </a:p>
          <a:p>
            <a:endParaRPr lang="en-US" baseline="0" dirty="0" smtClean="0"/>
          </a:p>
          <a:p>
            <a:r>
              <a:rPr lang="en-US" baseline="0" dirty="0" smtClean="0"/>
              <a:t>Inappropriate signs of affection:  a person that you do </a:t>
            </a:r>
            <a:r>
              <a:rPr lang="en-US" u="sng" baseline="0" dirty="0" smtClean="0"/>
              <a:t>not</a:t>
            </a:r>
            <a:r>
              <a:rPr lang="en-US" baseline="0" dirty="0" smtClean="0"/>
              <a:t> know getting to close to you or wanting to spend time with you; a person that you know who touches you in a way that makes you feel uncomfortable, scared and not safe.</a:t>
            </a:r>
          </a:p>
          <a:p>
            <a:endParaRPr lang="en-US" baseline="0" dirty="0" smtClean="0"/>
          </a:p>
          <a:p>
            <a:r>
              <a:rPr lang="en-US" baseline="0" dirty="0" smtClean="0"/>
              <a:t>This is different from being scared when you do something that you were told not to and now you will be disciplined.</a:t>
            </a:r>
          </a:p>
          <a:p>
            <a:endParaRPr lang="en-US" baseline="0" dirty="0" smtClean="0"/>
          </a:p>
          <a:p>
            <a:r>
              <a:rPr lang="en-US" b="1" dirty="0"/>
              <a:t>Even though you need to respect all people, some people might want to hurt you. If someone is hurting you, you </a:t>
            </a:r>
            <a:r>
              <a:rPr lang="en-US" b="1" dirty="0">
                <a:effectLst>
                  <a:outerShdw blurRad="38100" dist="38100" dir="2700000" algn="tl">
                    <a:srgbClr val="000000">
                      <a:alpha val="43137"/>
                    </a:srgbClr>
                  </a:outerShdw>
                </a:effectLst>
              </a:rPr>
              <a:t>MUST</a:t>
            </a:r>
            <a:r>
              <a:rPr lang="en-US" b="1" dirty="0"/>
              <a:t> tell an adult you can trust. Tell them right away!</a:t>
            </a:r>
          </a:p>
        </p:txBody>
      </p:sp>
      <p:sp>
        <p:nvSpPr>
          <p:cNvPr id="4" name="Slide Number Placeholder 3"/>
          <p:cNvSpPr>
            <a:spLocks noGrp="1"/>
          </p:cNvSpPr>
          <p:nvPr>
            <p:ph type="sldNum" sz="quarter" idx="10"/>
          </p:nvPr>
        </p:nvSpPr>
        <p:spPr/>
        <p:txBody>
          <a:bodyPr/>
          <a:lstStyle/>
          <a:p>
            <a:fld id="{E14B72D9-D4E8-492D-976E-C71DE730B057}" type="slidenum">
              <a:rPr lang="en-US" smtClean="0"/>
              <a:t>11</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3185553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o.k. to tell that person, a child or an adult, to STOP.  It is o.k. to tell a big person</a:t>
            </a:r>
            <a:r>
              <a:rPr lang="en-US" baseline="0" dirty="0" smtClean="0"/>
              <a:t> “NO”, I don’t like that – when you feel uncomfortable or scared.  </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12</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1016378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13</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3760061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helpful to scream in this situation because then other people in the area will know that you need help.</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14</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2618919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this necessary and important?</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15</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728712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the “Buddy System”</a:t>
            </a:r>
          </a:p>
          <a:p>
            <a:endParaRPr lang="en-US" dirty="0" smtClean="0"/>
          </a:p>
          <a:p>
            <a:r>
              <a:rPr lang="en-US" dirty="0" smtClean="0"/>
              <a:t>Always go with a friend refers not just to</a:t>
            </a:r>
            <a:r>
              <a:rPr lang="en-US" baseline="0" dirty="0" smtClean="0"/>
              <a:t> bike rides, but anytime that you are going somewhere.</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16</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2615394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do not want to watch things that are violent, or that do not show respect for people.  You want to guard your eyes so that you</a:t>
            </a:r>
            <a:r>
              <a:rPr lang="en-US" baseline="0" dirty="0" smtClean="0"/>
              <a:t> don’t see these things, because your brain is like a computer and it holds what you see in your memory.   You will want to watch good things so that you think about good things.  </a:t>
            </a:r>
          </a:p>
          <a:p>
            <a:endParaRPr lang="en-US" baseline="0" dirty="0" smtClean="0"/>
          </a:p>
          <a:p>
            <a:r>
              <a:rPr lang="en-US" baseline="0" dirty="0" smtClean="0"/>
              <a:t>If you feel uncomfortable or scared when watching something on T.V. or a video program, it is a good sign that you don’t want to watch it.</a:t>
            </a:r>
          </a:p>
          <a:p>
            <a:endParaRPr lang="en-US" baseline="0" dirty="0" smtClean="0"/>
          </a:p>
          <a:p>
            <a:r>
              <a:rPr lang="en-US" baseline="0" dirty="0" smtClean="0"/>
              <a:t>Practice saying “NO” and acting in an assertive way by responding to these situations listed below.</a:t>
            </a:r>
          </a:p>
          <a:p>
            <a:pPr marL="171428" indent="-171428">
              <a:buFont typeface="Arial" panose="020B0604020202020204" pitchFamily="34" charset="0"/>
              <a:buChar char="•"/>
            </a:pPr>
            <a:r>
              <a:rPr lang="en-US" baseline="0" dirty="0" smtClean="0"/>
              <a:t>You are walking home from school and a car with a young man /old man pulls up too close and asks you for directions.  How can you respond to this situation.</a:t>
            </a:r>
          </a:p>
          <a:p>
            <a:pPr marL="171428" indent="-171428">
              <a:buFont typeface="Arial" panose="020B0604020202020204" pitchFamily="34" charset="0"/>
              <a:buChar char="•"/>
            </a:pPr>
            <a:r>
              <a:rPr lang="en-US" baseline="0" dirty="0" smtClean="0"/>
              <a:t>You answer the telephone and you do not recognize the voice on the phone.  The person says very unkind words to you.  What will you do?</a:t>
            </a:r>
          </a:p>
          <a:p>
            <a:pPr marL="171428" indent="-171428">
              <a:buFont typeface="Arial" panose="020B0604020202020204" pitchFamily="34" charset="0"/>
              <a:buChar char="•"/>
            </a:pPr>
            <a:r>
              <a:rPr lang="en-US" baseline="0" dirty="0" smtClean="0"/>
              <a:t>A person that you do not know says:  “Your mom told me to come and pick you up and take you home.”</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17</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4222645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do </a:t>
            </a:r>
            <a:r>
              <a:rPr lang="en-US" b="1" i="0" u="sng" baseline="0" dirty="0" smtClean="0"/>
              <a:t>not</a:t>
            </a:r>
            <a:r>
              <a:rPr lang="en-US" b="0" i="0" u="none" baseline="0" dirty="0" smtClean="0"/>
              <a:t> need to be afraid. You do want to follow these rules, to protect yourself from harm.</a:t>
            </a:r>
            <a:endParaRPr lang="en-US" b="1" i="0" u="sng" dirty="0"/>
          </a:p>
        </p:txBody>
      </p:sp>
      <p:sp>
        <p:nvSpPr>
          <p:cNvPr id="4" name="Slide Number Placeholder 3"/>
          <p:cNvSpPr>
            <a:spLocks noGrp="1"/>
          </p:cNvSpPr>
          <p:nvPr>
            <p:ph type="sldNum" sz="quarter" idx="10"/>
          </p:nvPr>
        </p:nvSpPr>
        <p:spPr/>
        <p:txBody>
          <a:bodyPr/>
          <a:lstStyle/>
          <a:p>
            <a:fld id="{E14B72D9-D4E8-492D-976E-C71DE730B057}" type="slidenum">
              <a:rPr lang="en-US" smtClean="0"/>
              <a:t>18</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636622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19</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3026289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the lesson by</a:t>
            </a:r>
            <a:r>
              <a:rPr lang="en-US" baseline="0" dirty="0" smtClean="0"/>
              <a:t> praying together the Apostles’ Creed, the prayer that expresses, in a concise way, everything that we believe.</a:t>
            </a:r>
          </a:p>
          <a:p>
            <a:endParaRPr lang="en-US" baseline="0" dirty="0" smtClean="0"/>
          </a:p>
          <a:p>
            <a:r>
              <a:rPr lang="en-US" dirty="0" smtClean="0"/>
              <a:t>I believe in God,</a:t>
            </a:r>
            <a:br>
              <a:rPr lang="en-US" dirty="0" smtClean="0"/>
            </a:br>
            <a:r>
              <a:rPr lang="en-US" dirty="0" smtClean="0"/>
              <a:t>the Father almighty,</a:t>
            </a:r>
            <a:br>
              <a:rPr lang="en-US" dirty="0" smtClean="0"/>
            </a:br>
            <a:r>
              <a:rPr lang="en-US" dirty="0" smtClean="0"/>
              <a:t>Creator of heaven and earth,</a:t>
            </a:r>
            <a:br>
              <a:rPr lang="en-US" dirty="0" smtClean="0"/>
            </a:br>
            <a:r>
              <a:rPr lang="en-US" dirty="0" smtClean="0"/>
              <a:t>and in Jesus Christ, his only Son, our Lord,</a:t>
            </a:r>
            <a:br>
              <a:rPr lang="en-US" dirty="0" smtClean="0"/>
            </a:br>
            <a:r>
              <a:rPr lang="en-US" dirty="0" smtClean="0"/>
              <a:t>who was conceived by the Holy Spirit,</a:t>
            </a:r>
            <a:br>
              <a:rPr lang="en-US" dirty="0" smtClean="0"/>
            </a:br>
            <a:r>
              <a:rPr lang="en-US" dirty="0" smtClean="0"/>
              <a:t>born of the Virgin Mary,</a:t>
            </a:r>
            <a:br>
              <a:rPr lang="en-US" dirty="0" smtClean="0"/>
            </a:br>
            <a:r>
              <a:rPr lang="en-US" dirty="0" smtClean="0"/>
              <a:t>suffered under Pontius Pilate,</a:t>
            </a:r>
            <a:br>
              <a:rPr lang="en-US" dirty="0" smtClean="0"/>
            </a:br>
            <a:r>
              <a:rPr lang="en-US" dirty="0" smtClean="0"/>
              <a:t>was crucified, died and was buried;</a:t>
            </a:r>
            <a:br>
              <a:rPr lang="en-US" dirty="0" smtClean="0"/>
            </a:br>
            <a:r>
              <a:rPr lang="en-US" dirty="0" smtClean="0"/>
              <a:t>he descended into hell;</a:t>
            </a:r>
            <a:br>
              <a:rPr lang="en-US" dirty="0" smtClean="0"/>
            </a:br>
            <a:r>
              <a:rPr lang="en-US" dirty="0" smtClean="0"/>
              <a:t>on the third day he rose again from the dead;</a:t>
            </a:r>
            <a:br>
              <a:rPr lang="en-US" dirty="0" smtClean="0"/>
            </a:br>
            <a:r>
              <a:rPr lang="en-US" dirty="0" smtClean="0"/>
              <a:t>he ascended into heaven,</a:t>
            </a:r>
            <a:br>
              <a:rPr lang="en-US" dirty="0" smtClean="0"/>
            </a:br>
            <a:r>
              <a:rPr lang="en-US" dirty="0" smtClean="0"/>
              <a:t>and is seated at the right hand of God the Father almighty;</a:t>
            </a:r>
            <a:br>
              <a:rPr lang="en-US" dirty="0" smtClean="0"/>
            </a:br>
            <a:r>
              <a:rPr lang="en-US" dirty="0" smtClean="0"/>
              <a:t>from there he will come to judge the living and the dead.</a:t>
            </a:r>
          </a:p>
          <a:p>
            <a:r>
              <a:rPr lang="en-US" dirty="0" smtClean="0"/>
              <a:t>I believe in the Holy Spirit,</a:t>
            </a:r>
            <a:br>
              <a:rPr lang="en-US" dirty="0" smtClean="0"/>
            </a:br>
            <a:r>
              <a:rPr lang="en-US" dirty="0" smtClean="0"/>
              <a:t>the holy catholic Church,</a:t>
            </a:r>
            <a:br>
              <a:rPr lang="en-US" dirty="0" smtClean="0"/>
            </a:br>
            <a:r>
              <a:rPr lang="en-US" dirty="0" smtClean="0"/>
              <a:t>the communion of saints,</a:t>
            </a:r>
            <a:br>
              <a:rPr lang="en-US" dirty="0" smtClean="0"/>
            </a:br>
            <a:r>
              <a:rPr lang="en-US" dirty="0" smtClean="0"/>
              <a:t>the forgiveness of sins,</a:t>
            </a:r>
            <a:br>
              <a:rPr lang="en-US" dirty="0" smtClean="0"/>
            </a:br>
            <a:r>
              <a:rPr lang="en-US" dirty="0" smtClean="0"/>
              <a:t>the resurrection of the body,</a:t>
            </a:r>
            <a:br>
              <a:rPr lang="en-US" dirty="0" smtClean="0"/>
            </a:br>
            <a:r>
              <a:rPr lang="en-US" dirty="0" smtClean="0"/>
              <a:t>and life everlasting. Amen.</a:t>
            </a:r>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2960784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20</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1563484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See C</a:t>
            </a:r>
            <a:r>
              <a:rPr lang="en-US" i="1" dirty="0" smtClean="0"/>
              <a:t>atechism of the Catholic</a:t>
            </a:r>
            <a:r>
              <a:rPr lang="en-US" i="1" baseline="0" dirty="0" smtClean="0"/>
              <a:t> Church</a:t>
            </a:r>
            <a:r>
              <a:rPr lang="en-US" baseline="0" dirty="0" smtClean="0"/>
              <a:t>, respect for:</a:t>
            </a:r>
          </a:p>
          <a:p>
            <a:pPr marL="628572" lvl="1" indent="-171428">
              <a:buFont typeface="Arial" panose="020B0604020202020204" pitchFamily="34" charset="0"/>
              <a:buChar char="•"/>
            </a:pPr>
            <a:r>
              <a:rPr lang="en-US" baseline="0" dirty="0" smtClean="0"/>
              <a:t>Every person:  paragraphs 2055; Matthew 22:36-40</a:t>
            </a:r>
          </a:p>
          <a:p>
            <a:pPr marL="628572" lvl="1" indent="-171428" defTabSz="914286">
              <a:buFont typeface="Arial" panose="020B0604020202020204" pitchFamily="34" charset="0"/>
              <a:buChar char="•"/>
              <a:defRPr/>
            </a:pPr>
            <a:r>
              <a:rPr lang="en-US" baseline="0" dirty="0" smtClean="0"/>
              <a:t>A person’s name:  paragraphs 2158</a:t>
            </a:r>
          </a:p>
          <a:p>
            <a:pPr marL="628572" lvl="1" indent="-171428">
              <a:buFont typeface="Arial" panose="020B0604020202020204" pitchFamily="34" charset="0"/>
              <a:buChar char="•"/>
            </a:pPr>
            <a:r>
              <a:rPr lang="en-US" baseline="0" dirty="0" smtClean="0"/>
              <a:t>Health:  paragraphs 2288-2291</a:t>
            </a:r>
          </a:p>
          <a:p>
            <a:pPr marL="628572" lvl="1" indent="-171428">
              <a:buFont typeface="Arial" panose="020B0604020202020204" pitchFamily="34" charset="0"/>
              <a:buChar char="•"/>
            </a:pPr>
            <a:endParaRPr lang="en-US" dirty="0" smtClean="0"/>
          </a:p>
          <a:p>
            <a:pPr marL="228572" indent="-228572">
              <a:buAutoNum type="arabicPeriod" startAt="2"/>
            </a:pPr>
            <a:r>
              <a:rPr lang="en-US" b="1" dirty="0"/>
              <a:t>Read a book about Pope Saint John Paul II and /or St. Gianna Beretta </a:t>
            </a:r>
            <a:r>
              <a:rPr lang="en-US" b="1" dirty="0" err="1"/>
              <a:t>Molla</a:t>
            </a:r>
            <a:r>
              <a:rPr lang="en-US" b="1" dirty="0"/>
              <a:t> and report about how this person lived out the virtue of respect.</a:t>
            </a:r>
          </a:p>
          <a:p>
            <a:pPr marL="228572" indent="-228572">
              <a:buAutoNum type="arabicPeriod" startAt="2"/>
            </a:pPr>
            <a:endParaRPr lang="en-US" b="1" dirty="0"/>
          </a:p>
          <a:p>
            <a:pPr marL="228572" indent="-228572">
              <a:buAutoNum type="arabicPeriod" startAt="2"/>
            </a:pPr>
            <a:r>
              <a:rPr lang="en-US" b="1" dirty="0"/>
              <a:t>Memorize the following Scriptures over a time period:</a:t>
            </a:r>
          </a:p>
          <a:p>
            <a:r>
              <a:rPr lang="en-US" b="1" dirty="0"/>
              <a:t>Proverbs 13:1  “A wise son hears his father’s instruction, but a scoffer does not listen to rebuke.”</a:t>
            </a:r>
          </a:p>
          <a:p>
            <a:r>
              <a:rPr lang="en-US" b="1" dirty="0"/>
              <a:t>Sirach 3:2-6  “Whoever honors his father atones for sins…”  (respect for parents)</a:t>
            </a:r>
          </a:p>
          <a:p>
            <a:endParaRPr lang="en-US" b="1" dirty="0"/>
          </a:p>
          <a:p>
            <a:r>
              <a:rPr lang="en-US" b="1" dirty="0"/>
              <a:t>4.  “Respect for parents (</a:t>
            </a:r>
            <a:r>
              <a:rPr lang="en-US" b="1" i="1" dirty="0"/>
              <a:t>filial piety</a:t>
            </a:r>
            <a:r>
              <a:rPr lang="en-US" b="1" dirty="0"/>
              <a:t>) derives from </a:t>
            </a:r>
            <a:r>
              <a:rPr lang="en-US" b="1" i="1" dirty="0"/>
              <a:t>gratitude</a:t>
            </a:r>
            <a:r>
              <a:rPr lang="en-US" b="1" dirty="0"/>
              <a:t> toward those who, by the gift of life, their love and their work have brought their children into the world and enabled them to grow in stature, wisdom and grace… Filial respect is shown by true docility (following parent’s guidance) and obedience.”  Catechism, paragraphs 2215-2216.</a:t>
            </a:r>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21</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3216924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72" indent="-228572">
              <a:buAutoNum type="arabicPeriod"/>
            </a:pPr>
            <a:r>
              <a:rPr lang="en-US" dirty="0"/>
              <a:t>The prayer to St. John Bosco, the patron of youth from the virtue of respect, Diocesan Virtue Program, page 3. diolc.org/catechesis/ click on Virtue Program.</a:t>
            </a:r>
          </a:p>
          <a:p>
            <a:r>
              <a:rPr lang="en-US" dirty="0"/>
              <a:t>Make a copy for each student:</a:t>
            </a:r>
          </a:p>
          <a:p>
            <a:r>
              <a:rPr lang="en-US" dirty="0" smtClean="0"/>
              <a:t>O Saint John Bosco, father and teacher of youth, you labored so much for the salvation of souls.</a:t>
            </a:r>
          </a:p>
          <a:p>
            <a:r>
              <a:rPr lang="en-US" dirty="0" smtClean="0"/>
              <a:t>Help us to respect ourselves and each person as a child of God.  Be our guide in seeking the good of our souls and the salvation of our neighbor.</a:t>
            </a:r>
          </a:p>
          <a:p>
            <a:r>
              <a:rPr lang="en-US" dirty="0" smtClean="0"/>
              <a:t>Teach us to love Jesus in the Blessed Sacrament, Mary the Mother of Christ and our Mother, and our Holy Father </a:t>
            </a:r>
          </a:p>
          <a:p>
            <a:r>
              <a:rPr lang="en-US" dirty="0" smtClean="0"/>
              <a:t>the Pope. Obtain for us from God the grace to one day be gathered all together with you in Heaven.  Amen.</a:t>
            </a:r>
          </a:p>
          <a:p>
            <a:pPr marL="628572" lvl="1" indent="-171428">
              <a:buFont typeface="Arial" panose="020B0604020202020204" pitchFamily="34" charset="0"/>
              <a:buChar char="•"/>
            </a:pPr>
            <a:endParaRPr lang="en-US" dirty="0" smtClean="0"/>
          </a:p>
          <a:p>
            <a:r>
              <a:rPr lang="en-US" b="1" dirty="0"/>
              <a:t>2.  Discuss the page entitled “Our Personal Dignity” that is part of the virtue of respect, Diocesan Virtue Program.  Go to diolc.org/files/catechesis/Dignity.pdf   </a:t>
            </a:r>
          </a:p>
          <a:p>
            <a:endParaRPr lang="en-US" b="1" dirty="0"/>
          </a:p>
          <a:p>
            <a:pPr marL="228572" indent="-228572">
              <a:buAutoNum type="arabicPeriod" startAt="3"/>
            </a:pPr>
            <a:r>
              <a:rPr lang="en-US" b="1" dirty="0"/>
              <a:t>Make a list of the word from page one that describes the virtue of respect:  </a:t>
            </a:r>
            <a:r>
              <a:rPr lang="en-US" b="1" u="sng" dirty="0" smtClean="0"/>
              <a:t>diolc.org/files/catechesis/Respect_Teacher.pdf</a:t>
            </a:r>
            <a:endParaRPr lang="en-US" b="1" u="sng" dirty="0"/>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22</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1941896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6">
              <a:defRPr/>
            </a:pPr>
            <a:r>
              <a:rPr lang="en-US" dirty="0"/>
              <a:t>God is love.  God reveals His love through creation.  God created us in His image and loves each person completely.  We are children of God, and He is our loving Father.  </a:t>
            </a:r>
          </a:p>
          <a:p>
            <a:pPr defTabSz="914286">
              <a:defRPr/>
            </a:pPr>
            <a:endParaRPr lang="en-US" dirty="0"/>
          </a:p>
          <a:p>
            <a:pPr defTabSz="914286">
              <a:defRPr/>
            </a:pPr>
            <a:r>
              <a:rPr lang="en-US" dirty="0"/>
              <a:t>God created you in His image, which means that you can think and you can choose. You can choose to be selfless and think of others first.  Or you can choose to act in a way that is unkind and selfish, which will make you unhappy and even miserable and offends God because you are offending another person.   </a:t>
            </a:r>
          </a:p>
          <a:p>
            <a:pPr defTabSz="914286">
              <a:defRPr/>
            </a:pPr>
            <a:endParaRPr lang="en-US" dirty="0"/>
          </a:p>
          <a:p>
            <a:pPr defTabSz="914286">
              <a:defRPr/>
            </a:pPr>
            <a:r>
              <a:rPr lang="en-US" dirty="0"/>
              <a:t>When Adam and Eve chose against God and sinned they separated themselves from God.  Out of love, God promised a Savior.</a:t>
            </a:r>
          </a:p>
          <a:p>
            <a:pPr defTabSz="914286">
              <a:defRPr/>
            </a:pPr>
            <a:endParaRPr lang="en-US" dirty="0"/>
          </a:p>
          <a:p>
            <a:pPr defTabSz="914286">
              <a:defRPr/>
            </a:pPr>
            <a:r>
              <a:rPr lang="en-US" dirty="0"/>
              <a:t>Jesus loves you so much that He wants you to know Him, to develop a deep friendship with Him and to be so close to Him that He is united with you.</a:t>
            </a:r>
          </a:p>
          <a:p>
            <a:pPr defTabSz="914286">
              <a:defRPr/>
            </a:pPr>
            <a:endParaRPr lang="en-US" baseline="0" dirty="0" smtClean="0"/>
          </a:p>
          <a:p>
            <a:pPr defTabSz="914286">
              <a:defRPr/>
            </a:pPr>
            <a:endParaRPr lang="en-US" dirty="0" smtClean="0"/>
          </a:p>
          <a:p>
            <a:pPr defTabSz="914286">
              <a:defRPr/>
            </a:pPr>
            <a:endParaRPr lang="en-US" dirty="0" smtClean="0"/>
          </a:p>
          <a:p>
            <a:pPr defTabSz="914286">
              <a:defRPr/>
            </a:pP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3</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4162057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 will never forget you.  See upon</a:t>
            </a:r>
            <a:r>
              <a:rPr lang="en-US" b="1" baseline="0" dirty="0" smtClean="0"/>
              <a:t> the palms of My hands I have written your name…”  God  (Isaiah 49:15b, 16a)</a:t>
            </a:r>
            <a:endParaRPr lang="en-US" b="1" dirty="0" smtClean="0"/>
          </a:p>
          <a:p>
            <a:endParaRPr lang="en-US" dirty="0" smtClean="0"/>
          </a:p>
          <a:p>
            <a:endParaRPr lang="en-US" dirty="0" smtClean="0"/>
          </a:p>
          <a:p>
            <a:r>
              <a:rPr lang="en-US" dirty="0" smtClean="0"/>
              <a:t>God is our creator.</a:t>
            </a:r>
            <a:r>
              <a:rPr lang="en-US" baseline="0" dirty="0" smtClean="0"/>
              <a:t>  All that God made is good.  </a:t>
            </a:r>
          </a:p>
          <a:p>
            <a:endParaRPr lang="en-US" baseline="0" dirty="0" smtClean="0"/>
          </a:p>
          <a:p>
            <a:r>
              <a:rPr lang="en-US" dirty="0" smtClean="0"/>
              <a:t>God created you and He knows you.  He knows everything about</a:t>
            </a:r>
            <a:r>
              <a:rPr lang="en-US" baseline="0" dirty="0" smtClean="0"/>
              <a:t> you.  And He loves you!</a:t>
            </a:r>
          </a:p>
          <a:p>
            <a:endParaRPr lang="en-US" baseline="0" dirty="0" smtClean="0"/>
          </a:p>
          <a:p>
            <a:r>
              <a:rPr lang="en-US" baseline="0" dirty="0" smtClean="0"/>
              <a:t>You need to be grateful to God for His incredible love.</a:t>
            </a:r>
          </a:p>
          <a:p>
            <a:endParaRPr lang="en-US" baseline="0" dirty="0" smtClean="0"/>
          </a:p>
          <a:p>
            <a:r>
              <a:rPr lang="en-US" b="1" dirty="0" smtClean="0"/>
              <a:t>Since you are created in th</a:t>
            </a:r>
            <a:r>
              <a:rPr lang="en-US" b="1" baseline="0" dirty="0" smtClean="0"/>
              <a:t>e image of God and He loves you, He wills that you love yourself.  You show love for your soul by striving for holiness by loving God and every other person.  You show love for your body by eating healthy food, sleeping over 8 hours, proper hygiene, by protecting your body from harm and through modesty.  Modesty is decency in dress, thoughts, words and deeds.</a:t>
            </a:r>
            <a:endParaRPr lang="en-US" b="1" dirty="0"/>
          </a:p>
        </p:txBody>
      </p:sp>
      <p:sp>
        <p:nvSpPr>
          <p:cNvPr id="4" name="Slide Number Placeholder 3"/>
          <p:cNvSpPr>
            <a:spLocks noGrp="1"/>
          </p:cNvSpPr>
          <p:nvPr>
            <p:ph type="sldNum" sz="quarter" idx="10"/>
          </p:nvPr>
        </p:nvSpPr>
        <p:spPr/>
        <p:txBody>
          <a:bodyPr/>
          <a:lstStyle/>
          <a:p>
            <a:fld id="{E14B72D9-D4E8-492D-976E-C71DE730B057}" type="slidenum">
              <a:rPr lang="en-US" smtClean="0"/>
              <a:t>4</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2410016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does the word unique mean?</a:t>
            </a:r>
          </a:p>
          <a:p>
            <a:endParaRPr lang="en-US" baseline="0" dirty="0" smtClean="0"/>
          </a:p>
          <a:p>
            <a:r>
              <a:rPr lang="en-US" baseline="0" dirty="0" smtClean="0"/>
              <a:t>What does the word unrepeatable mean?</a:t>
            </a:r>
          </a:p>
          <a:p>
            <a:endParaRPr lang="en-US" baseline="0" dirty="0" smtClean="0"/>
          </a:p>
          <a:p>
            <a:r>
              <a:rPr lang="en-US" baseline="0" dirty="0" smtClean="0"/>
              <a:t>What does it mean that God made every person unique and unrepeatable?</a:t>
            </a:r>
            <a:endParaRPr lang="en-US" dirty="0" smtClean="0"/>
          </a:p>
          <a:p>
            <a:endParaRPr lang="en-US" dirty="0" smtClean="0"/>
          </a:p>
          <a:p>
            <a:r>
              <a:rPr lang="en-US" baseline="0" dirty="0" smtClean="0"/>
              <a:t>Each person is unique, unrepeatable, and has inherent dignity from God.  Further, each person has a unique role in God’s plan.  Therefore, each person is to be shown respect, even if the individual has different interests and abilities than you or is impaired in some way.  Having respect toward another person means that we show him/her honor and esteem because he/she is a child of God who deserves consideration and regard. See Diocesan Virtue Program, Respect for more teaching. </a:t>
            </a:r>
            <a:r>
              <a:rPr lang="en-US" dirty="0" smtClean="0"/>
              <a:t>diolc.org/catechesis/understanding-and-living-the-virtues/respect/ </a:t>
            </a:r>
          </a:p>
          <a:p>
            <a:endParaRPr lang="en-US" baseline="0" dirty="0" smtClean="0"/>
          </a:p>
          <a:p>
            <a:r>
              <a:rPr lang="en-US" baseline="0" dirty="0" smtClean="0"/>
              <a:t>A good book or movie that the students are familiar with may help the children to understand the meaning of unique and unrepeatable. [Example: Wonder]</a:t>
            </a:r>
          </a:p>
        </p:txBody>
      </p:sp>
      <p:sp>
        <p:nvSpPr>
          <p:cNvPr id="4" name="Slide Number Placeholder 3"/>
          <p:cNvSpPr>
            <a:spLocks noGrp="1"/>
          </p:cNvSpPr>
          <p:nvPr>
            <p:ph type="sldNum" sz="quarter" idx="10"/>
          </p:nvPr>
        </p:nvSpPr>
        <p:spPr/>
        <p:txBody>
          <a:bodyPr/>
          <a:lstStyle/>
          <a:p>
            <a:fld id="{E14B72D9-D4E8-492D-976E-C71DE730B057}" type="slidenum">
              <a:rPr lang="en-US" smtClean="0"/>
              <a:t>5</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3649490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“Truly</a:t>
            </a:r>
            <a:r>
              <a:rPr lang="en-US" b="1" baseline="0" dirty="0" smtClean="0"/>
              <a:t> You have formed my inmost being; You knit me in my mother’s womb.</a:t>
            </a:r>
          </a:p>
          <a:p>
            <a:r>
              <a:rPr lang="en-US" b="1" baseline="0" dirty="0" smtClean="0"/>
              <a:t>I give You thanks that I am fearfully, wonderfully made; wonderful are Your works.</a:t>
            </a:r>
          </a:p>
          <a:p>
            <a:r>
              <a:rPr lang="en-US" b="1" baseline="0" dirty="0" smtClean="0"/>
              <a:t>My soul also knew full well; nor was my frame unknown to You</a:t>
            </a:r>
          </a:p>
          <a:p>
            <a:r>
              <a:rPr lang="en-US" b="1" baseline="0" dirty="0" smtClean="0"/>
              <a:t>When I was made in secret, when I was fashioned in the depths of the earth.</a:t>
            </a:r>
          </a:p>
          <a:p>
            <a:r>
              <a:rPr lang="en-US" b="1" baseline="0" dirty="0" smtClean="0"/>
              <a:t>Your eyes have seen my actions; in Your book they are all written.”  (Psalm 139:13-16a)</a:t>
            </a:r>
            <a:endParaRPr lang="en-US" b="1" dirty="0"/>
          </a:p>
        </p:txBody>
      </p:sp>
      <p:sp>
        <p:nvSpPr>
          <p:cNvPr id="4" name="Slide Number Placeholder 3"/>
          <p:cNvSpPr>
            <a:spLocks noGrp="1"/>
          </p:cNvSpPr>
          <p:nvPr>
            <p:ph type="sldNum" sz="quarter" idx="10"/>
          </p:nvPr>
        </p:nvSpPr>
        <p:spPr/>
        <p:txBody>
          <a:bodyPr/>
          <a:lstStyle/>
          <a:p>
            <a:fld id="{E14B72D9-D4E8-492D-976E-C71DE730B057}" type="slidenum">
              <a:rPr lang="en-US" smtClean="0"/>
              <a:t>6</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1217571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 loves you so much that He sent His own Son to die on the Cross for you and for </a:t>
            </a:r>
            <a:r>
              <a:rPr lang="en-US" u="sng" dirty="0" smtClean="0"/>
              <a:t>every</a:t>
            </a:r>
            <a:r>
              <a:rPr lang="en-US" u="none" dirty="0" smtClean="0"/>
              <a:t> person</a:t>
            </a:r>
            <a:r>
              <a:rPr lang="en-US" baseline="0" dirty="0" smtClean="0"/>
              <a:t>.  Read John 3:16</a:t>
            </a:r>
          </a:p>
          <a:p>
            <a:endParaRPr lang="en-US" baseline="0" dirty="0" smtClean="0"/>
          </a:p>
          <a:p>
            <a:r>
              <a:rPr lang="en-US" baseline="0" dirty="0" smtClean="0"/>
              <a:t>You are a chosen, dearly beloved child of God.</a:t>
            </a:r>
          </a:p>
          <a:p>
            <a:endParaRPr lang="en-US" baseline="0" dirty="0" smtClean="0"/>
          </a:p>
          <a:p>
            <a:r>
              <a:rPr lang="en-US" baseline="0" dirty="0" smtClean="0"/>
              <a:t>Because you are so important to God, and every other person is so important to God, you are to love yourself and others.</a:t>
            </a:r>
          </a:p>
          <a:p>
            <a:endParaRPr lang="en-US" baseline="0" dirty="0" smtClean="0"/>
          </a:p>
          <a:p>
            <a:r>
              <a:rPr lang="en-US" b="1" baseline="0" dirty="0" smtClean="0"/>
              <a:t>Since all people are created in the image of God and He loves each person, He wills that you love all people (no matter how good they are at sports, or a musical instrument, or reading or if they can’t walk etc.).  To love means to will and act for the good of another person.  Willing and acting for the good of another person means to think and act in a way that is selfless (turning outward) and not selfish (turning inward).  A person is to be loved not a thing to be used – in any way.  Jesus wants you to treat others with kindness.</a:t>
            </a:r>
            <a:endParaRPr lang="en-US" b="1" dirty="0"/>
          </a:p>
        </p:txBody>
      </p:sp>
      <p:sp>
        <p:nvSpPr>
          <p:cNvPr id="4" name="Slide Number Placeholder 3"/>
          <p:cNvSpPr>
            <a:spLocks noGrp="1"/>
          </p:cNvSpPr>
          <p:nvPr>
            <p:ph type="sldNum" sz="quarter" idx="10"/>
          </p:nvPr>
        </p:nvSpPr>
        <p:spPr/>
        <p:txBody>
          <a:bodyPr/>
          <a:lstStyle/>
          <a:p>
            <a:fld id="{E14B72D9-D4E8-492D-976E-C71DE730B057}" type="slidenum">
              <a:rPr lang="en-US" smtClean="0"/>
              <a:t>7</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2144369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a:t>
            </a:r>
            <a:r>
              <a:rPr lang="en-US" baseline="0" dirty="0" smtClean="0"/>
              <a:t> dignity?  Dignity means self-worth; it is the recognition of a person’s incredible importance as a person created by God with an immortal soul </a:t>
            </a:r>
            <a:r>
              <a:rPr lang="en-US" b="1" baseline="0" dirty="0" smtClean="0"/>
              <a:t>- a soul that will live forever and a body that needs to be taken care of, and not abused in any way. </a:t>
            </a:r>
            <a:r>
              <a:rPr lang="en-US" baseline="0" dirty="0" smtClean="0"/>
              <a:t>The dignity of the human person is rooted in his being created in the image and likeness of God.</a:t>
            </a:r>
          </a:p>
          <a:p>
            <a:endParaRPr lang="en-US" baseline="0" dirty="0" smtClean="0"/>
          </a:p>
          <a:p>
            <a:r>
              <a:rPr lang="en-US" baseline="0" dirty="0" smtClean="0"/>
              <a:t>God has created each person with the gift of </a:t>
            </a:r>
            <a:r>
              <a:rPr lang="en-US" u="sng" baseline="0" dirty="0" smtClean="0"/>
              <a:t>freedom</a:t>
            </a:r>
            <a:r>
              <a:rPr lang="en-US" baseline="0" dirty="0" smtClean="0"/>
              <a:t>, so that you can choose freely to receive His love and love Him in return and then give His love to others.</a:t>
            </a:r>
          </a:p>
          <a:p>
            <a:r>
              <a:rPr lang="en-US" baseline="0" dirty="0" smtClean="0"/>
              <a:t>God has created you with a desire for </a:t>
            </a:r>
            <a:r>
              <a:rPr lang="en-US" u="sng" baseline="0" dirty="0" smtClean="0"/>
              <a:t>happiness</a:t>
            </a:r>
            <a:r>
              <a:rPr lang="en-US" baseline="0" dirty="0" smtClean="0"/>
              <a:t> placed in your heart in order that you draw closer and closer to Him, because He is the only One who can fulfill this desire for happiness.  </a:t>
            </a:r>
          </a:p>
          <a:p>
            <a:r>
              <a:rPr lang="en-US" baseline="0" dirty="0" smtClean="0"/>
              <a:t>God wants you to spend eternity with Him in Heaven.</a:t>
            </a:r>
          </a:p>
          <a:p>
            <a:endParaRPr lang="en-US" baseline="0" dirty="0" smtClean="0"/>
          </a:p>
          <a:p>
            <a:r>
              <a:rPr lang="en-US" baseline="0" dirty="0" smtClean="0"/>
              <a:t>You should be grateful for God’s incredible love for you and for each person. </a:t>
            </a:r>
          </a:p>
          <a:p>
            <a:endParaRPr lang="en-US" baseline="0" dirty="0" smtClean="0"/>
          </a:p>
          <a:p>
            <a:r>
              <a:rPr lang="en-US" baseline="0" dirty="0" smtClean="0"/>
              <a:t>God will never stop loving you!</a:t>
            </a:r>
          </a:p>
          <a:p>
            <a:endParaRPr lang="en-US" baseline="0" dirty="0" smtClean="0"/>
          </a:p>
          <a:p>
            <a:r>
              <a:rPr lang="en-US" baseline="0" dirty="0" smtClean="0"/>
              <a:t>With the students, use an example of a parent, grandparent, aunt or uncle or any trusted adult still loving them even after they did something wrong.  </a:t>
            </a:r>
          </a:p>
        </p:txBody>
      </p:sp>
      <p:sp>
        <p:nvSpPr>
          <p:cNvPr id="4" name="Slide Number Placeholder 3"/>
          <p:cNvSpPr>
            <a:spLocks noGrp="1"/>
          </p:cNvSpPr>
          <p:nvPr>
            <p:ph type="sldNum" sz="quarter" idx="10"/>
          </p:nvPr>
        </p:nvSpPr>
        <p:spPr/>
        <p:txBody>
          <a:bodyPr/>
          <a:lstStyle/>
          <a:p>
            <a:fld id="{E14B72D9-D4E8-492D-976E-C71DE730B057}" type="slidenum">
              <a:rPr lang="en-US" smtClean="0"/>
              <a:t>8</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2586000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John 15:12-13 </a:t>
            </a:r>
            <a:r>
              <a:rPr lang="en-US" b="1" i="1" baseline="0" dirty="0" smtClean="0"/>
              <a:t> </a:t>
            </a:r>
            <a:r>
              <a:rPr lang="en-US" b="1" i="1" u="sng" dirty="0" smtClean="0"/>
              <a:t>This is my commandment, that you love one another as I have loved you.</a:t>
            </a:r>
            <a:r>
              <a:rPr lang="en-US" b="1" i="1" dirty="0" smtClean="0"/>
              <a:t> Greater love has no one than this, that someone lay down his life for his friends. You are my friends if you do what I command you. </a:t>
            </a:r>
          </a:p>
          <a:p>
            <a:endParaRPr lang="en-US" baseline="0" dirty="0" smtClean="0"/>
          </a:p>
          <a:p>
            <a:pPr defTabSz="914286">
              <a:defRPr/>
            </a:pPr>
            <a:r>
              <a:rPr lang="en-US" baseline="0" dirty="0" smtClean="0"/>
              <a:t>Complete respect is to begin in your relationship with God in obeying His commands and responding to His desire that you spend time with Him in prayer each day. </a:t>
            </a:r>
            <a:r>
              <a:rPr lang="en-US" dirty="0" smtClean="0"/>
              <a:t>You show your love for God by loving others.  You love others by showing them respect.  Secondly, </a:t>
            </a:r>
            <a:r>
              <a:rPr lang="en-US" baseline="0" dirty="0" smtClean="0"/>
              <a:t>you are to respect yourself, maintaining a proper balance in all matters.</a:t>
            </a:r>
          </a:p>
          <a:p>
            <a:r>
              <a:rPr lang="en-US" baseline="0" dirty="0" smtClean="0"/>
              <a:t>God has given you your parents and so you are to respect them.  This is followed by a special respect for priests, religious, teachers, law enforcement offices, elders, siblings, relatives, neighbors and those in authority.  </a:t>
            </a:r>
          </a:p>
          <a:p>
            <a:endParaRPr lang="en-US" dirty="0" smtClean="0"/>
          </a:p>
          <a:p>
            <a:r>
              <a:rPr lang="en-US" baseline="0" dirty="0" smtClean="0"/>
              <a:t>How do these actions show respect toward another person?</a:t>
            </a:r>
          </a:p>
          <a:p>
            <a:pPr marL="628572" lvl="1" indent="-171428">
              <a:buFont typeface="Arial" panose="020B0604020202020204" pitchFamily="34" charset="0"/>
              <a:buChar char="•"/>
            </a:pPr>
            <a:r>
              <a:rPr lang="en-US" baseline="0" dirty="0" smtClean="0"/>
              <a:t>Speak kindly | Don’t speak ill of others</a:t>
            </a:r>
          </a:p>
          <a:p>
            <a:pPr marL="628572" lvl="1" indent="-171428">
              <a:buFont typeface="Arial" panose="020B0604020202020204" pitchFamily="34" charset="0"/>
              <a:buChar char="•"/>
            </a:pPr>
            <a:r>
              <a:rPr lang="en-US" baseline="0" dirty="0" smtClean="0"/>
              <a:t>Refrain from idle complaints</a:t>
            </a:r>
          </a:p>
          <a:p>
            <a:pPr marL="628572" lvl="1" indent="-171428">
              <a:buFont typeface="Arial" panose="020B0604020202020204" pitchFamily="34" charset="0"/>
              <a:buChar char="•"/>
            </a:pPr>
            <a:r>
              <a:rPr lang="en-US" baseline="0" dirty="0" smtClean="0"/>
              <a:t>Pay attention | Listen</a:t>
            </a:r>
          </a:p>
          <a:p>
            <a:pPr marL="628572" lvl="1" indent="-171428">
              <a:buFont typeface="Arial" panose="020B0604020202020204" pitchFamily="34" charset="0"/>
              <a:buChar char="•"/>
            </a:pPr>
            <a:r>
              <a:rPr lang="en-US" baseline="0" dirty="0" smtClean="0"/>
              <a:t>Rediscover silence</a:t>
            </a:r>
          </a:p>
          <a:p>
            <a:pPr marL="628572" lvl="1" indent="-171428" defTabSz="914286">
              <a:buFont typeface="Arial" panose="020B0604020202020204" pitchFamily="34" charset="0"/>
              <a:buChar char="•"/>
              <a:defRPr/>
            </a:pPr>
            <a:r>
              <a:rPr lang="en-US" baseline="0" dirty="0" smtClean="0"/>
              <a:t>Acknowledge and include others | Respect other’s opinions</a:t>
            </a:r>
          </a:p>
          <a:p>
            <a:endParaRPr lang="en-US" baseline="0" dirty="0" smtClean="0"/>
          </a:p>
          <a:p>
            <a:r>
              <a:rPr lang="en-US" baseline="0" dirty="0" smtClean="0"/>
              <a:t>Choose one from the list that you need to grow in. Pray to Jesus, asking Him to help you to practice and develop the habit of acting or speaking with respect.</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9</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2508081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90626" y="1346947"/>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4282763"/>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484779"/>
            <a:ext cx="7667244"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475220" cy="3035808"/>
          </a:xfrm>
        </p:spPr>
        <p:txBody>
          <a:bodyPr anchor="ctr">
            <a:noAutofit/>
          </a:bodyPr>
          <a:lstStyle>
            <a:lvl1pPr algn="l">
              <a:lnSpc>
                <a:spcPct val="85000"/>
              </a:lnSpc>
              <a:defRPr sz="6600" b="1" cap="none"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1">
                <a:solidFill>
                  <a:schemeClr val="accent2">
                    <a:lumMod val="7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751815B-96F6-4BD6-8D81-9D1AD49FC06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6534063A-3BDC-4B88-A0BC-99FC2F7E92D6}" type="slidenum">
              <a:rPr lang="en-US" smtClean="0"/>
              <a:t>‹#›</a:t>
            </a:fld>
            <a:endParaRPr lang="en-US"/>
          </a:p>
        </p:txBody>
      </p:sp>
    </p:spTree>
    <p:extLst>
      <p:ext uri="{BB962C8B-B14F-4D97-AF65-F5344CB8AC3E}">
        <p14:creationId xmlns:p14="http://schemas.microsoft.com/office/powerpoint/2010/main" val="2180223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51815B-96F6-4BD6-8D81-9D1AD49FC06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3255423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51815B-96F6-4BD6-8D81-9D1AD49FC06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935256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51815B-96F6-4BD6-8D81-9D1AD49FC06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4239676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5000"/>
              </a:lnSpc>
              <a:defRPr sz="6600" b="1"/>
            </a:lvl1pPr>
          </a:lstStyle>
          <a:p>
            <a:r>
              <a:rPr lang="en-US" smtClean="0"/>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445251" y="6272785"/>
            <a:ext cx="1983232" cy="365125"/>
          </a:xfrm>
        </p:spPr>
        <p:txBody>
          <a:bodyPr/>
          <a:lstStyle/>
          <a:p>
            <a:fld id="{5751815B-96F6-4BD6-8D81-9D1AD49FC064}" type="datetimeFigureOut">
              <a:rPr lang="en-US" smtClean="0"/>
              <a:t>9/20/2022</a:t>
            </a:fld>
            <a:endParaRPr lang="en-US"/>
          </a:p>
        </p:txBody>
      </p:sp>
      <p:sp>
        <p:nvSpPr>
          <p:cNvPr id="5" name="Footer Placeholder 4"/>
          <p:cNvSpPr>
            <a:spLocks noGrp="1"/>
          </p:cNvSpPr>
          <p:nvPr>
            <p:ph type="ftr" sz="quarter" idx="11"/>
          </p:nvPr>
        </p:nvSpPr>
        <p:spPr>
          <a:xfrm>
            <a:off x="1637031" y="6272785"/>
            <a:ext cx="4745736" cy="365125"/>
          </a:xfrm>
        </p:spPr>
        <p:txBody>
          <a:bodyPr/>
          <a:lstStyle/>
          <a:p>
            <a:endParaRPr 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6534063A-3BDC-4B88-A0BC-99FC2F7E92D6}" type="slidenum">
              <a:rPr lang="en-US" smtClean="0"/>
              <a:t>‹#›</a:t>
            </a:fld>
            <a:endParaRPr lang="en-US"/>
          </a:p>
        </p:txBody>
      </p:sp>
    </p:spTree>
    <p:extLst>
      <p:ext uri="{BB962C8B-B14F-4D97-AF65-F5344CB8AC3E}">
        <p14:creationId xmlns:p14="http://schemas.microsoft.com/office/powerpoint/2010/main" val="3318021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51815B-96F6-4BD6-8D81-9D1AD49FC064}"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23807675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751815B-96F6-4BD6-8D81-9D1AD49FC064}" type="datetimeFigureOut">
              <a:rPr lang="en-US" smtClean="0"/>
              <a:t>9/20/2022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73960704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751815B-96F6-4BD6-8D81-9D1AD49FC064}" type="datetimeFigureOut">
              <a:rPr lang="en-US" smtClean="0"/>
              <a:t>9/20/2022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3535407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51815B-96F6-4BD6-8D81-9D1AD49FC064}" type="datetimeFigureOut">
              <a:rPr lang="en-US" smtClean="0"/>
              <a:t>9/20/2022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621978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751815B-96F6-4BD6-8D81-9D1AD49FC064}"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7" name="Slide Number Placeholder 6"/>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25474034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2">
                    <a:lumMod val="50000"/>
                  </a:schemeClr>
                </a:solidFill>
              </a:defRPr>
            </a:lvl1pPr>
          </a:lstStyle>
          <a:p>
            <a:fld id="{5751815B-96F6-4BD6-8D81-9D1AD49FC064}" type="datetimeFigureOut">
              <a:rPr lang="en-US" smtClean="0"/>
              <a:t>9/20/2022</a:t>
            </a:fld>
            <a:endParaRPr lang="en-US"/>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7" name="Slide Number Placeholder 6"/>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61107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2">
                    <a:lumMod val="50000"/>
                  </a:schemeClr>
                </a:solidFill>
              </a:defRPr>
            </a:lvl1pPr>
          </a:lstStyle>
          <a:p>
            <a:fld id="{5751815B-96F6-4BD6-8D81-9D1AD49FC064}" type="datetimeFigureOut">
              <a:rPr lang="en-US" smtClean="0"/>
              <a:t>9/20/2022</a:t>
            </a:fld>
            <a:endParaRPr 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2">
                    <a:lumMod val="50000"/>
                  </a:schemeClr>
                </a:solidFill>
              </a:defRPr>
            </a:lvl1pPr>
          </a:lstStyle>
          <a:p>
            <a:endParaRPr 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j-lt"/>
              </a:defRPr>
            </a:lvl1pPr>
          </a:lstStyle>
          <a:p>
            <a:fld id="{6534063A-3BDC-4B88-A0BC-99FC2F7E92D6}" type="slidenum">
              <a:rPr lang="en-US" smtClean="0"/>
              <a:t>‹#›</a:t>
            </a:fld>
            <a:endParaRPr lang="en-US"/>
          </a:p>
        </p:txBody>
      </p:sp>
    </p:spTree>
    <p:extLst>
      <p:ext uri="{BB962C8B-B14F-4D97-AF65-F5344CB8AC3E}">
        <p14:creationId xmlns:p14="http://schemas.microsoft.com/office/powerpoint/2010/main" val="53665936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2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76200"/>
            <a:ext cx="8382000" cy="6096000"/>
          </a:xfrm>
          <a:effectLst>
            <a:softEdge rad="736600"/>
          </a:effectLst>
        </p:spPr>
        <p:txBody>
          <a:bodyPr>
            <a:normAutofit/>
          </a:bodyPr>
          <a:lstStyle/>
          <a:p>
            <a:pPr algn="ctr"/>
            <a:r>
              <a:rPr lang="en-US" sz="4000" dirty="0" smtClean="0">
                <a:latin typeface="Britannic Bold" panose="020B0903060703020204" pitchFamily="34" charset="0"/>
              </a:rPr>
              <a:t>For the Safety and Protection of Children</a:t>
            </a:r>
            <a:r>
              <a:rPr lang="en-US" sz="6600" dirty="0" smtClean="0"/>
              <a:t/>
            </a:r>
            <a:br>
              <a:rPr lang="en-US" sz="66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smtClean="0"/>
              <a:t/>
            </a:r>
            <a:br>
              <a:rPr lang="en-US" sz="3200" dirty="0" smtClean="0"/>
            </a:br>
            <a:r>
              <a:rPr lang="en-US" sz="4000" dirty="0" smtClean="0"/>
              <a:t/>
            </a:r>
            <a:br>
              <a:rPr lang="en-US" sz="4000" dirty="0" smtClean="0"/>
            </a:br>
            <a:r>
              <a:rPr lang="en-US" sz="4000" dirty="0" smtClean="0">
                <a:latin typeface="Britannic Bold" panose="020B0903060703020204" pitchFamily="34" charset="0"/>
              </a:rPr>
              <a:t>Safe Environment</a:t>
            </a:r>
            <a:r>
              <a:rPr lang="en-US" sz="6600" dirty="0" smtClean="0"/>
              <a:t/>
            </a:r>
            <a:br>
              <a:rPr lang="en-US" sz="6600" dirty="0" smtClean="0"/>
            </a:br>
            <a:r>
              <a:rPr lang="en-US" sz="2800" dirty="0" smtClean="0"/>
              <a:t>Fifth Grade</a:t>
            </a:r>
            <a:br>
              <a:rPr lang="en-US" sz="2800" dirty="0" smtClean="0"/>
            </a:b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3000"/>
            <a:ext cx="1905000" cy="635000"/>
          </a:xfrm>
          <a:prstGeom prst="rect">
            <a:avLst/>
          </a:prstGeom>
        </p:spPr>
      </p:pic>
      <p:pic>
        <p:nvPicPr>
          <p:cNvPr id="3" name="Picture 2"/>
          <p:cNvPicPr>
            <a:picLocks noChangeAspect="1"/>
          </p:cNvPicPr>
          <p:nvPr/>
        </p:nvPicPr>
        <p:blipFill rotWithShape="1">
          <a:blip r:embed="rId4"/>
          <a:srcRect l="14754" t="20779" r="16039" b="11741"/>
          <a:stretch/>
        </p:blipFill>
        <p:spPr>
          <a:xfrm rot="21429901">
            <a:off x="2148053" y="1337175"/>
            <a:ext cx="4847895" cy="3124200"/>
          </a:xfrm>
          <a:prstGeom prst="ellipse">
            <a:avLst/>
          </a:prstGeom>
          <a:ln>
            <a:noFill/>
          </a:ln>
          <a:effectLst>
            <a:softEdge rad="112500"/>
          </a:effectLst>
        </p:spPr>
      </p:pic>
    </p:spTree>
    <p:extLst>
      <p:ext uri="{BB962C8B-B14F-4D97-AF65-F5344CB8AC3E}">
        <p14:creationId xmlns:p14="http://schemas.microsoft.com/office/powerpoint/2010/main" val="18361189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525"/>
            <a:ext cx="8229600" cy="1492132"/>
          </a:xfrm>
        </p:spPr>
        <p:txBody>
          <a:bodyPr>
            <a:normAutofit/>
          </a:bodyPr>
          <a:lstStyle/>
          <a:p>
            <a:pPr algn="ctr"/>
            <a:r>
              <a:rPr lang="en-US" dirty="0" smtClean="0"/>
              <a:t>An important way of showing respect</a:t>
            </a:r>
            <a:endParaRPr lang="en-US" dirty="0"/>
          </a:p>
        </p:txBody>
      </p:sp>
      <p:sp>
        <p:nvSpPr>
          <p:cNvPr id="4" name="Title 1"/>
          <p:cNvSpPr txBox="1">
            <a:spLocks/>
          </p:cNvSpPr>
          <p:nvPr/>
        </p:nvSpPr>
        <p:spPr>
          <a:xfrm>
            <a:off x="685800" y="5867400"/>
            <a:ext cx="8229600" cy="838200"/>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en-US" dirty="0" smtClean="0"/>
              <a:t>Keep Yourself Safe.</a:t>
            </a:r>
            <a:endParaRPr lang="en-US" dirty="0"/>
          </a:p>
        </p:txBody>
      </p:sp>
      <p:pic>
        <p:nvPicPr>
          <p:cNvPr id="3" name="Picture 2"/>
          <p:cNvPicPr>
            <a:picLocks noChangeAspect="1"/>
          </p:cNvPicPr>
          <p:nvPr/>
        </p:nvPicPr>
        <p:blipFill rotWithShape="1">
          <a:blip r:embed="rId3"/>
          <a:srcRect t="2500"/>
          <a:stretch/>
        </p:blipFill>
        <p:spPr>
          <a:xfrm>
            <a:off x="0" y="1295400"/>
            <a:ext cx="9144000" cy="5943600"/>
          </a:xfrm>
          <a:prstGeom prst="rect">
            <a:avLst/>
          </a:prstGeom>
        </p:spPr>
      </p:pic>
    </p:spTree>
    <p:extLst>
      <p:ext uri="{BB962C8B-B14F-4D97-AF65-F5344CB8AC3E}">
        <p14:creationId xmlns:p14="http://schemas.microsoft.com/office/powerpoint/2010/main" val="35903724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209799"/>
            <a:ext cx="6220496" cy="4600575"/>
          </a:xfrm>
          <a:prstGeom prst="rect">
            <a:avLst/>
          </a:prstGeom>
        </p:spPr>
      </p:pic>
      <p:sp>
        <p:nvSpPr>
          <p:cNvPr id="2" name="Title 1"/>
          <p:cNvSpPr>
            <a:spLocks noGrp="1"/>
          </p:cNvSpPr>
          <p:nvPr>
            <p:ph type="title"/>
          </p:nvPr>
        </p:nvSpPr>
        <p:spPr>
          <a:xfrm>
            <a:off x="0" y="1"/>
            <a:ext cx="6220496" cy="2590800"/>
          </a:xfrm>
          <a:solidFill>
            <a:schemeClr val="tx2"/>
          </a:solidFill>
        </p:spPr>
        <p:txBody>
          <a:bodyPr>
            <a:normAutofit fontScale="90000"/>
          </a:bodyPr>
          <a:lstStyle/>
          <a:p>
            <a:pPr algn="ctr"/>
            <a:r>
              <a:rPr lang="en-US" sz="6000" dirty="0" smtClean="0"/>
              <a:t>#1 </a:t>
            </a:r>
            <a:br>
              <a:rPr lang="en-US" sz="6000" dirty="0" smtClean="0"/>
            </a:br>
            <a:r>
              <a:rPr lang="en-US" sz="2700" dirty="0" smtClean="0"/>
              <a:t> </a:t>
            </a:r>
            <a:r>
              <a:rPr lang="en-US" sz="6000" dirty="0" smtClean="0"/>
              <a:t/>
            </a:r>
            <a:br>
              <a:rPr lang="en-US" sz="6000" dirty="0" smtClean="0"/>
            </a:br>
            <a:r>
              <a:rPr lang="en-US" sz="6000" dirty="0" smtClean="0"/>
              <a:t>Always tell someone</a:t>
            </a:r>
            <a:endParaRPr lang="en-US" sz="6000" dirty="0"/>
          </a:p>
        </p:txBody>
      </p:sp>
      <p:sp>
        <p:nvSpPr>
          <p:cNvPr id="3" name="Content Placeholder 2"/>
          <p:cNvSpPr>
            <a:spLocks noGrp="1"/>
          </p:cNvSpPr>
          <p:nvPr>
            <p:ph type="body" sz="half" idx="2"/>
          </p:nvPr>
        </p:nvSpPr>
        <p:spPr>
          <a:xfrm>
            <a:off x="6172200" y="0"/>
            <a:ext cx="2971800" cy="6810373"/>
          </a:xfrm>
          <a:solidFill>
            <a:schemeClr val="tx2"/>
          </a:solidFill>
        </p:spPr>
        <p:txBody>
          <a:bodyPr>
            <a:noAutofit/>
          </a:bodyPr>
          <a:lstStyle/>
          <a:p>
            <a:pPr marL="0" indent="0" algn="ctr">
              <a:buNone/>
            </a:pPr>
            <a:r>
              <a:rPr lang="en-US" sz="2800" b="1" dirty="0" smtClean="0"/>
              <a:t>No person should ever treat you or touch you in a way that makes you feel uncomfortable or afraid.  Always tell someone that you trust right away when you feel scared and not safe.</a:t>
            </a:r>
            <a:endParaRPr lang="en-US" sz="2800" b="1" dirty="0"/>
          </a:p>
        </p:txBody>
      </p:sp>
    </p:spTree>
    <p:extLst>
      <p:ext uri="{BB962C8B-B14F-4D97-AF65-F5344CB8AC3E}">
        <p14:creationId xmlns:p14="http://schemas.microsoft.com/office/powerpoint/2010/main" val="21411255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248400" cy="2692400"/>
          </a:xfrm>
          <a:solidFill>
            <a:schemeClr val="tx1"/>
          </a:solidFill>
        </p:spPr>
        <p:txBody>
          <a:bodyPr>
            <a:noAutofit/>
          </a:bodyPr>
          <a:lstStyle/>
          <a:p>
            <a:pPr algn="ctr"/>
            <a:r>
              <a:rPr lang="en-US" sz="5400" dirty="0" smtClean="0">
                <a:solidFill>
                  <a:schemeClr val="bg1"/>
                </a:solidFill>
              </a:rPr>
              <a:t>#2 </a:t>
            </a:r>
            <a:br>
              <a:rPr lang="en-US" sz="5400" dirty="0" smtClean="0">
                <a:solidFill>
                  <a:schemeClr val="bg1"/>
                </a:solidFill>
              </a:rPr>
            </a:br>
            <a:r>
              <a:rPr lang="en-US" sz="2400" dirty="0">
                <a:solidFill>
                  <a:schemeClr val="bg1"/>
                </a:solidFill>
              </a:rPr>
              <a:t/>
            </a:r>
            <a:br>
              <a:rPr lang="en-US" sz="2400" dirty="0">
                <a:solidFill>
                  <a:schemeClr val="bg1"/>
                </a:solidFill>
              </a:rPr>
            </a:br>
            <a:r>
              <a:rPr lang="en-US" sz="5400" dirty="0" smtClean="0">
                <a:solidFill>
                  <a:schemeClr val="bg1"/>
                </a:solidFill>
              </a:rPr>
              <a:t>Tell an offender to</a:t>
            </a:r>
            <a:endParaRPr lang="en-US" sz="5400" dirty="0">
              <a:solidFill>
                <a:schemeClr val="bg1"/>
              </a:solidFill>
            </a:endParaRPr>
          </a:p>
        </p:txBody>
      </p:sp>
      <p:sp>
        <p:nvSpPr>
          <p:cNvPr id="3" name="Content Placeholder 2"/>
          <p:cNvSpPr>
            <a:spLocks noGrp="1"/>
          </p:cNvSpPr>
          <p:nvPr>
            <p:ph type="body" sz="half" idx="2"/>
          </p:nvPr>
        </p:nvSpPr>
        <p:spPr>
          <a:xfrm>
            <a:off x="6248400" y="228600"/>
            <a:ext cx="2895600" cy="6629400"/>
          </a:xfrm>
        </p:spPr>
        <p:txBody>
          <a:bodyPr>
            <a:noAutofit/>
          </a:bodyPr>
          <a:lstStyle/>
          <a:p>
            <a:pPr marL="0" indent="0" algn="ctr">
              <a:buNone/>
            </a:pPr>
            <a:r>
              <a:rPr lang="en-US" sz="2800" b="1" dirty="0" smtClean="0"/>
              <a:t>If a person hugs or pats you, &amp; if it makes you feel uncomfortable or scared, tell that person to STOP.  </a:t>
            </a:r>
          </a:p>
          <a:p>
            <a:pPr marL="0" indent="0" algn="ctr">
              <a:buNone/>
            </a:pPr>
            <a:r>
              <a:rPr lang="en-US" sz="2800" b="1" dirty="0" smtClean="0"/>
              <a:t>It is also O.K. to run and scream for help.</a:t>
            </a:r>
            <a:endParaRPr lang="en-US" sz="2800" b="1" dirty="0"/>
          </a:p>
        </p:txBody>
      </p:sp>
      <p:pic>
        <p:nvPicPr>
          <p:cNvPr id="4" name="Picture 3"/>
          <p:cNvPicPr>
            <a:picLocks noChangeAspect="1"/>
          </p:cNvPicPr>
          <p:nvPr/>
        </p:nvPicPr>
        <p:blipFill>
          <a:blip r:embed="rId3"/>
          <a:stretch>
            <a:fillRect/>
          </a:stretch>
        </p:blipFill>
        <p:spPr>
          <a:xfrm>
            <a:off x="0" y="2692400"/>
            <a:ext cx="6248400" cy="4165600"/>
          </a:xfrm>
          <a:prstGeom prst="rect">
            <a:avLst/>
          </a:prstGeom>
        </p:spPr>
      </p:pic>
    </p:spTree>
    <p:extLst>
      <p:ext uri="{BB962C8B-B14F-4D97-AF65-F5344CB8AC3E}">
        <p14:creationId xmlns:p14="http://schemas.microsoft.com/office/powerpoint/2010/main" val="24120059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287"/>
            <a:ext cx="9144000" cy="3352800"/>
          </a:xfrm>
          <a:solidFill>
            <a:schemeClr val="tx1"/>
          </a:solidFill>
        </p:spPr>
        <p:txBody>
          <a:bodyPr>
            <a:noAutofit/>
          </a:bodyPr>
          <a:lstStyle/>
          <a:p>
            <a:pPr marL="0" indent="0" algn="ctr">
              <a:buNone/>
            </a:pPr>
            <a:r>
              <a:rPr lang="en-US" sz="5400" b="1" dirty="0" smtClean="0">
                <a:solidFill>
                  <a:srgbClr val="FFC000"/>
                </a:solidFill>
              </a:rPr>
              <a:t> #3</a:t>
            </a:r>
          </a:p>
          <a:p>
            <a:pPr marL="0" indent="0" algn="ctr">
              <a:buNone/>
            </a:pPr>
            <a:r>
              <a:rPr lang="en-US" sz="5400" b="1" dirty="0" smtClean="0">
                <a:solidFill>
                  <a:srgbClr val="FFC000"/>
                </a:solidFill>
              </a:rPr>
              <a:t>Never get in a car with a </a:t>
            </a:r>
          </a:p>
          <a:p>
            <a:pPr marL="0" indent="0" algn="ctr">
              <a:buNone/>
            </a:pPr>
            <a:r>
              <a:rPr lang="en-US" sz="5400" b="1" dirty="0" smtClean="0">
                <a:solidFill>
                  <a:srgbClr val="FFC000"/>
                </a:solidFill>
              </a:rPr>
              <a:t>stranger!</a:t>
            </a:r>
            <a:endParaRPr lang="en-US" sz="5400" b="1" dirty="0">
              <a:solidFill>
                <a:srgbClr val="FFC000"/>
              </a:solidFill>
            </a:endParaRPr>
          </a:p>
        </p:txBody>
      </p:sp>
      <p:pic>
        <p:nvPicPr>
          <p:cNvPr id="2" name="Picture 1"/>
          <p:cNvPicPr>
            <a:picLocks noChangeAspect="1"/>
          </p:cNvPicPr>
          <p:nvPr/>
        </p:nvPicPr>
        <p:blipFill>
          <a:blip r:embed="rId3"/>
          <a:stretch>
            <a:fillRect/>
          </a:stretch>
        </p:blipFill>
        <p:spPr>
          <a:xfrm>
            <a:off x="2743200" y="3429000"/>
            <a:ext cx="3429000" cy="3429000"/>
          </a:xfrm>
          <a:prstGeom prst="rect">
            <a:avLst/>
          </a:prstGeom>
        </p:spPr>
      </p:pic>
      <p:sp>
        <p:nvSpPr>
          <p:cNvPr id="4" name="Rectangle 3"/>
          <p:cNvSpPr/>
          <p:nvPr/>
        </p:nvSpPr>
        <p:spPr>
          <a:xfrm>
            <a:off x="6172200" y="3367087"/>
            <a:ext cx="2971800" cy="34909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2104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9062"/>
            <a:ext cx="6172201" cy="1781175"/>
          </a:xfrm>
          <a:solidFill>
            <a:schemeClr val="tx1"/>
          </a:solidFill>
        </p:spPr>
        <p:txBody>
          <a:bodyPr>
            <a:noAutofit/>
          </a:bodyPr>
          <a:lstStyle/>
          <a:p>
            <a:pPr algn="ctr"/>
            <a:r>
              <a:rPr lang="en-US" sz="5400" dirty="0" smtClean="0">
                <a:solidFill>
                  <a:schemeClr val="bg1"/>
                </a:solidFill>
              </a:rPr>
              <a:t>#4</a:t>
            </a:r>
            <a:br>
              <a:rPr lang="en-US" sz="5400" dirty="0" smtClean="0">
                <a:solidFill>
                  <a:schemeClr val="bg1"/>
                </a:solidFill>
              </a:rPr>
            </a:br>
            <a:r>
              <a:rPr lang="en-US" sz="5400" dirty="0" smtClean="0">
                <a:solidFill>
                  <a:schemeClr val="bg1"/>
                </a:solidFill>
              </a:rPr>
              <a:t>  Scream</a:t>
            </a:r>
            <a:endParaRPr lang="en-US" sz="5400" dirty="0">
              <a:solidFill>
                <a:schemeClr val="bg1"/>
              </a:solidFill>
            </a:endParaRPr>
          </a:p>
        </p:txBody>
      </p:sp>
      <p:sp>
        <p:nvSpPr>
          <p:cNvPr id="3" name="Content Placeholder 2"/>
          <p:cNvSpPr>
            <a:spLocks noGrp="1"/>
          </p:cNvSpPr>
          <p:nvPr>
            <p:ph type="body" sz="half" idx="2"/>
          </p:nvPr>
        </p:nvSpPr>
        <p:spPr>
          <a:xfrm>
            <a:off x="6400800" y="1143000"/>
            <a:ext cx="2590800" cy="3352800"/>
          </a:xfrm>
        </p:spPr>
        <p:txBody>
          <a:bodyPr>
            <a:noAutofit/>
          </a:bodyPr>
          <a:lstStyle/>
          <a:p>
            <a:pPr marL="0" indent="0" algn="ctr">
              <a:buNone/>
            </a:pPr>
            <a:r>
              <a:rPr lang="en-US" sz="3000" b="1" dirty="0" smtClean="0"/>
              <a:t>Scream “Help! I don’t know you”, if someone tries to take you.</a:t>
            </a:r>
            <a:endParaRPr lang="en-US" sz="3000" b="1" dirty="0"/>
          </a:p>
        </p:txBody>
      </p:sp>
      <p:pic>
        <p:nvPicPr>
          <p:cNvPr id="5" name="Picture 4"/>
          <p:cNvPicPr>
            <a:picLocks noChangeAspect="1"/>
          </p:cNvPicPr>
          <p:nvPr/>
        </p:nvPicPr>
        <p:blipFill>
          <a:blip r:embed="rId3"/>
          <a:stretch>
            <a:fillRect/>
          </a:stretch>
        </p:blipFill>
        <p:spPr>
          <a:xfrm>
            <a:off x="1" y="1905000"/>
            <a:ext cx="6172200" cy="4448175"/>
          </a:xfrm>
          <a:prstGeom prst="rect">
            <a:avLst/>
          </a:prstGeom>
        </p:spPr>
      </p:pic>
    </p:spTree>
    <p:extLst>
      <p:ext uri="{BB962C8B-B14F-4D97-AF65-F5344CB8AC3E}">
        <p14:creationId xmlns:p14="http://schemas.microsoft.com/office/powerpoint/2010/main" val="36368281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6248400" cy="6858000"/>
          </a:xfrm>
          <a:prstGeom prst="rect">
            <a:avLst/>
          </a:prstGeom>
        </p:spPr>
      </p:pic>
      <p:sp>
        <p:nvSpPr>
          <p:cNvPr id="2" name="Title 1"/>
          <p:cNvSpPr>
            <a:spLocks noGrp="1"/>
          </p:cNvSpPr>
          <p:nvPr>
            <p:ph type="title"/>
          </p:nvPr>
        </p:nvSpPr>
        <p:spPr>
          <a:xfrm>
            <a:off x="1676400" y="1676400"/>
            <a:ext cx="1676400" cy="2667000"/>
          </a:xfrm>
        </p:spPr>
        <p:txBody>
          <a:bodyPr>
            <a:noAutofit/>
          </a:bodyPr>
          <a:lstStyle/>
          <a:p>
            <a:pPr algn="ctr"/>
            <a:r>
              <a:rPr lang="en-US" sz="3200" dirty="0" smtClean="0"/>
              <a:t>#5</a:t>
            </a:r>
            <a:r>
              <a:rPr lang="en-US" sz="5400" dirty="0" smtClean="0"/>
              <a:t/>
            </a:r>
            <a:br>
              <a:rPr lang="en-US" sz="5400" dirty="0" smtClean="0"/>
            </a:br>
            <a:r>
              <a:rPr lang="en-US" sz="2400" dirty="0" smtClean="0"/>
              <a:t/>
            </a:r>
            <a:br>
              <a:rPr lang="en-US" sz="2400" dirty="0" smtClean="0"/>
            </a:br>
            <a:r>
              <a:rPr lang="en-US" sz="3200" dirty="0" smtClean="0"/>
              <a:t>Parents need to be present</a:t>
            </a:r>
            <a:endParaRPr lang="en-US" sz="3200" dirty="0"/>
          </a:p>
        </p:txBody>
      </p:sp>
      <p:sp>
        <p:nvSpPr>
          <p:cNvPr id="5" name="Title 1"/>
          <p:cNvSpPr txBox="1">
            <a:spLocks/>
          </p:cNvSpPr>
          <p:nvPr/>
        </p:nvSpPr>
        <p:spPr>
          <a:xfrm>
            <a:off x="6400800" y="914400"/>
            <a:ext cx="2667000" cy="3814762"/>
          </a:xfrm>
          <a:prstGeom prst="rect">
            <a:avLst/>
          </a:prstGeom>
        </p:spPr>
        <p:txBody>
          <a:bodyPr vert="horz" lIns="91440" tIns="45720" rIns="91440" bIns="45720" rtlCol="0" anchor="b">
            <a:noAutofit/>
          </a:bodyPr>
          <a:lstStyle>
            <a:lvl1pPr algn="l" defTabSz="685800" rtl="0" eaLnBrk="1" latinLnBrk="0" hangingPunct="1">
              <a:lnSpc>
                <a:spcPct val="100000"/>
              </a:lnSpc>
              <a:spcBef>
                <a:spcPct val="0"/>
              </a:spcBef>
              <a:buNone/>
              <a:defRPr sz="1800" b="1" i="0" kern="1200" cap="all" spc="225" baseline="0">
                <a:solidFill>
                  <a:schemeClr val="accent1"/>
                </a:solidFill>
                <a:latin typeface="+mn-lt"/>
                <a:ea typeface="+mj-ea"/>
                <a:cs typeface="+mj-cs"/>
              </a:defRPr>
            </a:lvl1pPr>
          </a:lstStyle>
          <a:p>
            <a:pPr algn="ctr"/>
            <a:r>
              <a:rPr lang="en-US" sz="3000" dirty="0" smtClean="0">
                <a:solidFill>
                  <a:schemeClr val="tx1"/>
                </a:solidFill>
              </a:rPr>
              <a:t>Never go to a friend’s house if their parents are not there.</a:t>
            </a:r>
            <a:endParaRPr lang="en-US" sz="3000" dirty="0">
              <a:solidFill>
                <a:schemeClr val="tx1"/>
              </a:solidFill>
            </a:endParaRPr>
          </a:p>
        </p:txBody>
      </p:sp>
    </p:spTree>
    <p:extLst>
      <p:ext uri="{BB962C8B-B14F-4D97-AF65-F5344CB8AC3E}">
        <p14:creationId xmlns:p14="http://schemas.microsoft.com/office/powerpoint/2010/main" val="25945980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10984"/>
            <a:ext cx="6248400" cy="2047016"/>
          </a:xfrm>
        </p:spPr>
        <p:txBody>
          <a:bodyPr>
            <a:noAutofit/>
          </a:bodyPr>
          <a:lstStyle/>
          <a:p>
            <a:pPr algn="ctr"/>
            <a:r>
              <a:rPr lang="en-US" sz="4800" dirty="0" smtClean="0"/>
              <a:t>#6</a:t>
            </a:r>
            <a:br>
              <a:rPr lang="en-US" sz="4800" dirty="0" smtClean="0"/>
            </a:br>
            <a:r>
              <a:rPr lang="en-US" sz="4800" dirty="0" smtClean="0"/>
              <a:t>Always go with a friend</a:t>
            </a:r>
            <a:endParaRPr lang="en-US" sz="4800" dirty="0"/>
          </a:p>
        </p:txBody>
      </p:sp>
      <p:sp>
        <p:nvSpPr>
          <p:cNvPr id="3" name="Content Placeholder 2"/>
          <p:cNvSpPr>
            <a:spLocks noGrp="1"/>
          </p:cNvSpPr>
          <p:nvPr>
            <p:ph type="body" sz="half" idx="2"/>
          </p:nvPr>
        </p:nvSpPr>
        <p:spPr>
          <a:xfrm>
            <a:off x="6248400" y="152400"/>
            <a:ext cx="2895600" cy="7958138"/>
          </a:xfrm>
        </p:spPr>
        <p:txBody>
          <a:bodyPr>
            <a:noAutofit/>
          </a:bodyPr>
          <a:lstStyle/>
          <a:p>
            <a:pPr marL="0" indent="0" algn="ctr">
              <a:buNone/>
            </a:pPr>
            <a:r>
              <a:rPr lang="en-US" sz="2800" b="1" dirty="0" smtClean="0"/>
              <a:t>If you are going somewhere, always go with a friend, &amp; be sure to tell your parents when you leave. Always call your parents when you arrive at your place of destination.</a:t>
            </a:r>
            <a:endParaRPr lang="en-US" sz="2800" b="1" dirty="0"/>
          </a:p>
        </p:txBody>
      </p:sp>
      <p:pic>
        <p:nvPicPr>
          <p:cNvPr id="4" name="Picture 3"/>
          <p:cNvPicPr>
            <a:picLocks noChangeAspect="1"/>
          </p:cNvPicPr>
          <p:nvPr/>
        </p:nvPicPr>
        <p:blipFill rotWithShape="1">
          <a:blip r:embed="rId3"/>
          <a:srcRect r="7344"/>
          <a:stretch/>
        </p:blipFill>
        <p:spPr>
          <a:xfrm>
            <a:off x="0" y="-23814"/>
            <a:ext cx="6248400" cy="4672013"/>
          </a:xfrm>
          <a:prstGeom prst="rect">
            <a:avLst/>
          </a:prstGeom>
        </p:spPr>
      </p:pic>
    </p:spTree>
    <p:extLst>
      <p:ext uri="{BB962C8B-B14F-4D97-AF65-F5344CB8AC3E}">
        <p14:creationId xmlns:p14="http://schemas.microsoft.com/office/powerpoint/2010/main" val="31026734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228600"/>
            <a:ext cx="6219824" cy="1752600"/>
          </a:xfrm>
          <a:solidFill>
            <a:schemeClr val="tx1"/>
          </a:solidFill>
        </p:spPr>
        <p:txBody>
          <a:bodyPr>
            <a:noAutofit/>
          </a:bodyPr>
          <a:lstStyle/>
          <a:p>
            <a:pPr algn="ctr"/>
            <a:r>
              <a:rPr lang="en-US" sz="5400" dirty="0" smtClean="0">
                <a:solidFill>
                  <a:schemeClr val="bg1"/>
                </a:solidFill>
              </a:rPr>
              <a:t>#7</a:t>
            </a:r>
            <a:br>
              <a:rPr lang="en-US" sz="5400" dirty="0" smtClean="0">
                <a:solidFill>
                  <a:schemeClr val="bg1"/>
                </a:solidFill>
              </a:rPr>
            </a:br>
            <a:r>
              <a:rPr lang="en-US" sz="2400" dirty="0" smtClean="0">
                <a:solidFill>
                  <a:schemeClr val="bg1"/>
                </a:solidFill>
              </a:rPr>
              <a:t/>
            </a:r>
            <a:br>
              <a:rPr lang="en-US" sz="2400" dirty="0" smtClean="0">
                <a:solidFill>
                  <a:schemeClr val="bg1"/>
                </a:solidFill>
              </a:rPr>
            </a:br>
            <a:r>
              <a:rPr lang="en-US" sz="5400" dirty="0" smtClean="0">
                <a:solidFill>
                  <a:schemeClr val="bg1"/>
                </a:solidFill>
              </a:rPr>
              <a:t>Guard your eyes</a:t>
            </a:r>
            <a:endParaRPr lang="en-US" sz="5400" dirty="0">
              <a:solidFill>
                <a:schemeClr val="bg1"/>
              </a:solidFill>
            </a:endParaRPr>
          </a:p>
        </p:txBody>
      </p:sp>
      <p:sp>
        <p:nvSpPr>
          <p:cNvPr id="3" name="Content Placeholder 2"/>
          <p:cNvSpPr>
            <a:spLocks noGrp="1"/>
          </p:cNvSpPr>
          <p:nvPr>
            <p:ph type="body" sz="half" idx="2"/>
          </p:nvPr>
        </p:nvSpPr>
        <p:spPr>
          <a:xfrm>
            <a:off x="6229350" y="0"/>
            <a:ext cx="2895600" cy="6629400"/>
          </a:xfrm>
        </p:spPr>
        <p:txBody>
          <a:bodyPr>
            <a:noAutofit/>
          </a:bodyPr>
          <a:lstStyle/>
          <a:p>
            <a:pPr marL="0" indent="0" algn="ctr">
              <a:buNone/>
            </a:pPr>
            <a:r>
              <a:rPr lang="en-US" sz="3200" b="1" dirty="0" smtClean="0"/>
              <a:t>It is ok to say that your parents don’t allow you to watch certain programs. Always know that you can call your parents.</a:t>
            </a:r>
            <a:endParaRPr lang="en-US" sz="3200" b="1" dirty="0"/>
          </a:p>
        </p:txBody>
      </p:sp>
      <p:pic>
        <p:nvPicPr>
          <p:cNvPr id="4" name="Picture 3"/>
          <p:cNvPicPr>
            <a:picLocks noChangeAspect="1"/>
          </p:cNvPicPr>
          <p:nvPr/>
        </p:nvPicPr>
        <p:blipFill>
          <a:blip r:embed="rId3"/>
          <a:stretch>
            <a:fillRect/>
          </a:stretch>
        </p:blipFill>
        <p:spPr>
          <a:xfrm>
            <a:off x="0" y="2709424"/>
            <a:ext cx="6229350" cy="4148575"/>
          </a:xfrm>
          <a:prstGeom prst="rect">
            <a:avLst/>
          </a:prstGeom>
        </p:spPr>
      </p:pic>
    </p:spTree>
    <p:extLst>
      <p:ext uri="{BB962C8B-B14F-4D97-AF65-F5344CB8AC3E}">
        <p14:creationId xmlns:p14="http://schemas.microsoft.com/office/powerpoint/2010/main" val="12039629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17344"/>
          <a:stretch/>
        </p:blipFill>
        <p:spPr>
          <a:xfrm>
            <a:off x="-28575" y="1562490"/>
            <a:ext cx="6267450" cy="5355236"/>
          </a:xfrm>
          <a:prstGeom prst="rect">
            <a:avLst/>
          </a:prstGeom>
        </p:spPr>
      </p:pic>
      <p:sp>
        <p:nvSpPr>
          <p:cNvPr id="2" name="Title 1"/>
          <p:cNvSpPr>
            <a:spLocks noGrp="1"/>
          </p:cNvSpPr>
          <p:nvPr>
            <p:ph type="title"/>
          </p:nvPr>
        </p:nvSpPr>
        <p:spPr>
          <a:xfrm>
            <a:off x="-19050" y="54964"/>
            <a:ext cx="6267450" cy="1502764"/>
          </a:xfrm>
          <a:solidFill>
            <a:schemeClr val="tx1"/>
          </a:solidFill>
        </p:spPr>
        <p:txBody>
          <a:bodyPr>
            <a:noAutofit/>
          </a:bodyPr>
          <a:lstStyle/>
          <a:p>
            <a:pPr algn="ctr"/>
            <a:r>
              <a:rPr lang="en-US" sz="5400" dirty="0" smtClean="0">
                <a:solidFill>
                  <a:schemeClr val="bg1"/>
                </a:solidFill>
              </a:rPr>
              <a:t>#8</a:t>
            </a:r>
            <a:br>
              <a:rPr lang="en-US" sz="5400" dirty="0" smtClean="0">
                <a:solidFill>
                  <a:schemeClr val="bg1"/>
                </a:solidFill>
              </a:rPr>
            </a:br>
            <a:r>
              <a:rPr lang="en-US" sz="5400" dirty="0" smtClean="0">
                <a:solidFill>
                  <a:schemeClr val="bg1"/>
                </a:solidFill>
              </a:rPr>
              <a:t>Do not be afraid</a:t>
            </a:r>
            <a:endParaRPr lang="en-US" sz="5400" dirty="0">
              <a:solidFill>
                <a:schemeClr val="bg1"/>
              </a:solidFill>
            </a:endParaRPr>
          </a:p>
        </p:txBody>
      </p:sp>
      <p:sp>
        <p:nvSpPr>
          <p:cNvPr id="3" name="Content Placeholder 2"/>
          <p:cNvSpPr>
            <a:spLocks noGrp="1"/>
          </p:cNvSpPr>
          <p:nvPr>
            <p:ph type="body" sz="half" idx="2"/>
          </p:nvPr>
        </p:nvSpPr>
        <p:spPr>
          <a:xfrm>
            <a:off x="6248400" y="381000"/>
            <a:ext cx="2895600" cy="5029200"/>
          </a:xfrm>
        </p:spPr>
        <p:txBody>
          <a:bodyPr>
            <a:noAutofit/>
          </a:bodyPr>
          <a:lstStyle/>
          <a:p>
            <a:pPr marL="0" indent="0" algn="ctr">
              <a:buNone/>
            </a:pPr>
            <a:r>
              <a:rPr lang="en-US" sz="4000" b="1" dirty="0" smtClean="0"/>
              <a:t>You are loved by God and He wants you to live with peace and joy.  </a:t>
            </a:r>
          </a:p>
        </p:txBody>
      </p:sp>
    </p:spTree>
    <p:extLst>
      <p:ext uri="{BB962C8B-B14F-4D97-AF65-F5344CB8AC3E}">
        <p14:creationId xmlns:p14="http://schemas.microsoft.com/office/powerpoint/2010/main" val="1868278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4294967295"/>
          </p:nvPr>
        </p:nvSpPr>
        <p:spPr>
          <a:xfrm>
            <a:off x="14287" y="1524000"/>
            <a:ext cx="9144000" cy="4724400"/>
          </a:xfrm>
        </p:spPr>
        <p:txBody>
          <a:bodyPr>
            <a:noAutofit/>
          </a:bodyPr>
          <a:lstStyle/>
          <a:p>
            <a:r>
              <a:rPr lang="en-US" sz="4800" b="1" dirty="0" smtClean="0"/>
              <a:t>God loves you very much!</a:t>
            </a:r>
          </a:p>
          <a:p>
            <a:pPr marL="0" indent="0">
              <a:buNone/>
            </a:pPr>
            <a:endParaRPr lang="en-US" sz="4800" b="1" dirty="0" smtClean="0"/>
          </a:p>
          <a:p>
            <a:pPr marL="0" indent="0">
              <a:buNone/>
            </a:pPr>
            <a:endParaRPr lang="en-US" sz="4800" b="1" dirty="0"/>
          </a:p>
          <a:p>
            <a:endParaRPr lang="en-US" sz="4800" b="1" dirty="0" smtClean="0"/>
          </a:p>
        </p:txBody>
      </p:sp>
      <p:sp>
        <p:nvSpPr>
          <p:cNvPr id="2" name="TextBox 1"/>
          <p:cNvSpPr txBox="1"/>
          <p:nvPr/>
        </p:nvSpPr>
        <p:spPr>
          <a:xfrm>
            <a:off x="14287" y="152400"/>
            <a:ext cx="9144000" cy="1107996"/>
          </a:xfrm>
          <a:prstGeom prst="rect">
            <a:avLst/>
          </a:prstGeom>
          <a:noFill/>
        </p:spPr>
        <p:txBody>
          <a:bodyPr wrap="square" rtlCol="0">
            <a:spAutoFit/>
          </a:bodyPr>
          <a:lstStyle/>
          <a:p>
            <a:pPr algn="ctr"/>
            <a:r>
              <a:rPr lang="en-US" sz="6600" b="1" dirty="0" smtClean="0"/>
              <a:t>Remember</a:t>
            </a:r>
            <a:endParaRPr lang="en-US" sz="6600" b="1" dirty="0"/>
          </a:p>
        </p:txBody>
      </p:sp>
      <p:sp>
        <p:nvSpPr>
          <p:cNvPr id="7" name="Content Placeholder 2"/>
          <p:cNvSpPr txBox="1">
            <a:spLocks/>
          </p:cNvSpPr>
          <p:nvPr/>
        </p:nvSpPr>
        <p:spPr>
          <a:xfrm>
            <a:off x="23812" y="2667000"/>
            <a:ext cx="9172575" cy="3733800"/>
          </a:xfrm>
          <a:prstGeom prst="rect">
            <a:avLst/>
          </a:prstGeom>
        </p:spPr>
        <p:txBody>
          <a:bodyPr>
            <a:noAutofit/>
          </a:bodyPr>
          <a:lst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a:lstStyle>
          <a:p>
            <a:r>
              <a:rPr lang="en-US" sz="4800" b="1" dirty="0" smtClean="0"/>
              <a:t>You have incredible worth as a child of God.</a:t>
            </a:r>
          </a:p>
          <a:p>
            <a:pPr marL="0" indent="0">
              <a:buNone/>
            </a:pPr>
            <a:endParaRPr lang="en-US" sz="1200" b="1" dirty="0" smtClean="0"/>
          </a:p>
          <a:p>
            <a:r>
              <a:rPr lang="en-US" sz="4800" b="1" dirty="0"/>
              <a:t>You, and every person, are to be treated with respect.</a:t>
            </a:r>
          </a:p>
          <a:p>
            <a:endParaRPr lang="en-US" sz="4800" b="1" dirty="0" smtClean="0"/>
          </a:p>
        </p:txBody>
      </p:sp>
    </p:spTree>
    <p:extLst>
      <p:ext uri="{BB962C8B-B14F-4D97-AF65-F5344CB8AC3E}">
        <p14:creationId xmlns:p14="http://schemas.microsoft.com/office/powerpoint/2010/main" val="3312909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572000"/>
            <a:ext cx="9174996" cy="2286000"/>
          </a:xfrm>
          <a:prstGeom prst="rect">
            <a:avLst/>
          </a:prstGeom>
        </p:spPr>
      </p:pic>
      <p:sp>
        <p:nvSpPr>
          <p:cNvPr id="4" name="TextBox 3"/>
          <p:cNvSpPr txBox="1"/>
          <p:nvPr/>
        </p:nvSpPr>
        <p:spPr>
          <a:xfrm>
            <a:off x="0" y="9525"/>
            <a:ext cx="4648200" cy="4893647"/>
          </a:xfrm>
          <a:prstGeom prst="rect">
            <a:avLst/>
          </a:prstGeom>
          <a:noFill/>
        </p:spPr>
        <p:txBody>
          <a:bodyPr wrap="square" rtlCol="0">
            <a:spAutoFit/>
          </a:bodyPr>
          <a:lstStyle/>
          <a:p>
            <a:r>
              <a:rPr lang="en-US" sz="2400" dirty="0">
                <a:solidFill>
                  <a:schemeClr val="bg2"/>
                </a:solidFill>
              </a:rPr>
              <a:t>I believe in God</a:t>
            </a:r>
            <a:r>
              <a:rPr lang="en-US" sz="2400" dirty="0" smtClean="0">
                <a:solidFill>
                  <a:schemeClr val="bg2"/>
                </a:solidFill>
              </a:rPr>
              <a:t>, the </a:t>
            </a:r>
            <a:r>
              <a:rPr lang="en-US" sz="2400" dirty="0">
                <a:solidFill>
                  <a:schemeClr val="bg2"/>
                </a:solidFill>
              </a:rPr>
              <a:t>Father almighty</a:t>
            </a:r>
            <a:r>
              <a:rPr lang="en-US" sz="2400" dirty="0" smtClean="0">
                <a:solidFill>
                  <a:schemeClr val="bg2"/>
                </a:solidFill>
              </a:rPr>
              <a:t>, Creator </a:t>
            </a:r>
            <a:r>
              <a:rPr lang="en-US" sz="2400" dirty="0">
                <a:solidFill>
                  <a:schemeClr val="bg2"/>
                </a:solidFill>
              </a:rPr>
              <a:t>of heaven and </a:t>
            </a:r>
            <a:r>
              <a:rPr lang="en-US" sz="2400" dirty="0" smtClean="0">
                <a:solidFill>
                  <a:schemeClr val="bg2"/>
                </a:solidFill>
              </a:rPr>
              <a:t>earth, and </a:t>
            </a:r>
            <a:r>
              <a:rPr lang="en-US" sz="2400" dirty="0">
                <a:solidFill>
                  <a:schemeClr val="bg2"/>
                </a:solidFill>
              </a:rPr>
              <a:t>in </a:t>
            </a:r>
            <a:r>
              <a:rPr lang="en-US" sz="2400" dirty="0" smtClean="0">
                <a:solidFill>
                  <a:schemeClr val="bg2"/>
                </a:solidFill>
              </a:rPr>
              <a:t>Jesus Christ</a:t>
            </a:r>
            <a:r>
              <a:rPr lang="en-US" sz="2400" dirty="0">
                <a:solidFill>
                  <a:schemeClr val="bg2"/>
                </a:solidFill>
              </a:rPr>
              <a:t>, his only Son, </a:t>
            </a:r>
            <a:r>
              <a:rPr lang="en-US" sz="2400" dirty="0" smtClean="0">
                <a:solidFill>
                  <a:schemeClr val="bg2"/>
                </a:solidFill>
              </a:rPr>
              <a:t>our Lord, who </a:t>
            </a:r>
            <a:r>
              <a:rPr lang="en-US" sz="2400" dirty="0">
                <a:solidFill>
                  <a:schemeClr val="bg2"/>
                </a:solidFill>
              </a:rPr>
              <a:t>was conceived by the Holy Spirit</a:t>
            </a:r>
            <a:r>
              <a:rPr lang="en-US" sz="2400" dirty="0" smtClean="0">
                <a:solidFill>
                  <a:schemeClr val="bg2"/>
                </a:solidFill>
              </a:rPr>
              <a:t>, born </a:t>
            </a:r>
            <a:r>
              <a:rPr lang="en-US" sz="2400" dirty="0">
                <a:solidFill>
                  <a:schemeClr val="bg2"/>
                </a:solidFill>
              </a:rPr>
              <a:t>of the Virgin Mary</a:t>
            </a:r>
            <a:r>
              <a:rPr lang="en-US" sz="2400" dirty="0" smtClean="0">
                <a:solidFill>
                  <a:schemeClr val="bg2"/>
                </a:solidFill>
              </a:rPr>
              <a:t>, suffered </a:t>
            </a:r>
            <a:r>
              <a:rPr lang="en-US" sz="2400" dirty="0">
                <a:solidFill>
                  <a:schemeClr val="bg2"/>
                </a:solidFill>
              </a:rPr>
              <a:t>under </a:t>
            </a:r>
            <a:r>
              <a:rPr lang="en-US" sz="2400" dirty="0" smtClean="0">
                <a:solidFill>
                  <a:schemeClr val="bg2"/>
                </a:solidFill>
              </a:rPr>
              <a:t>Pontius </a:t>
            </a:r>
            <a:r>
              <a:rPr lang="en-US" sz="2400" dirty="0">
                <a:solidFill>
                  <a:schemeClr val="bg2"/>
                </a:solidFill>
              </a:rPr>
              <a:t>Pilate</a:t>
            </a:r>
            <a:r>
              <a:rPr lang="en-US" sz="2400" dirty="0" smtClean="0">
                <a:solidFill>
                  <a:schemeClr val="bg2"/>
                </a:solidFill>
              </a:rPr>
              <a:t>, was </a:t>
            </a:r>
            <a:r>
              <a:rPr lang="en-US" sz="2400" dirty="0">
                <a:solidFill>
                  <a:schemeClr val="bg2"/>
                </a:solidFill>
              </a:rPr>
              <a:t>crucified, died and was buried</a:t>
            </a:r>
            <a:r>
              <a:rPr lang="en-US" sz="2400" dirty="0" smtClean="0">
                <a:solidFill>
                  <a:schemeClr val="bg2"/>
                </a:solidFill>
              </a:rPr>
              <a:t>; he descended </a:t>
            </a:r>
            <a:r>
              <a:rPr lang="en-US" sz="2400" dirty="0">
                <a:solidFill>
                  <a:schemeClr val="bg2"/>
                </a:solidFill>
              </a:rPr>
              <a:t>into hell</a:t>
            </a:r>
            <a:r>
              <a:rPr lang="en-US" sz="2400" dirty="0" smtClean="0">
                <a:solidFill>
                  <a:schemeClr val="bg2"/>
                </a:solidFill>
              </a:rPr>
              <a:t>; on </a:t>
            </a:r>
            <a:r>
              <a:rPr lang="en-US" sz="2400" dirty="0">
                <a:solidFill>
                  <a:schemeClr val="bg2"/>
                </a:solidFill>
              </a:rPr>
              <a:t>the third day he rose again from the dead;</a:t>
            </a:r>
            <a:br>
              <a:rPr lang="en-US" sz="2400" dirty="0">
                <a:solidFill>
                  <a:schemeClr val="bg2"/>
                </a:solidFill>
              </a:rPr>
            </a:br>
            <a:endParaRPr lang="en-US" sz="2400" dirty="0">
              <a:solidFill>
                <a:schemeClr val="bg2"/>
              </a:solidFill>
            </a:endParaRPr>
          </a:p>
        </p:txBody>
      </p:sp>
      <p:sp>
        <p:nvSpPr>
          <p:cNvPr id="5" name="Rectangle 4"/>
          <p:cNvSpPr/>
          <p:nvPr/>
        </p:nvSpPr>
        <p:spPr>
          <a:xfrm>
            <a:off x="4592260" y="0"/>
            <a:ext cx="4572000" cy="4524315"/>
          </a:xfrm>
          <a:prstGeom prst="rect">
            <a:avLst/>
          </a:prstGeom>
        </p:spPr>
        <p:txBody>
          <a:bodyPr>
            <a:spAutoFit/>
          </a:bodyPr>
          <a:lstStyle/>
          <a:p>
            <a:r>
              <a:rPr lang="en-US" sz="2400" dirty="0">
                <a:solidFill>
                  <a:schemeClr val="bg2"/>
                </a:solidFill>
              </a:rPr>
              <a:t>he ascended into heaven,</a:t>
            </a:r>
            <a:br>
              <a:rPr lang="en-US" sz="2400" dirty="0">
                <a:solidFill>
                  <a:schemeClr val="bg2"/>
                </a:solidFill>
              </a:rPr>
            </a:br>
            <a:r>
              <a:rPr lang="en-US" sz="2400" dirty="0">
                <a:solidFill>
                  <a:schemeClr val="bg2"/>
                </a:solidFill>
              </a:rPr>
              <a:t>and is seated at the right hand of God the Father almighty</a:t>
            </a:r>
            <a:r>
              <a:rPr lang="en-US" sz="2400" dirty="0" smtClean="0">
                <a:solidFill>
                  <a:schemeClr val="bg2"/>
                </a:solidFill>
              </a:rPr>
              <a:t>; from </a:t>
            </a:r>
            <a:r>
              <a:rPr lang="en-US" sz="2400" dirty="0">
                <a:solidFill>
                  <a:schemeClr val="bg2"/>
                </a:solidFill>
              </a:rPr>
              <a:t>there he will come to judge the living and the dead</a:t>
            </a:r>
            <a:r>
              <a:rPr lang="en-US" sz="2400" dirty="0" smtClean="0">
                <a:solidFill>
                  <a:schemeClr val="bg2"/>
                </a:solidFill>
              </a:rPr>
              <a:t>. I </a:t>
            </a:r>
            <a:r>
              <a:rPr lang="en-US" sz="2400" dirty="0">
                <a:solidFill>
                  <a:schemeClr val="bg2"/>
                </a:solidFill>
              </a:rPr>
              <a:t>believe in the Holy Spirit</a:t>
            </a:r>
            <a:r>
              <a:rPr lang="en-US" sz="2400" dirty="0" smtClean="0">
                <a:solidFill>
                  <a:schemeClr val="bg2"/>
                </a:solidFill>
              </a:rPr>
              <a:t>, the </a:t>
            </a:r>
            <a:r>
              <a:rPr lang="en-US" sz="2400" dirty="0">
                <a:solidFill>
                  <a:schemeClr val="bg2"/>
                </a:solidFill>
              </a:rPr>
              <a:t>holy catholic Church</a:t>
            </a:r>
            <a:r>
              <a:rPr lang="en-US" sz="2400" dirty="0" smtClean="0">
                <a:solidFill>
                  <a:schemeClr val="bg2"/>
                </a:solidFill>
              </a:rPr>
              <a:t>, the </a:t>
            </a:r>
            <a:r>
              <a:rPr lang="en-US" sz="2400" dirty="0">
                <a:solidFill>
                  <a:schemeClr val="bg2"/>
                </a:solidFill>
              </a:rPr>
              <a:t>communion of saints</a:t>
            </a:r>
            <a:r>
              <a:rPr lang="en-US" sz="2400" dirty="0" smtClean="0">
                <a:solidFill>
                  <a:schemeClr val="bg2"/>
                </a:solidFill>
              </a:rPr>
              <a:t>, the </a:t>
            </a:r>
            <a:r>
              <a:rPr lang="en-US" sz="2400" dirty="0">
                <a:solidFill>
                  <a:schemeClr val="bg2"/>
                </a:solidFill>
              </a:rPr>
              <a:t>forgiveness of sins</a:t>
            </a:r>
            <a:r>
              <a:rPr lang="en-US" sz="2400" dirty="0" smtClean="0">
                <a:solidFill>
                  <a:schemeClr val="bg2"/>
                </a:solidFill>
              </a:rPr>
              <a:t>, the </a:t>
            </a:r>
            <a:r>
              <a:rPr lang="en-US" sz="2400" dirty="0">
                <a:solidFill>
                  <a:schemeClr val="bg2"/>
                </a:solidFill>
              </a:rPr>
              <a:t>resurrection of the body</a:t>
            </a:r>
            <a:r>
              <a:rPr lang="en-US" sz="2400" dirty="0" smtClean="0">
                <a:solidFill>
                  <a:schemeClr val="bg2"/>
                </a:solidFill>
              </a:rPr>
              <a:t>, and </a:t>
            </a:r>
            <a:r>
              <a:rPr lang="en-US" sz="2400" dirty="0">
                <a:solidFill>
                  <a:schemeClr val="bg2"/>
                </a:solidFill>
              </a:rPr>
              <a:t>life everlasting. Amen.</a:t>
            </a:r>
          </a:p>
        </p:txBody>
      </p:sp>
      <p:cxnSp>
        <p:nvCxnSpPr>
          <p:cNvPr id="7" name="Straight Connector 6"/>
          <p:cNvCxnSpPr>
            <a:endCxn id="3" idx="0"/>
          </p:cNvCxnSpPr>
          <p:nvPr/>
        </p:nvCxnSpPr>
        <p:spPr>
          <a:xfrm>
            <a:off x="4587498" y="9525"/>
            <a:ext cx="0" cy="456247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8677770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0" y="762000"/>
            <a:ext cx="9144000" cy="4343400"/>
          </a:xfrm>
        </p:spPr>
        <p:txBody>
          <a:bodyPr>
            <a:noAutofit/>
          </a:bodyPr>
          <a:lstStyle/>
          <a:p>
            <a:pPr algn="ctr"/>
            <a:r>
              <a:rPr lang="en-US" sz="4000" dirty="0" smtClean="0"/>
              <a:t>If </a:t>
            </a:r>
            <a:r>
              <a:rPr lang="en-US" sz="4000" dirty="0"/>
              <a:t>you are being harmed, or if you feel sad, scared, unsafe, or </a:t>
            </a:r>
            <a:r>
              <a:rPr lang="en-US" sz="4000" dirty="0" smtClean="0"/>
              <a:t>uncomfortable… </a:t>
            </a:r>
          </a:p>
          <a:p>
            <a:pPr algn="ctr"/>
            <a:endParaRPr lang="en-US" sz="4000" dirty="0"/>
          </a:p>
          <a:p>
            <a:pPr algn="ctr"/>
            <a:endParaRPr lang="en-US" sz="1200" dirty="0" smtClean="0"/>
          </a:p>
          <a:p>
            <a:pPr algn="ctr"/>
            <a:r>
              <a:rPr lang="en-US" sz="4000" dirty="0" smtClean="0"/>
              <a:t>Tell </a:t>
            </a:r>
            <a:r>
              <a:rPr lang="en-US" sz="4000" dirty="0"/>
              <a:t>an adult that you trust </a:t>
            </a:r>
            <a:r>
              <a:rPr lang="en-US" sz="4000" dirty="0" smtClean="0"/>
              <a:t>   </a:t>
            </a:r>
            <a:r>
              <a:rPr lang="en-US" sz="4000" b="1" dirty="0" smtClean="0"/>
              <a:t>right away</a:t>
            </a:r>
            <a:r>
              <a:rPr lang="en-US" sz="4000" dirty="0"/>
              <a:t>!</a:t>
            </a:r>
          </a:p>
          <a:p>
            <a:endParaRPr lang="en-US" sz="4000" dirty="0"/>
          </a:p>
        </p:txBody>
      </p:sp>
      <p:sp>
        <p:nvSpPr>
          <p:cNvPr id="2" name="Rectangle 1"/>
          <p:cNvSpPr/>
          <p:nvPr/>
        </p:nvSpPr>
        <p:spPr>
          <a:xfrm>
            <a:off x="457200" y="2133600"/>
            <a:ext cx="12192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1189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5400"/>
            <a:ext cx="9163050" cy="6108700"/>
          </a:xfrm>
          <a:prstGeom prst="rect">
            <a:avLst/>
          </a:prstGeom>
        </p:spPr>
      </p:pic>
      <p:sp>
        <p:nvSpPr>
          <p:cNvPr id="3" name="Content Placeholder 2"/>
          <p:cNvSpPr>
            <a:spLocks noGrp="1"/>
          </p:cNvSpPr>
          <p:nvPr>
            <p:ph type="subTitle" idx="4294967295"/>
          </p:nvPr>
        </p:nvSpPr>
        <p:spPr>
          <a:xfrm>
            <a:off x="152400" y="3425839"/>
            <a:ext cx="6248400" cy="492199"/>
          </a:xfrm>
        </p:spPr>
        <p:txBody>
          <a:bodyPr>
            <a:normAutofit fontScale="92500"/>
          </a:bodyPr>
          <a:lstStyle/>
          <a:p>
            <a:pPr marL="0" indent="0" algn="ctr">
              <a:buNone/>
            </a:pPr>
            <a:r>
              <a:rPr lang="en-US" sz="2800" b="1" dirty="0" smtClean="0"/>
              <a:t>How do </a:t>
            </a:r>
            <a:r>
              <a:rPr lang="en-US" sz="2800" b="1" dirty="0"/>
              <a:t>w</a:t>
            </a:r>
            <a:r>
              <a:rPr lang="en-US" sz="2800" b="1" dirty="0" smtClean="0"/>
              <a:t>e respect every person? </a:t>
            </a:r>
          </a:p>
        </p:txBody>
      </p:sp>
      <p:pic>
        <p:nvPicPr>
          <p:cNvPr id="6" name="Picture 5"/>
          <p:cNvPicPr>
            <a:picLocks noChangeAspect="1"/>
          </p:cNvPicPr>
          <p:nvPr/>
        </p:nvPicPr>
        <p:blipFill>
          <a:blip r:embed="rId4"/>
          <a:stretch>
            <a:fillRect/>
          </a:stretch>
        </p:blipFill>
        <p:spPr>
          <a:xfrm>
            <a:off x="-1" y="5105340"/>
            <a:ext cx="6400802" cy="1298561"/>
          </a:xfrm>
          <a:prstGeom prst="rect">
            <a:avLst/>
          </a:prstGeom>
        </p:spPr>
      </p:pic>
      <p:pic>
        <p:nvPicPr>
          <p:cNvPr id="5" name="Picture 4"/>
          <p:cNvPicPr>
            <a:picLocks noChangeAspect="1"/>
          </p:cNvPicPr>
          <p:nvPr/>
        </p:nvPicPr>
        <p:blipFill>
          <a:blip r:embed="rId5"/>
          <a:stretch>
            <a:fillRect/>
          </a:stretch>
        </p:blipFill>
        <p:spPr>
          <a:xfrm>
            <a:off x="1" y="4149739"/>
            <a:ext cx="6400800" cy="1225402"/>
          </a:xfrm>
          <a:prstGeom prst="rect">
            <a:avLst/>
          </a:prstGeom>
        </p:spPr>
      </p:pic>
    </p:spTree>
    <p:extLst>
      <p:ext uri="{BB962C8B-B14F-4D97-AF65-F5344CB8AC3E}">
        <p14:creationId xmlns:p14="http://schemas.microsoft.com/office/powerpoint/2010/main" val="38848542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44000" cy="685800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9625"/>
          <a:stretch/>
        </p:blipFill>
        <p:spPr>
          <a:xfrm>
            <a:off x="-25400" y="-2"/>
            <a:ext cx="4292600" cy="6882553"/>
          </a:xfrm>
          <a:prstGeom prst="rect">
            <a:avLst/>
          </a:prstGeom>
        </p:spPr>
      </p:pic>
    </p:spTree>
    <p:extLst>
      <p:ext uri="{BB962C8B-B14F-4D97-AF65-F5344CB8AC3E}">
        <p14:creationId xmlns:p14="http://schemas.microsoft.com/office/powerpoint/2010/main" val="1736431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412691"/>
            <a:ext cx="9144000" cy="1477649"/>
          </a:xfrm>
          <a:effectLst>
            <a:glow>
              <a:schemeClr val="accent1"/>
            </a:glow>
            <a:softEdge rad="0"/>
          </a:effectLst>
          <a:scene3d>
            <a:camera prst="orthographicFront"/>
            <a:lightRig rig="threePt" dir="t"/>
          </a:scene3d>
          <a:sp3d>
            <a:bevelT w="0"/>
          </a:sp3d>
        </p:spPr>
        <p:txBody>
          <a:bodyPr>
            <a:normAutofit/>
          </a:bodyPr>
          <a:lstStyle/>
          <a:p>
            <a:pPr algn="ctr"/>
            <a:r>
              <a:rPr lang="en-US" sz="4400" b="1" dirty="0" smtClean="0">
                <a:solidFill>
                  <a:srgbClr val="FFC000"/>
                </a:solidFill>
              </a:rPr>
              <a:t>God created you and every person in His image.</a:t>
            </a:r>
            <a:endParaRPr lang="en-US" sz="4400" b="1" dirty="0">
              <a:solidFill>
                <a:srgbClr val="FFC000"/>
              </a:solidFill>
            </a:endParaRPr>
          </a:p>
        </p:txBody>
      </p:sp>
      <p:pic>
        <p:nvPicPr>
          <p:cNvPr id="4" name="Picture 3"/>
          <p:cNvPicPr>
            <a:picLocks noChangeAspect="1"/>
          </p:cNvPicPr>
          <p:nvPr/>
        </p:nvPicPr>
        <p:blipFill rotWithShape="1">
          <a:blip r:embed="rId3"/>
          <a:srcRect b="36363"/>
          <a:stretch/>
        </p:blipFill>
        <p:spPr>
          <a:xfrm>
            <a:off x="-1" y="-28577"/>
            <a:ext cx="9135695" cy="3441267"/>
          </a:xfrm>
          <a:prstGeom prst="rect">
            <a:avLst/>
          </a:prstGeom>
        </p:spPr>
      </p:pic>
    </p:spTree>
    <p:extLst>
      <p:ext uri="{BB962C8B-B14F-4D97-AF65-F5344CB8AC3E}">
        <p14:creationId xmlns:p14="http://schemas.microsoft.com/office/powerpoint/2010/main" val="32378990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8368" b="15590"/>
          <a:stretch/>
        </p:blipFill>
        <p:spPr>
          <a:xfrm>
            <a:off x="0" y="0"/>
            <a:ext cx="9144000" cy="6858000"/>
          </a:xfrm>
          <a:prstGeom prst="rect">
            <a:avLst/>
          </a:prstGeom>
        </p:spPr>
      </p:pic>
      <p:sp>
        <p:nvSpPr>
          <p:cNvPr id="3" name="Content Placeholder 2"/>
          <p:cNvSpPr>
            <a:spLocks noGrp="1"/>
          </p:cNvSpPr>
          <p:nvPr>
            <p:ph idx="1"/>
          </p:nvPr>
        </p:nvSpPr>
        <p:spPr>
          <a:xfrm>
            <a:off x="0" y="5486400"/>
            <a:ext cx="9144000" cy="1143000"/>
          </a:xfrm>
        </p:spPr>
        <p:txBody>
          <a:bodyPr>
            <a:noAutofit/>
          </a:bodyPr>
          <a:lstStyle/>
          <a:p>
            <a:pPr marL="0" indent="0" algn="ctr">
              <a:buNone/>
            </a:pPr>
            <a:r>
              <a:rPr lang="en-US" sz="3200" b="1" dirty="0">
                <a:ln>
                  <a:solidFill>
                    <a:schemeClr val="tx1"/>
                  </a:solidFill>
                </a:ln>
                <a:solidFill>
                  <a:schemeClr val="bg1"/>
                </a:solidFill>
              </a:rPr>
              <a:t>“Before I formed you in the womb I knew you, and before you were born I consecrated </a:t>
            </a:r>
            <a:r>
              <a:rPr lang="en-US" sz="3200" b="1" dirty="0" smtClean="0">
                <a:ln>
                  <a:solidFill>
                    <a:schemeClr val="tx1"/>
                  </a:solidFill>
                </a:ln>
                <a:solidFill>
                  <a:schemeClr val="bg1"/>
                </a:solidFill>
              </a:rPr>
              <a:t>you.” (</a:t>
            </a:r>
            <a:r>
              <a:rPr lang="en-US" sz="3200" b="1" i="1" dirty="0" smtClean="0">
                <a:ln>
                  <a:solidFill>
                    <a:schemeClr val="tx1"/>
                  </a:solidFill>
                </a:ln>
                <a:solidFill>
                  <a:schemeClr val="bg1"/>
                </a:solidFill>
              </a:rPr>
              <a:t>Jeremiah</a:t>
            </a:r>
            <a:r>
              <a:rPr lang="en-US" sz="3200" b="1" dirty="0" smtClean="0">
                <a:ln>
                  <a:solidFill>
                    <a:schemeClr val="tx1"/>
                  </a:solidFill>
                </a:ln>
                <a:solidFill>
                  <a:schemeClr val="bg1"/>
                </a:solidFill>
              </a:rPr>
              <a:t> 1:5)</a:t>
            </a:r>
          </a:p>
          <a:p>
            <a:pPr marL="0" indent="0" algn="ctr">
              <a:buNone/>
            </a:pPr>
            <a:endParaRPr lang="en-US" sz="2800" dirty="0"/>
          </a:p>
        </p:txBody>
      </p:sp>
    </p:spTree>
    <p:extLst>
      <p:ext uri="{BB962C8B-B14F-4D97-AF65-F5344CB8AC3E}">
        <p14:creationId xmlns:p14="http://schemas.microsoft.com/office/powerpoint/2010/main" val="18721720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4294967295"/>
          </p:nvPr>
        </p:nvSpPr>
        <p:spPr>
          <a:xfrm>
            <a:off x="-1" y="-4763"/>
            <a:ext cx="9120187" cy="6705601"/>
          </a:xfrm>
        </p:spPr>
        <p:txBody>
          <a:bodyPr>
            <a:noAutofit/>
          </a:bodyPr>
          <a:lstStyle/>
          <a:p>
            <a:pPr marL="0" indent="0" algn="ctr">
              <a:buNone/>
            </a:pPr>
            <a:r>
              <a:rPr lang="en-US" sz="6600" b="1" dirty="0" smtClean="0">
                <a:solidFill>
                  <a:schemeClr val="tx1"/>
                </a:solidFill>
              </a:rPr>
              <a:t>God made every person unique</a:t>
            </a:r>
          </a:p>
          <a:p>
            <a:pPr marL="0" indent="0" algn="ctr">
              <a:buNone/>
            </a:pPr>
            <a:r>
              <a:rPr lang="en-US" sz="6600" b="1" dirty="0" smtClean="0">
                <a:solidFill>
                  <a:schemeClr val="tx1"/>
                </a:solidFill>
              </a:rPr>
              <a:t> </a:t>
            </a:r>
          </a:p>
          <a:p>
            <a:pPr marL="0" indent="0" algn="ctr">
              <a:buNone/>
            </a:pPr>
            <a:endParaRPr lang="en-US" sz="6600" b="1" dirty="0">
              <a:solidFill>
                <a:schemeClr val="tx1"/>
              </a:solidFill>
            </a:endParaRPr>
          </a:p>
          <a:p>
            <a:pPr marL="0" indent="0" algn="ctr">
              <a:buNone/>
            </a:pPr>
            <a:endParaRPr lang="en-US" sz="1050" b="1" dirty="0">
              <a:solidFill>
                <a:schemeClr val="tx1"/>
              </a:solidFill>
            </a:endParaRPr>
          </a:p>
          <a:p>
            <a:pPr marL="0" indent="0" algn="ctr">
              <a:buNone/>
            </a:pPr>
            <a:endParaRPr lang="en-US" sz="6600" b="1" dirty="0" smtClean="0">
              <a:solidFill>
                <a:schemeClr val="tx1"/>
              </a:solidFill>
            </a:endParaRPr>
          </a:p>
          <a:p>
            <a:pPr marL="0" indent="0" algn="ctr">
              <a:buNone/>
            </a:pPr>
            <a:r>
              <a:rPr lang="en-US" sz="6600" b="1" dirty="0" smtClean="0">
                <a:solidFill>
                  <a:schemeClr val="tx1"/>
                </a:solidFill>
              </a:rPr>
              <a:t>&amp; unrepeatable!</a:t>
            </a:r>
            <a:endParaRPr lang="en-US" sz="6600" b="1" dirty="0">
              <a:solidFill>
                <a:schemeClr val="tx1"/>
              </a:solidFill>
            </a:endParaRPr>
          </a:p>
        </p:txBody>
      </p:sp>
      <p:pic>
        <p:nvPicPr>
          <p:cNvPr id="5" name="Picture 4"/>
          <p:cNvPicPr>
            <a:picLocks noChangeAspect="1"/>
          </p:cNvPicPr>
          <p:nvPr/>
        </p:nvPicPr>
        <p:blipFill>
          <a:blip r:embed="rId3"/>
          <a:stretch>
            <a:fillRect/>
          </a:stretch>
        </p:blipFill>
        <p:spPr>
          <a:xfrm>
            <a:off x="-23813" y="1828800"/>
            <a:ext cx="9144000" cy="3571875"/>
          </a:xfrm>
          <a:prstGeom prst="rect">
            <a:avLst/>
          </a:prstGeom>
        </p:spPr>
      </p:pic>
    </p:spTree>
    <p:extLst>
      <p:ext uri="{BB962C8B-B14F-4D97-AF65-F5344CB8AC3E}">
        <p14:creationId xmlns:p14="http://schemas.microsoft.com/office/powerpoint/2010/main" val="31041026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498"/>
            <a:ext cx="9144000" cy="6855502"/>
          </a:xfrm>
          <a:solidFill>
            <a:schemeClr val="tx1">
              <a:alpha val="10000"/>
            </a:schemeClr>
          </a:solidFill>
        </p:spPr>
        <p:txBody>
          <a:bodyPr>
            <a:noAutofit/>
          </a:bodyPr>
          <a:lstStyle/>
          <a:p>
            <a:pPr marL="0" indent="0" algn="ctr">
              <a:buNone/>
            </a:pPr>
            <a:r>
              <a:rPr lang="en-US" sz="3600" b="1" dirty="0">
                <a:solidFill>
                  <a:schemeClr val="bg1"/>
                </a:solidFill>
                <a:effectLst>
                  <a:outerShdw blurRad="38100" dist="38100" dir="2700000" algn="tl">
                    <a:srgbClr val="000000">
                      <a:alpha val="43137"/>
                    </a:srgbClr>
                  </a:outerShdw>
                </a:effectLst>
              </a:rPr>
              <a:t>O </a:t>
            </a:r>
            <a:r>
              <a:rPr lang="en-US" sz="3600" b="1" cap="small" dirty="0">
                <a:solidFill>
                  <a:schemeClr val="bg1"/>
                </a:solidFill>
                <a:effectLst>
                  <a:outerShdw blurRad="38100" dist="38100" dir="2700000" algn="tl">
                    <a:srgbClr val="000000">
                      <a:alpha val="43137"/>
                    </a:srgbClr>
                  </a:outerShdw>
                </a:effectLst>
              </a:rPr>
              <a:t>Lord</a:t>
            </a:r>
            <a:r>
              <a:rPr lang="en-US" sz="3600" b="1" dirty="0">
                <a:solidFill>
                  <a:schemeClr val="bg1"/>
                </a:solidFill>
                <a:effectLst>
                  <a:outerShdw blurRad="38100" dist="38100" dir="2700000" algn="tl">
                    <a:srgbClr val="000000">
                      <a:alpha val="43137"/>
                    </a:srgbClr>
                  </a:outerShdw>
                </a:effectLst>
              </a:rPr>
              <a:t>, </a:t>
            </a:r>
            <a:r>
              <a:rPr lang="en-US" sz="3600" b="1" dirty="0" smtClean="0">
                <a:solidFill>
                  <a:schemeClr val="bg1"/>
                </a:solidFill>
                <a:effectLst>
                  <a:outerShdw blurRad="38100" dist="38100" dir="2700000" algn="tl">
                    <a:srgbClr val="000000">
                      <a:alpha val="43137"/>
                    </a:srgbClr>
                  </a:outerShdw>
                </a:effectLst>
              </a:rPr>
              <a:t>You </a:t>
            </a:r>
            <a:r>
              <a:rPr lang="en-US" sz="3600" b="1" dirty="0">
                <a:solidFill>
                  <a:schemeClr val="bg1"/>
                </a:solidFill>
                <a:effectLst>
                  <a:outerShdw blurRad="38100" dist="38100" dir="2700000" algn="tl">
                    <a:srgbClr val="000000">
                      <a:alpha val="43137"/>
                    </a:srgbClr>
                  </a:outerShdw>
                </a:effectLst>
              </a:rPr>
              <a:t>have searched me and </a:t>
            </a:r>
            <a:r>
              <a:rPr lang="en-US" sz="3600" b="1" dirty="0" smtClean="0">
                <a:solidFill>
                  <a:schemeClr val="bg1"/>
                </a:solidFill>
                <a:effectLst>
                  <a:outerShdw blurRad="38100" dist="38100" dir="2700000" algn="tl">
                    <a:srgbClr val="000000">
                      <a:alpha val="43137"/>
                    </a:srgbClr>
                  </a:outerShdw>
                </a:effectLst>
              </a:rPr>
              <a:t>know </a:t>
            </a:r>
            <a:r>
              <a:rPr lang="en-US" sz="3600" b="1" dirty="0">
                <a:solidFill>
                  <a:schemeClr val="bg1"/>
                </a:solidFill>
                <a:effectLst>
                  <a:outerShdw blurRad="38100" dist="38100" dir="2700000" algn="tl">
                    <a:srgbClr val="000000">
                      <a:alpha val="43137"/>
                    </a:srgbClr>
                  </a:outerShdw>
                </a:effectLst>
              </a:rPr>
              <a:t>me! </a:t>
            </a:r>
            <a:endParaRPr lang="en-US" sz="3600" b="1" dirty="0" smtClean="0">
              <a:solidFill>
                <a:schemeClr val="bg1"/>
              </a:solidFill>
              <a:effectLst>
                <a:outerShdw blurRad="38100" dist="38100" dir="2700000" algn="tl">
                  <a:srgbClr val="000000">
                    <a:alpha val="43137"/>
                  </a:srgbClr>
                </a:outerShdw>
              </a:effectLst>
            </a:endParaRPr>
          </a:p>
          <a:p>
            <a:pPr marL="0" indent="0" algn="ctr">
              <a:buNone/>
            </a:pPr>
            <a:r>
              <a:rPr lang="en-US" sz="3600" b="1" dirty="0" smtClean="0">
                <a:solidFill>
                  <a:schemeClr val="bg1"/>
                </a:solidFill>
                <a:effectLst>
                  <a:outerShdw blurRad="38100" dist="38100" dir="2700000" algn="tl">
                    <a:srgbClr val="000000">
                      <a:alpha val="43137"/>
                    </a:srgbClr>
                  </a:outerShdw>
                </a:effectLst>
              </a:rPr>
              <a:t>You </a:t>
            </a:r>
            <a:r>
              <a:rPr lang="en-US" sz="3600" b="1" dirty="0">
                <a:solidFill>
                  <a:schemeClr val="bg1"/>
                </a:solidFill>
                <a:effectLst>
                  <a:outerShdw blurRad="38100" dist="38100" dir="2700000" algn="tl">
                    <a:srgbClr val="000000">
                      <a:alpha val="43137"/>
                    </a:srgbClr>
                  </a:outerShdw>
                </a:effectLst>
              </a:rPr>
              <a:t>know when I sit down and when I rise up; </a:t>
            </a:r>
            <a:endParaRPr lang="en-US" sz="3600" b="1" dirty="0" smtClean="0">
              <a:solidFill>
                <a:schemeClr val="bg1"/>
              </a:solidFill>
              <a:effectLst>
                <a:outerShdw blurRad="38100" dist="38100" dir="2700000" algn="tl">
                  <a:srgbClr val="000000">
                    <a:alpha val="43137"/>
                  </a:srgbClr>
                </a:outerShdw>
              </a:effectLst>
            </a:endParaRPr>
          </a:p>
          <a:p>
            <a:pPr marL="0" indent="0" algn="ctr">
              <a:buNone/>
            </a:pPr>
            <a:r>
              <a:rPr lang="en-US" sz="3600" b="1" dirty="0" smtClean="0">
                <a:solidFill>
                  <a:schemeClr val="bg1"/>
                </a:solidFill>
                <a:effectLst>
                  <a:outerShdw blurRad="38100" dist="38100" dir="2700000" algn="tl">
                    <a:srgbClr val="000000">
                      <a:alpha val="43137"/>
                    </a:srgbClr>
                  </a:outerShdw>
                </a:effectLst>
              </a:rPr>
              <a:t>You </a:t>
            </a:r>
            <a:r>
              <a:rPr lang="en-US" sz="3600" b="1" dirty="0">
                <a:solidFill>
                  <a:schemeClr val="bg1"/>
                </a:solidFill>
                <a:effectLst>
                  <a:outerShdw blurRad="38100" dist="38100" dir="2700000" algn="tl">
                    <a:srgbClr val="000000">
                      <a:alpha val="43137"/>
                    </a:srgbClr>
                  </a:outerShdw>
                </a:effectLst>
              </a:rPr>
              <a:t>discern my thoughts from afar. </a:t>
            </a:r>
            <a:endParaRPr lang="en-US" sz="3600" b="1" dirty="0" smtClean="0">
              <a:solidFill>
                <a:schemeClr val="bg1"/>
              </a:solidFill>
              <a:effectLst>
                <a:outerShdw blurRad="38100" dist="38100" dir="2700000" algn="tl">
                  <a:srgbClr val="000000">
                    <a:alpha val="43137"/>
                  </a:srgbClr>
                </a:outerShdw>
              </a:effectLst>
            </a:endParaRPr>
          </a:p>
          <a:p>
            <a:pPr marL="0" indent="0" algn="ctr">
              <a:buNone/>
            </a:pPr>
            <a:r>
              <a:rPr lang="en-US" sz="3600" b="1" dirty="0" smtClean="0">
                <a:solidFill>
                  <a:schemeClr val="bg1"/>
                </a:solidFill>
                <a:effectLst>
                  <a:outerShdw blurRad="38100" dist="38100" dir="2700000" algn="tl">
                    <a:srgbClr val="000000">
                      <a:alpha val="43137"/>
                    </a:srgbClr>
                  </a:outerShdw>
                </a:effectLst>
              </a:rPr>
              <a:t>You </a:t>
            </a:r>
            <a:r>
              <a:rPr lang="en-US" sz="3600" b="1" dirty="0">
                <a:solidFill>
                  <a:schemeClr val="bg1"/>
                </a:solidFill>
                <a:effectLst>
                  <a:outerShdw blurRad="38100" dist="38100" dir="2700000" algn="tl">
                    <a:srgbClr val="000000">
                      <a:alpha val="43137"/>
                    </a:srgbClr>
                  </a:outerShdw>
                </a:effectLst>
              </a:rPr>
              <a:t>search out my path and my lying down </a:t>
            </a:r>
            <a:r>
              <a:rPr lang="en-US" sz="3600" b="1" dirty="0" smtClean="0">
                <a:solidFill>
                  <a:schemeClr val="bg1"/>
                </a:solidFill>
                <a:effectLst>
                  <a:outerShdw blurRad="38100" dist="38100" dir="2700000" algn="tl">
                    <a:srgbClr val="000000">
                      <a:alpha val="43137"/>
                    </a:srgbClr>
                  </a:outerShdw>
                </a:effectLst>
              </a:rPr>
              <a:t>and </a:t>
            </a:r>
            <a:r>
              <a:rPr lang="en-US" sz="3600" b="1" dirty="0">
                <a:solidFill>
                  <a:schemeClr val="bg1"/>
                </a:solidFill>
                <a:effectLst>
                  <a:outerShdw blurRad="38100" dist="38100" dir="2700000" algn="tl">
                    <a:srgbClr val="000000">
                      <a:alpha val="43137"/>
                    </a:srgbClr>
                  </a:outerShdw>
                </a:effectLst>
              </a:rPr>
              <a:t>are acquainted </a:t>
            </a:r>
            <a:r>
              <a:rPr lang="en-US" sz="3600" b="1" dirty="0" smtClean="0">
                <a:solidFill>
                  <a:schemeClr val="bg1"/>
                </a:solidFill>
                <a:effectLst>
                  <a:outerShdw blurRad="38100" dist="38100" dir="2700000" algn="tl">
                    <a:srgbClr val="000000">
                      <a:alpha val="43137"/>
                    </a:srgbClr>
                  </a:outerShdw>
                </a:effectLst>
              </a:rPr>
              <a:t>with </a:t>
            </a:r>
            <a:r>
              <a:rPr lang="en-US" sz="3600" b="1" dirty="0">
                <a:solidFill>
                  <a:schemeClr val="bg1"/>
                </a:solidFill>
                <a:effectLst>
                  <a:outerShdw blurRad="38100" dist="38100" dir="2700000" algn="tl">
                    <a:srgbClr val="000000">
                      <a:alpha val="43137"/>
                    </a:srgbClr>
                  </a:outerShdw>
                </a:effectLst>
              </a:rPr>
              <a:t>all my ways. </a:t>
            </a:r>
            <a:endParaRPr lang="en-US" sz="3600" b="1" dirty="0" smtClean="0">
              <a:solidFill>
                <a:schemeClr val="bg1"/>
              </a:solidFill>
              <a:effectLst>
                <a:outerShdw blurRad="38100" dist="38100" dir="2700000" algn="tl">
                  <a:srgbClr val="000000">
                    <a:alpha val="43137"/>
                  </a:srgbClr>
                </a:outerShdw>
              </a:effectLst>
            </a:endParaRPr>
          </a:p>
          <a:p>
            <a:pPr marL="0" indent="0" algn="ctr">
              <a:buNone/>
            </a:pPr>
            <a:r>
              <a:rPr lang="en-US" sz="3600" b="1" dirty="0" smtClean="0">
                <a:solidFill>
                  <a:schemeClr val="bg1"/>
                </a:solidFill>
                <a:effectLst>
                  <a:outerShdw blurRad="38100" dist="38100" dir="2700000" algn="tl">
                    <a:srgbClr val="000000">
                      <a:alpha val="43137"/>
                    </a:srgbClr>
                  </a:outerShdw>
                </a:effectLst>
              </a:rPr>
              <a:t>Even </a:t>
            </a:r>
            <a:r>
              <a:rPr lang="en-US" sz="3600" b="1" dirty="0">
                <a:solidFill>
                  <a:schemeClr val="bg1"/>
                </a:solidFill>
                <a:effectLst>
                  <a:outerShdw blurRad="38100" dist="38100" dir="2700000" algn="tl">
                    <a:srgbClr val="000000">
                      <a:alpha val="43137"/>
                    </a:srgbClr>
                  </a:outerShdw>
                </a:effectLst>
              </a:rPr>
              <a:t>before a word is on my tongue, behold, </a:t>
            </a:r>
            <a:endParaRPr lang="en-US" sz="3600" b="1" dirty="0" smtClean="0">
              <a:solidFill>
                <a:schemeClr val="bg1"/>
              </a:solidFill>
              <a:effectLst>
                <a:outerShdw blurRad="38100" dist="38100" dir="2700000" algn="tl">
                  <a:srgbClr val="000000">
                    <a:alpha val="43137"/>
                  </a:srgbClr>
                </a:outerShdw>
              </a:effectLst>
            </a:endParaRPr>
          </a:p>
          <a:p>
            <a:pPr marL="0" indent="0" algn="ctr">
              <a:buNone/>
            </a:pPr>
            <a:r>
              <a:rPr lang="en-US" sz="3600" b="1" dirty="0" smtClean="0">
                <a:solidFill>
                  <a:schemeClr val="bg1"/>
                </a:solidFill>
                <a:effectLst>
                  <a:outerShdw blurRad="38100" dist="38100" dir="2700000" algn="tl">
                    <a:srgbClr val="000000">
                      <a:alpha val="43137"/>
                    </a:srgbClr>
                  </a:outerShdw>
                </a:effectLst>
              </a:rPr>
              <a:t>O </a:t>
            </a:r>
            <a:r>
              <a:rPr lang="en-US" sz="3600" b="1" cap="small" dirty="0">
                <a:solidFill>
                  <a:schemeClr val="bg1"/>
                </a:solidFill>
                <a:effectLst>
                  <a:outerShdw blurRad="38100" dist="38100" dir="2700000" algn="tl">
                    <a:srgbClr val="000000">
                      <a:alpha val="43137"/>
                    </a:srgbClr>
                  </a:outerShdw>
                </a:effectLst>
              </a:rPr>
              <a:t>Lord</a:t>
            </a:r>
            <a:r>
              <a:rPr lang="en-US" sz="3600" b="1" dirty="0">
                <a:solidFill>
                  <a:schemeClr val="bg1"/>
                </a:solidFill>
                <a:effectLst>
                  <a:outerShdw blurRad="38100" dist="38100" dir="2700000" algn="tl">
                    <a:srgbClr val="000000">
                      <a:alpha val="43137"/>
                    </a:srgbClr>
                  </a:outerShdw>
                </a:effectLst>
              </a:rPr>
              <a:t>, </a:t>
            </a:r>
            <a:r>
              <a:rPr lang="en-US" sz="3600" b="1" dirty="0" smtClean="0">
                <a:solidFill>
                  <a:schemeClr val="bg1"/>
                </a:solidFill>
                <a:effectLst>
                  <a:outerShdw blurRad="38100" dist="38100" dir="2700000" algn="tl">
                    <a:srgbClr val="000000">
                      <a:alpha val="43137"/>
                    </a:srgbClr>
                  </a:outerShdw>
                </a:effectLst>
              </a:rPr>
              <a:t> You </a:t>
            </a:r>
            <a:r>
              <a:rPr lang="en-US" sz="3600" b="1" dirty="0">
                <a:solidFill>
                  <a:schemeClr val="bg1"/>
                </a:solidFill>
                <a:effectLst>
                  <a:outerShdw blurRad="38100" dist="38100" dir="2700000" algn="tl">
                    <a:srgbClr val="000000">
                      <a:alpha val="43137"/>
                    </a:srgbClr>
                  </a:outerShdw>
                </a:effectLst>
              </a:rPr>
              <a:t>know it altogether</a:t>
            </a:r>
            <a:r>
              <a:rPr lang="en-US" sz="3600" b="1" dirty="0" smtClean="0">
                <a:solidFill>
                  <a:schemeClr val="bg1"/>
                </a:solidFill>
                <a:effectLst>
                  <a:outerShdw blurRad="38100" dist="38100" dir="2700000" algn="tl">
                    <a:srgbClr val="000000">
                      <a:alpha val="43137"/>
                    </a:srgbClr>
                  </a:outerShdw>
                </a:effectLst>
              </a:rPr>
              <a:t>.                                                     </a:t>
            </a:r>
          </a:p>
          <a:p>
            <a:pPr marL="0" indent="0" algn="ctr">
              <a:buNone/>
            </a:pPr>
            <a:r>
              <a:rPr lang="en-US" sz="3600" b="1" dirty="0" smtClean="0">
                <a:solidFill>
                  <a:schemeClr val="bg1"/>
                </a:solidFill>
                <a:effectLst>
                  <a:outerShdw blurRad="38100" dist="38100" dir="2700000" algn="tl">
                    <a:srgbClr val="000000">
                      <a:alpha val="43137"/>
                    </a:srgbClr>
                  </a:outerShdw>
                </a:effectLst>
              </a:rPr>
              <a:t>(</a:t>
            </a:r>
            <a:r>
              <a:rPr lang="en-US" sz="3600" b="1" i="1" dirty="0" smtClean="0">
                <a:solidFill>
                  <a:schemeClr val="bg1"/>
                </a:solidFill>
                <a:effectLst>
                  <a:outerShdw blurRad="38100" dist="38100" dir="2700000" algn="tl">
                    <a:srgbClr val="000000">
                      <a:alpha val="43137"/>
                    </a:srgbClr>
                  </a:outerShdw>
                </a:effectLst>
              </a:rPr>
              <a:t>Psalm</a:t>
            </a:r>
            <a:r>
              <a:rPr lang="en-US" sz="3600" b="1" dirty="0" smtClean="0">
                <a:solidFill>
                  <a:schemeClr val="bg1"/>
                </a:solidFill>
                <a:effectLst>
                  <a:outerShdw blurRad="38100" dist="38100" dir="2700000" algn="tl">
                    <a:srgbClr val="000000">
                      <a:alpha val="43137"/>
                    </a:srgbClr>
                  </a:outerShdw>
                </a:effectLst>
              </a:rPr>
              <a:t> 139:1-4)</a:t>
            </a:r>
            <a:endParaRPr lang="en-US"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909929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3333"/>
          <a:stretch/>
        </p:blipFill>
        <p:spPr>
          <a:xfrm>
            <a:off x="18738" y="0"/>
            <a:ext cx="9125262" cy="6858000"/>
          </a:xfrm>
          <a:prstGeom prst="rect">
            <a:avLst/>
          </a:prstGeom>
        </p:spPr>
      </p:pic>
      <p:sp>
        <p:nvSpPr>
          <p:cNvPr id="4" name="TextBox 3"/>
          <p:cNvSpPr txBox="1"/>
          <p:nvPr/>
        </p:nvSpPr>
        <p:spPr>
          <a:xfrm>
            <a:off x="18738" y="4997"/>
            <a:ext cx="3943662" cy="5632311"/>
          </a:xfrm>
          <a:prstGeom prst="rect">
            <a:avLst/>
          </a:prstGeom>
          <a:solidFill>
            <a:schemeClr val="tx1">
              <a:alpha val="17000"/>
            </a:schemeClr>
          </a:solidFill>
        </p:spPr>
        <p:txBody>
          <a:bodyPr wrap="square" rtlCol="0">
            <a:spAutoFit/>
          </a:bodyPr>
          <a:lstStyle/>
          <a:p>
            <a:pPr algn="ctr"/>
            <a:r>
              <a:rPr lang="en-US" sz="6000" b="1" dirty="0" smtClean="0">
                <a:ln>
                  <a:solidFill>
                    <a:schemeClr val="tx1"/>
                  </a:solidFill>
                </a:ln>
                <a:solidFill>
                  <a:schemeClr val="bg1"/>
                </a:solidFill>
              </a:rPr>
              <a:t>You are a chosen, dearly beloved child of God.</a:t>
            </a:r>
            <a:endParaRPr lang="en-US" sz="6000" b="1" dirty="0">
              <a:ln>
                <a:solidFill>
                  <a:schemeClr val="tx1"/>
                </a:solidFill>
              </a:ln>
              <a:solidFill>
                <a:schemeClr val="bg1"/>
              </a:solidFill>
            </a:endParaRPr>
          </a:p>
        </p:txBody>
      </p:sp>
    </p:spTree>
    <p:extLst>
      <p:ext uri="{BB962C8B-B14F-4D97-AF65-F5344CB8AC3E}">
        <p14:creationId xmlns:p14="http://schemas.microsoft.com/office/powerpoint/2010/main" val="23394902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4544752" y="4343400"/>
            <a:ext cx="4594485" cy="2533650"/>
          </a:xfrm>
          <a:solidFill>
            <a:schemeClr val="tx1">
              <a:alpha val="50000"/>
            </a:schemeClr>
          </a:solidFill>
        </p:spPr>
        <p:txBody>
          <a:bodyPr>
            <a:noAutofit/>
          </a:bodyPr>
          <a:lstStyle/>
          <a:p>
            <a:pPr algn="ctr"/>
            <a:r>
              <a:rPr lang="en-US" sz="4800" b="1" dirty="0" smtClean="0">
                <a:solidFill>
                  <a:schemeClr val="bg1"/>
                </a:solidFill>
                <a:effectLst/>
                <a:latin typeface="Angsana New" panose="02020603050405020304" pitchFamily="18" charset="-34"/>
                <a:cs typeface="Angsana New" panose="02020603050405020304" pitchFamily="18" charset="-34"/>
              </a:rPr>
              <a:t>Each Person </a:t>
            </a:r>
            <a:r>
              <a:rPr lang="en-US" sz="4800" b="1" dirty="0">
                <a:solidFill>
                  <a:schemeClr val="bg1"/>
                </a:solidFill>
                <a:effectLst/>
                <a:latin typeface="Angsana New" panose="02020603050405020304" pitchFamily="18" charset="-34"/>
                <a:cs typeface="Angsana New" panose="02020603050405020304" pitchFamily="18" charset="-34"/>
              </a:rPr>
              <a:t>is a </a:t>
            </a:r>
            <a:r>
              <a:rPr lang="en-US" sz="4800" b="1" dirty="0" smtClean="0">
                <a:solidFill>
                  <a:schemeClr val="bg1"/>
                </a:solidFill>
                <a:effectLst/>
                <a:latin typeface="Angsana New" panose="02020603050405020304" pitchFamily="18" charset="-34"/>
                <a:cs typeface="Angsana New" panose="02020603050405020304" pitchFamily="18" charset="-34"/>
              </a:rPr>
              <a:t>Child </a:t>
            </a:r>
            <a:r>
              <a:rPr lang="en-US" sz="4800" b="1" dirty="0">
                <a:solidFill>
                  <a:schemeClr val="bg1"/>
                </a:solidFill>
                <a:effectLst/>
                <a:latin typeface="Angsana New" panose="02020603050405020304" pitchFamily="18" charset="-34"/>
                <a:cs typeface="Angsana New" panose="02020603050405020304" pitchFamily="18" charset="-34"/>
              </a:rPr>
              <a:t>of God </a:t>
            </a:r>
            <a:r>
              <a:rPr lang="en-US" sz="4800" b="1" dirty="0" smtClean="0">
                <a:solidFill>
                  <a:schemeClr val="bg1"/>
                </a:solidFill>
                <a:effectLst/>
                <a:latin typeface="Angsana New" panose="02020603050405020304" pitchFamily="18" charset="-34"/>
                <a:cs typeface="Angsana New" panose="02020603050405020304" pitchFamily="18" charset="-34"/>
              </a:rPr>
              <a:t>and has dignity</a:t>
            </a:r>
            <a:r>
              <a:rPr lang="en-US" sz="4800" b="1" dirty="0">
                <a:solidFill>
                  <a:schemeClr val="bg1"/>
                </a:solidFill>
                <a:effectLst/>
                <a:latin typeface="Angsana New" panose="02020603050405020304" pitchFamily="18" charset="-34"/>
                <a:cs typeface="Angsana New" panose="02020603050405020304" pitchFamily="18" charset="-34"/>
              </a:rPr>
              <a:t>.</a:t>
            </a:r>
          </a:p>
        </p:txBody>
      </p:sp>
    </p:spTree>
    <p:extLst>
      <p:ext uri="{BB962C8B-B14F-4D97-AF65-F5344CB8AC3E}">
        <p14:creationId xmlns:p14="http://schemas.microsoft.com/office/powerpoint/2010/main" val="5617063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8100" y="38100"/>
            <a:ext cx="9144000" cy="6819900"/>
          </a:xfrm>
          <a:prstGeom prst="rect">
            <a:avLst/>
          </a:prstGeom>
        </p:spPr>
      </p:pic>
      <p:sp>
        <p:nvSpPr>
          <p:cNvPr id="2" name="Title 1"/>
          <p:cNvSpPr>
            <a:spLocks noGrp="1"/>
          </p:cNvSpPr>
          <p:nvPr>
            <p:ph type="title"/>
          </p:nvPr>
        </p:nvSpPr>
        <p:spPr>
          <a:xfrm>
            <a:off x="0" y="4762"/>
            <a:ext cx="9182100" cy="952500"/>
          </a:xfrm>
          <a:solidFill>
            <a:schemeClr val="bg1">
              <a:alpha val="71000"/>
            </a:schemeClr>
          </a:solidFill>
        </p:spPr>
        <p:txBody>
          <a:bodyPr>
            <a:noAutofit/>
          </a:bodyPr>
          <a:lstStyle/>
          <a:p>
            <a:pPr algn="ctr"/>
            <a:r>
              <a:rPr lang="en-US" sz="4400" dirty="0" smtClean="0">
                <a:solidFill>
                  <a:schemeClr val="tx1"/>
                </a:solidFill>
              </a:rPr>
              <a:t>Each Person Deserves Respect! </a:t>
            </a:r>
            <a:endParaRPr lang="en-US" sz="4400" dirty="0">
              <a:solidFill>
                <a:schemeClr val="tx1"/>
              </a:solidFill>
            </a:endParaRPr>
          </a:p>
        </p:txBody>
      </p:sp>
      <p:sp>
        <p:nvSpPr>
          <p:cNvPr id="3" name="Content Placeholder 2"/>
          <p:cNvSpPr>
            <a:spLocks noGrp="1"/>
          </p:cNvSpPr>
          <p:nvPr>
            <p:ph type="body" idx="1"/>
          </p:nvPr>
        </p:nvSpPr>
        <p:spPr>
          <a:xfrm>
            <a:off x="76200" y="957262"/>
            <a:ext cx="9105900" cy="506633"/>
          </a:xfrm>
          <a:solidFill>
            <a:schemeClr val="bg1">
              <a:alpha val="70000"/>
            </a:schemeClr>
          </a:solidFill>
        </p:spPr>
        <p:txBody>
          <a:bodyPr>
            <a:normAutofit fontScale="40000" lnSpcReduction="20000"/>
          </a:bodyPr>
          <a:lstStyle/>
          <a:p>
            <a:pPr marL="0" indent="0" algn="ctr">
              <a:buNone/>
            </a:pPr>
            <a:r>
              <a:rPr lang="en-US" sz="9600" dirty="0" smtClean="0">
                <a:solidFill>
                  <a:schemeClr val="tx1"/>
                </a:solidFill>
              </a:rPr>
              <a:t>It’s not just a word.</a:t>
            </a:r>
            <a:endParaRPr lang="en-US" sz="9600" dirty="0">
              <a:solidFill>
                <a:schemeClr val="tx1"/>
              </a:solidFill>
            </a:endParaRPr>
          </a:p>
        </p:txBody>
      </p:sp>
    </p:spTree>
    <p:extLst>
      <p:ext uri="{BB962C8B-B14F-4D97-AF65-F5344CB8AC3E}">
        <p14:creationId xmlns:p14="http://schemas.microsoft.com/office/powerpoint/2010/main" val="189023627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2805</TotalTime>
  <Words>2665</Words>
  <Application>Microsoft Office PowerPoint</Application>
  <PresentationFormat>On-screen Show (4:3)</PresentationFormat>
  <Paragraphs>231</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Angsana New</vt:lpstr>
      <vt:lpstr>Arial</vt:lpstr>
      <vt:lpstr>Bookman Old Style</vt:lpstr>
      <vt:lpstr>Britannic Bold</vt:lpstr>
      <vt:lpstr>Calibri</vt:lpstr>
      <vt:lpstr>Century Gothic</vt:lpstr>
      <vt:lpstr>Wingdings</vt:lpstr>
      <vt:lpstr>Wood Type</vt:lpstr>
      <vt:lpstr>For the Safety and Protection of Children         Safe Environment Fifth Grade </vt:lpstr>
      <vt:lpstr>PowerPoint Presentation</vt:lpstr>
      <vt:lpstr>God created you and every person in His image.</vt:lpstr>
      <vt:lpstr>PowerPoint Presentation</vt:lpstr>
      <vt:lpstr>PowerPoint Presentation</vt:lpstr>
      <vt:lpstr>PowerPoint Presentation</vt:lpstr>
      <vt:lpstr>PowerPoint Presentation</vt:lpstr>
      <vt:lpstr>Each Person is a Child of God and has dignity.</vt:lpstr>
      <vt:lpstr>Each Person Deserves Respect! </vt:lpstr>
      <vt:lpstr>An important way of showing respect</vt:lpstr>
      <vt:lpstr>#1    Always tell someone</vt:lpstr>
      <vt:lpstr>#2   Tell an offender to</vt:lpstr>
      <vt:lpstr>PowerPoint Presentation</vt:lpstr>
      <vt:lpstr>#4   Scream</vt:lpstr>
      <vt:lpstr>#5  Parents need to be present</vt:lpstr>
      <vt:lpstr>#6 Always go with a friend</vt:lpstr>
      <vt:lpstr>#7  Guard your eyes</vt:lpstr>
      <vt:lpstr>#8 Do not be afraid</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Environment</dc:title>
  <dc:creator>Sara</dc:creator>
  <cp:lastModifiedBy>Christopher Rogers</cp:lastModifiedBy>
  <cp:revision>243</cp:revision>
  <cp:lastPrinted>2021-10-14T17:29:13Z</cp:lastPrinted>
  <dcterms:created xsi:type="dcterms:W3CDTF">2015-06-19T20:31:04Z</dcterms:created>
  <dcterms:modified xsi:type="dcterms:W3CDTF">2022-09-20T13:27:26Z</dcterms:modified>
</cp:coreProperties>
</file>