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75" r:id="rId3"/>
    <p:sldId id="258" r:id="rId4"/>
    <p:sldId id="380" r:id="rId5"/>
    <p:sldId id="376" r:id="rId6"/>
    <p:sldId id="378" r:id="rId7"/>
    <p:sldId id="379" r:id="rId8"/>
    <p:sldId id="261" r:id="rId9"/>
    <p:sldId id="386" r:id="rId10"/>
    <p:sldId id="385" r:id="rId11"/>
    <p:sldId id="391" r:id="rId12"/>
    <p:sldId id="388" r:id="rId13"/>
    <p:sldId id="392" r:id="rId14"/>
    <p:sldId id="387" r:id="rId15"/>
    <p:sldId id="332" r:id="rId16"/>
    <p:sldId id="389" r:id="rId17"/>
    <p:sldId id="383" r:id="rId18"/>
    <p:sldId id="342" r:id="rId19"/>
    <p:sldId id="384" r:id="rId20"/>
    <p:sldId id="331" r:id="rId21"/>
    <p:sldId id="377" r:id="rId22"/>
    <p:sldId id="344" r:id="rId23"/>
    <p:sldId id="382" r:id="rId24"/>
    <p:sldId id="390" r:id="rId25"/>
    <p:sldId id="257" r:id="rId26"/>
    <p:sldId id="381" r:id="rId27"/>
    <p:sldId id="263" r:id="rId28"/>
    <p:sldId id="260" r:id="rId29"/>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00" autoAdjust="0"/>
    <p:restoredTop sz="94660"/>
  </p:normalViewPr>
  <p:slideViewPr>
    <p:cSldViewPr snapToGrid="0">
      <p:cViewPr varScale="1">
        <p:scale>
          <a:sx n="47" d="100"/>
          <a:sy n="47" d="100"/>
        </p:scale>
        <p:origin x="3110" y="67"/>
      </p:cViewPr>
      <p:guideLst>
        <p:guide orient="horz" pos="384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7866A3-FA77-47D4-BE92-69FE9BD764D3}"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368862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7866A3-FA77-47D4-BE92-69FE9BD764D3}"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3150366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7866A3-FA77-47D4-BE92-69FE9BD764D3}"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171067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7866A3-FA77-47D4-BE92-69FE9BD764D3}"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177432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866A3-FA77-47D4-BE92-69FE9BD764D3}"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3389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7866A3-FA77-47D4-BE92-69FE9BD764D3}"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388808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7866A3-FA77-47D4-BE92-69FE9BD764D3}" type="datetimeFigureOut">
              <a:rPr lang="en-US" smtClean="0"/>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272387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7866A3-FA77-47D4-BE92-69FE9BD764D3}" type="datetimeFigureOut">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3093815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866A3-FA77-47D4-BE92-69FE9BD764D3}" type="datetimeFigureOut">
              <a:rPr lang="en-US" smtClean="0"/>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377378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7866A3-FA77-47D4-BE92-69FE9BD764D3}"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153906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7866A3-FA77-47D4-BE92-69FE9BD764D3}"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B7AD-E2D3-4D80-8AAF-4952AC5BDA27}" type="slidenum">
              <a:rPr lang="en-US" smtClean="0"/>
              <a:t>‹#›</a:t>
            </a:fld>
            <a:endParaRPr lang="en-US"/>
          </a:p>
        </p:txBody>
      </p:sp>
    </p:spTree>
    <p:extLst>
      <p:ext uri="{BB962C8B-B14F-4D97-AF65-F5344CB8AC3E}">
        <p14:creationId xmlns:p14="http://schemas.microsoft.com/office/powerpoint/2010/main" val="1815270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477866A3-FA77-47D4-BE92-69FE9BD764D3}" type="datetimeFigureOut">
              <a:rPr lang="en-US" smtClean="0"/>
              <a:t>9/27/2023</a:t>
            </a:fld>
            <a:endParaRPr lang="en-US"/>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469AB7AD-E2D3-4D80-8AAF-4952AC5BDA27}" type="slidenum">
              <a:rPr lang="en-US" smtClean="0"/>
              <a:t>‹#›</a:t>
            </a:fld>
            <a:endParaRPr lang="en-US"/>
          </a:p>
        </p:txBody>
      </p:sp>
    </p:spTree>
    <p:extLst>
      <p:ext uri="{BB962C8B-B14F-4D97-AF65-F5344CB8AC3E}">
        <p14:creationId xmlns:p14="http://schemas.microsoft.com/office/powerpoint/2010/main" val="250293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hoto/selective-focus-photo-of-magnifying-glass-1194775/"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atisfyingretirement.blogspot.com/2018/02/how-would-you-answer-these-retirement.html" TargetMode="External"/><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hyperlink" Target="https://creativecommons.org/licenses/by-nd/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publicdomainpictures.net/view-image.php?image=23665"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ublicdomainpictures.net/en/view-image.php?image=237631&amp;picture=red-tulips-on-white-background"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lapasionporpozoalcon.blogspot.com/2014/03/anunciacion-o-encarnacion.html" TargetMode="External"/><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publicdomainpictures.net/view-image.php?image=23665" TargetMode="External"/><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en/photo/1233461"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ikivisually.com/wiki/Lazarus_and_Dives" TargetMode="External"/><Relationship Id="rId2" Type="http://schemas.openxmlformats.org/officeDocument/2006/relationships/image" Target="../media/image24.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acatholiclife.blogspot.com/2017/06/litany-of-english-saints.html" TargetMode="Externa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atholicfaithsharing.blogspot.com/2014/11/litany-of-saints.html" TargetMode="External"/><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praying-church-christian-prayer-1319101/" TargetMode="External"/><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Economy_of_Salvation"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famvin.org/en/2016/11/23/lord-have-mercy-tales-miraculous-virgin/"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All_Saints'_Day"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liturgytools.net/2017/05/pictures-pentecost-sunday-year-a-holy-spirit-came-to-disciples-in-upper-room-receive-the-holy-spirit.html"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red pencils inside a pencil holder which is on top of a wood table">
            <a:extLst>
              <a:ext uri="{FF2B5EF4-FFF2-40B4-BE49-F238E27FC236}">
                <a16:creationId xmlns:a16="http://schemas.microsoft.com/office/drawing/2014/main" id="{ACA6E861-2563-4C5C-42F5-69585D567F02}"/>
              </a:ext>
            </a:extLst>
          </p:cNvPr>
          <p:cNvPicPr>
            <a:picLocks noChangeAspect="1"/>
          </p:cNvPicPr>
          <p:nvPr/>
        </p:nvPicPr>
        <p:blipFill rotWithShape="1">
          <a:blip r:embed="rId2"/>
          <a:srcRect l="53414" r="9039"/>
          <a:stretch/>
        </p:blipFill>
        <p:spPr>
          <a:xfrm>
            <a:off x="-1713" y="65326"/>
            <a:ext cx="6857998" cy="12191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625"/>
            <a:ext cx="6857999" cy="562159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D27B25-8FCA-FFC8-93A6-118088F4DE74}"/>
              </a:ext>
            </a:extLst>
          </p:cNvPr>
          <p:cNvSpPr>
            <a:spLocks noGrp="1"/>
          </p:cNvSpPr>
          <p:nvPr>
            <p:ph type="ctrTitle"/>
          </p:nvPr>
        </p:nvSpPr>
        <p:spPr>
          <a:xfrm>
            <a:off x="617220" y="578756"/>
            <a:ext cx="5657850" cy="1837646"/>
          </a:xfrm>
          <a:effectLst>
            <a:outerShdw blurRad="50800" dist="38100" dir="2700000" algn="tl" rotWithShape="0">
              <a:prstClr val="black">
                <a:alpha val="40000"/>
              </a:prstClr>
            </a:outerShdw>
          </a:effectLst>
        </p:spPr>
        <p:txBody>
          <a:bodyPr>
            <a:normAutofit/>
          </a:bodyPr>
          <a:lstStyle/>
          <a:p>
            <a:r>
              <a:rPr lang="en-US" sz="6100" dirty="0">
                <a:solidFill>
                  <a:srgbClr val="FFFFFF"/>
                </a:solidFill>
                <a:latin typeface="Tahoma" panose="020B0604030504040204" pitchFamily="34" charset="0"/>
                <a:ea typeface="Tahoma" panose="020B0604030504040204" pitchFamily="34" charset="0"/>
                <a:cs typeface="Tahoma" panose="020B0604030504040204" pitchFamily="34" charset="0"/>
              </a:rPr>
              <a:t>The Litany </a:t>
            </a:r>
            <a:br>
              <a:rPr lang="en-US" sz="61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6100" dirty="0">
                <a:solidFill>
                  <a:srgbClr val="FFFFFF"/>
                </a:solidFill>
                <a:latin typeface="Tahoma" panose="020B0604030504040204" pitchFamily="34" charset="0"/>
                <a:ea typeface="Tahoma" panose="020B0604030504040204" pitchFamily="34" charset="0"/>
                <a:cs typeface="Tahoma" panose="020B0604030504040204" pitchFamily="34" charset="0"/>
              </a:rPr>
              <a:t>of the Saints</a:t>
            </a:r>
          </a:p>
        </p:txBody>
      </p:sp>
      <p:sp>
        <p:nvSpPr>
          <p:cNvPr id="3" name="Subtitle 2">
            <a:extLst>
              <a:ext uri="{FF2B5EF4-FFF2-40B4-BE49-F238E27FC236}">
                <a16:creationId xmlns:a16="http://schemas.microsoft.com/office/drawing/2014/main" id="{14ACE178-336A-67C8-742D-3B22694025A1}"/>
              </a:ext>
            </a:extLst>
          </p:cNvPr>
          <p:cNvSpPr>
            <a:spLocks noGrp="1"/>
          </p:cNvSpPr>
          <p:nvPr>
            <p:ph type="subTitle" idx="1"/>
          </p:nvPr>
        </p:nvSpPr>
        <p:spPr>
          <a:xfrm>
            <a:off x="733078" y="11054442"/>
            <a:ext cx="5657850" cy="832755"/>
          </a:xfrm>
          <a:effectLst>
            <a:outerShdw blurRad="50800" dist="38100" dir="2700000" algn="tl" rotWithShape="0">
              <a:prstClr val="black">
                <a:alpha val="40000"/>
              </a:prstClr>
            </a:outerShdw>
          </a:effectLst>
        </p:spPr>
        <p:txBody>
          <a:bodyPr>
            <a:normAutofit fontScale="77500" lnSpcReduction="20000"/>
          </a:bodyPr>
          <a:lstStyle/>
          <a:p>
            <a:r>
              <a:rPr lang="en-US" sz="4800" dirty="0">
                <a:solidFill>
                  <a:srgbClr val="FFFFFF"/>
                </a:solidFill>
                <a:latin typeface="Tahoma" panose="020B0604030504040204" pitchFamily="34" charset="0"/>
                <a:ea typeface="Tahoma" panose="020B0604030504040204" pitchFamily="34" charset="0"/>
                <a:cs typeface="Tahoma" panose="020B0604030504040204" pitchFamily="34" charset="0"/>
              </a:rPr>
              <a:t>A school of love</a:t>
            </a:r>
          </a:p>
          <a:p>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Part 1</a:t>
            </a:r>
            <a:endParaRPr lang="en-US" sz="48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77001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665F38-28F5-B777-29B9-100556060728}"/>
              </a:ext>
            </a:extLst>
          </p:cNvPr>
          <p:cNvSpPr>
            <a:spLocks noGrp="1"/>
          </p:cNvSpPr>
          <p:nvPr>
            <p:ph type="title"/>
          </p:nvPr>
        </p:nvSpPr>
        <p:spPr>
          <a:xfrm>
            <a:off x="359811" y="717944"/>
            <a:ext cx="3575591" cy="4507198"/>
          </a:xfrm>
          <a:ln w="38100">
            <a:solidFill>
              <a:srgbClr val="C00000"/>
            </a:solidFill>
          </a:ln>
        </p:spPr>
        <p:txBody>
          <a:bodyPr>
            <a:noAutofit/>
          </a:bodyPr>
          <a:lstStyle/>
          <a:p>
            <a:pPr algn="ctr">
              <a:lnSpc>
                <a:spcPct val="100000"/>
              </a:lnSpc>
            </a:pPr>
            <a:r>
              <a:rPr lang="en-US" sz="3600" dirty="0"/>
              <a:t>Let us take a closer look at the </a:t>
            </a:r>
            <a:r>
              <a:rPr lang="en-US" sz="3600" dirty="0">
                <a:solidFill>
                  <a:srgbClr val="C00000"/>
                </a:solidFill>
              </a:rPr>
              <a:t>‘rubrics’ </a:t>
            </a:r>
            <a:br>
              <a:rPr lang="en-US" sz="1800" dirty="0">
                <a:solidFill>
                  <a:srgbClr val="C00000"/>
                </a:solidFill>
              </a:rPr>
            </a:br>
            <a:r>
              <a:rPr lang="en-US" sz="2000" dirty="0">
                <a:solidFill>
                  <a:srgbClr val="C00000"/>
                </a:solidFill>
              </a:rPr>
              <a:t>(the red print)</a:t>
            </a:r>
            <a:r>
              <a:rPr lang="en-US" sz="3600" dirty="0">
                <a:solidFill>
                  <a:srgbClr val="C00000"/>
                </a:solidFill>
              </a:rPr>
              <a:t> </a:t>
            </a:r>
            <a:r>
              <a:rPr lang="en-US" sz="1800" dirty="0">
                <a:solidFill>
                  <a:srgbClr val="C00000"/>
                </a:solidFill>
              </a:rPr>
              <a:t>the guidelines, the directives from Holy Mother Church</a:t>
            </a:r>
            <a:br>
              <a:rPr lang="en-US" sz="2800" dirty="0">
                <a:solidFill>
                  <a:srgbClr val="C00000"/>
                </a:solidFill>
              </a:rPr>
            </a:br>
            <a:r>
              <a:rPr lang="en-US" sz="3600" dirty="0">
                <a:solidFill>
                  <a:srgbClr val="C00000"/>
                </a:solidFill>
              </a:rPr>
              <a:t> </a:t>
            </a:r>
            <a:r>
              <a:rPr lang="en-US" sz="3600" dirty="0"/>
              <a:t>for this Litany…</a:t>
            </a:r>
          </a:p>
        </p:txBody>
      </p:sp>
      <p:sp>
        <p:nvSpPr>
          <p:cNvPr id="3" name="Content Placeholder 2">
            <a:extLst>
              <a:ext uri="{FF2B5EF4-FFF2-40B4-BE49-F238E27FC236}">
                <a16:creationId xmlns:a16="http://schemas.microsoft.com/office/drawing/2014/main" id="{EBFB0349-D86A-EDE7-F041-AA720C15C91B}"/>
              </a:ext>
            </a:extLst>
          </p:cNvPr>
          <p:cNvSpPr>
            <a:spLocks noGrp="1"/>
          </p:cNvSpPr>
          <p:nvPr>
            <p:ph idx="1"/>
          </p:nvPr>
        </p:nvSpPr>
        <p:spPr>
          <a:xfrm>
            <a:off x="202271" y="5467596"/>
            <a:ext cx="3890669" cy="6006460"/>
          </a:xfrm>
        </p:spPr>
        <p:txBody>
          <a:bodyPr>
            <a:normAutofit fontScale="92500"/>
          </a:bodyPr>
          <a:lstStyle/>
          <a:p>
            <a:pPr marL="0" indent="0" algn="r">
              <a:buNone/>
            </a:pPr>
            <a:r>
              <a:rPr lang="en-US" sz="1800" i="1" dirty="0"/>
              <a:t>From the Rite of Consecration in the </a:t>
            </a:r>
            <a:br>
              <a:rPr lang="en-US" sz="1800" i="1" dirty="0"/>
            </a:br>
            <a:r>
              <a:rPr lang="en-US" sz="1800" i="1" dirty="0"/>
              <a:t>Roman Pontifical</a:t>
            </a:r>
            <a:br>
              <a:rPr lang="en-US" sz="2300" dirty="0"/>
            </a:br>
            <a:endParaRPr lang="en-US" sz="2300" dirty="0"/>
          </a:p>
          <a:p>
            <a:pPr marL="0" indent="0">
              <a:buNone/>
            </a:pPr>
            <a:r>
              <a:rPr lang="en-US" sz="2300" dirty="0">
                <a:latin typeface="Tahoma" panose="020B0604030504040204" pitchFamily="34" charset="0"/>
                <a:ea typeface="Tahoma" panose="020B0604030504040204" pitchFamily="34" charset="0"/>
                <a:cs typeface="Tahoma" panose="020B0604030504040204" pitchFamily="34" charset="0"/>
              </a:rPr>
              <a:t>19. Deacon </a:t>
            </a:r>
            <a:br>
              <a:rPr lang="en-US" sz="2300" dirty="0">
                <a:latin typeface="Tahoma" panose="020B0604030504040204" pitchFamily="34" charset="0"/>
                <a:ea typeface="Tahoma" panose="020B0604030504040204" pitchFamily="34" charset="0"/>
                <a:cs typeface="Tahoma" panose="020B0604030504040204" pitchFamily="34" charset="0"/>
              </a:rPr>
            </a:br>
            <a:r>
              <a:rPr lang="en-US" sz="2300" dirty="0">
                <a:latin typeface="Tahoma" panose="020B0604030504040204" pitchFamily="34" charset="0"/>
                <a:ea typeface="Tahoma" panose="020B0604030504040204" pitchFamily="34" charset="0"/>
                <a:cs typeface="Tahoma" panose="020B0604030504040204" pitchFamily="34" charset="0"/>
              </a:rPr>
              <a:t>(except during the Easter season): </a:t>
            </a:r>
          </a:p>
          <a:p>
            <a:pPr marL="0" indent="0">
              <a:buNone/>
            </a:pPr>
            <a:r>
              <a:rPr lang="en-US" sz="2300" dirty="0">
                <a:latin typeface="Tahoma" panose="020B0604030504040204" pitchFamily="34" charset="0"/>
                <a:ea typeface="Tahoma" panose="020B0604030504040204" pitchFamily="34" charset="0"/>
                <a:cs typeface="Tahoma" panose="020B0604030504040204" pitchFamily="34" charset="0"/>
              </a:rPr>
              <a:t>Let us kneel.</a:t>
            </a:r>
            <a:endParaRPr lang="en-US" sz="2300" b="0" i="0" u="none" strike="noStrike" baseline="0" dirty="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r>
              <a:rPr lang="en-US" sz="2300" b="0" i="0" u="none" strike="noStrike" baseline="0" dirty="0">
                <a:solidFill>
                  <a:srgbClr val="C00000"/>
                </a:solidFill>
                <a:latin typeface="Tahoma" panose="020B0604030504040204" pitchFamily="34" charset="0"/>
              </a:rPr>
              <a:t>Then the Bishop, the ministers, the candidates, and the people kneel (except during the Easter season, when all stand).</a:t>
            </a:r>
          </a:p>
          <a:p>
            <a:pPr marL="0" indent="0">
              <a:lnSpc>
                <a:spcPct val="150000"/>
              </a:lnSpc>
              <a:buNone/>
            </a:pPr>
            <a:r>
              <a:rPr lang="en-US" sz="2300" b="0" i="0" u="none" strike="noStrike" baseline="0" dirty="0">
                <a:solidFill>
                  <a:srgbClr val="C00000"/>
                </a:solidFill>
                <a:latin typeface="Tahoma" panose="020B0604030504040204" pitchFamily="34" charset="0"/>
              </a:rPr>
              <a:t>Where it is customary for the candidates to prostrate themselves, this may be done. </a:t>
            </a:r>
            <a:endParaRPr lang="en-US" sz="2300" dirty="0">
              <a:solidFill>
                <a:srgbClr val="C00000"/>
              </a:solidFill>
            </a:endParaRPr>
          </a:p>
        </p:txBody>
      </p:sp>
      <p:pic>
        <p:nvPicPr>
          <p:cNvPr id="7" name="Picture 6" descr="A hand holding a magnifying glass&#10;&#10;Description automatically generated">
            <a:extLst>
              <a:ext uri="{FF2B5EF4-FFF2-40B4-BE49-F238E27FC236}">
                <a16:creationId xmlns:a16="http://schemas.microsoft.com/office/drawing/2014/main" id="{77822448-2AF1-EAE4-6FC8-130894F6C4E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5990" r="20016"/>
          <a:stretch/>
        </p:blipFill>
        <p:spPr>
          <a:xfrm>
            <a:off x="4250480" y="990560"/>
            <a:ext cx="2247709" cy="9905592"/>
          </a:xfrm>
          <a:prstGeom prst="rect">
            <a:avLst/>
          </a:prstGeom>
          <a:effectLst/>
        </p:spPr>
      </p:pic>
    </p:spTree>
    <p:extLst>
      <p:ext uri="{BB962C8B-B14F-4D97-AF65-F5344CB8AC3E}">
        <p14:creationId xmlns:p14="http://schemas.microsoft.com/office/powerpoint/2010/main" val="426263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856285" cy="12191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1219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 name="Picture Placeholder 19" descr="White and yellow flowers">
            <a:extLst>
              <a:ext uri="{FF2B5EF4-FFF2-40B4-BE49-F238E27FC236}">
                <a16:creationId xmlns:a16="http://schemas.microsoft.com/office/drawing/2014/main" id="{F0E0539D-5A11-025C-FE77-A8434298504B}"/>
              </a:ext>
            </a:extLst>
          </p:cNvPr>
          <p:cNvPicPr>
            <a:picLocks noGrp="1" noChangeAspect="1"/>
          </p:cNvPicPr>
          <p:nvPr>
            <p:ph type="pic" idx="1"/>
          </p:nvPr>
        </p:nvPicPr>
        <p:blipFill rotWithShape="1">
          <a:blip r:embed="rId2">
            <a:alphaModFix amt="60000"/>
            <a:extLst>
              <a:ext uri="{28A0092B-C50C-407E-A947-70E740481C1C}">
                <a14:useLocalDpi xmlns:a14="http://schemas.microsoft.com/office/drawing/2010/main" val="0"/>
              </a:ext>
            </a:extLst>
          </a:blip>
          <a:srcRect l="21675" r="40779"/>
          <a:stretch/>
        </p:blipFill>
        <p:spPr>
          <a:xfrm>
            <a:off x="21" y="-3"/>
            <a:ext cx="6857979" cy="12191990"/>
          </a:xfrm>
          <a:prstGeom prst="rect">
            <a:avLst/>
          </a:prstGeom>
        </p:spPr>
      </p:pic>
      <p:sp>
        <p:nvSpPr>
          <p:cNvPr id="6" name="Title 5">
            <a:extLst>
              <a:ext uri="{FF2B5EF4-FFF2-40B4-BE49-F238E27FC236}">
                <a16:creationId xmlns:a16="http://schemas.microsoft.com/office/drawing/2014/main" id="{2A530147-4AE9-B2A8-EC61-4FB2B36D69FB}"/>
              </a:ext>
            </a:extLst>
          </p:cNvPr>
          <p:cNvSpPr>
            <a:spLocks noGrp="1"/>
          </p:cNvSpPr>
          <p:nvPr>
            <p:ph type="title"/>
          </p:nvPr>
        </p:nvSpPr>
        <p:spPr>
          <a:xfrm>
            <a:off x="1196490" y="8023204"/>
            <a:ext cx="5508265" cy="3656955"/>
          </a:xfrm>
        </p:spPr>
        <p:txBody>
          <a:bodyPr vert="horz" lIns="91440" tIns="45720" rIns="91440" bIns="45720" rtlCol="0" anchor="ctr">
            <a:normAutofit/>
          </a:bodyPr>
          <a:lstStyle/>
          <a:p>
            <a:pPr algn="r" defTabSz="914400"/>
            <a:r>
              <a:rPr lang="en-US" sz="4100" dirty="0">
                <a:solidFill>
                  <a:srgbClr val="FFFFFF"/>
                </a:solidFill>
              </a:rPr>
              <a:t>There has been much discussion about ‘kneeling’ during the Litany of Supplication, the Litany of the Saints…</a:t>
            </a:r>
          </a:p>
        </p:txBody>
      </p:sp>
    </p:spTree>
    <p:extLst>
      <p:ext uri="{BB962C8B-B14F-4D97-AF65-F5344CB8AC3E}">
        <p14:creationId xmlns:p14="http://schemas.microsoft.com/office/powerpoint/2010/main" val="1112433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76058" cy="12192000"/>
          </a:xfrm>
          <a:prstGeom prst="rect">
            <a:avLst/>
          </a:prstGeom>
          <a:solidFill>
            <a:srgbClr val="468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899751D-A717-8D46-3AF6-303108B0B61E}"/>
              </a:ext>
            </a:extLst>
          </p:cNvPr>
          <p:cNvSpPr>
            <a:spLocks noGrp="1"/>
          </p:cNvSpPr>
          <p:nvPr>
            <p:ph type="ctrTitle"/>
          </p:nvPr>
        </p:nvSpPr>
        <p:spPr>
          <a:xfrm>
            <a:off x="270019" y="1555845"/>
            <a:ext cx="2347822" cy="9916120"/>
          </a:xfrm>
        </p:spPr>
        <p:txBody>
          <a:bodyPr vert="horz" lIns="91440" tIns="45720" rIns="91440" bIns="45720" rtlCol="0" anchor="ctr">
            <a:normAutofit/>
          </a:bodyPr>
          <a:lstStyle/>
          <a:p>
            <a:pPr defTabSz="914400"/>
            <a:r>
              <a:rPr lang="en-US" sz="2500" kern="1200" dirty="0">
                <a:solidFill>
                  <a:srgbClr val="FFFFFF"/>
                </a:solidFill>
                <a:latin typeface="+mj-lt"/>
                <a:ea typeface="+mj-ea"/>
                <a:cs typeface="+mj-cs"/>
              </a:rPr>
              <a:t>Please note the “rubrics,” </a:t>
            </a: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the directives and guidelines </a:t>
            </a: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from Holy Mother Church </a:t>
            </a:r>
            <a:br>
              <a:rPr lang="en-US" sz="2500" kern="1200" dirty="0">
                <a:solidFill>
                  <a:srgbClr val="FFFFFF"/>
                </a:solidFill>
                <a:latin typeface="+mj-lt"/>
                <a:ea typeface="+mj-ea"/>
                <a:cs typeface="+mj-cs"/>
              </a:rPr>
            </a:b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make a distinction between </a:t>
            </a: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the case of nuns</a:t>
            </a:r>
            <a:br>
              <a:rPr lang="en-US" sz="2500" kern="1200" dirty="0">
                <a:solidFill>
                  <a:srgbClr val="FFFFFF"/>
                </a:solidFill>
                <a:latin typeface="+mj-lt"/>
                <a:ea typeface="+mj-ea"/>
                <a:cs typeface="+mj-cs"/>
              </a:rPr>
            </a:br>
            <a:br>
              <a:rPr lang="en-US" sz="2500" dirty="0">
                <a:solidFill>
                  <a:srgbClr val="FFFFFF"/>
                </a:solidFill>
              </a:rPr>
            </a:br>
            <a:r>
              <a:rPr lang="en-US" sz="2500" kern="1200" dirty="0">
                <a:solidFill>
                  <a:srgbClr val="FFFFFF"/>
                </a:solidFill>
                <a:latin typeface="+mj-lt"/>
                <a:ea typeface="+mj-ea"/>
                <a:cs typeface="+mj-cs"/>
              </a:rPr>
              <a:t> and </a:t>
            </a:r>
            <a:br>
              <a:rPr lang="en-US" sz="2500" kern="1200" dirty="0">
                <a:solidFill>
                  <a:srgbClr val="FFFFFF"/>
                </a:solidFill>
                <a:latin typeface="+mj-lt"/>
                <a:ea typeface="+mj-ea"/>
                <a:cs typeface="+mj-cs"/>
              </a:rPr>
            </a:b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the case of women living in the world.</a:t>
            </a:r>
            <a:br>
              <a:rPr lang="en-US" sz="2500" kern="1200" dirty="0">
                <a:solidFill>
                  <a:srgbClr val="FFFFFF"/>
                </a:solidFill>
                <a:latin typeface="+mj-lt"/>
                <a:ea typeface="+mj-ea"/>
                <a:cs typeface="+mj-cs"/>
              </a:rPr>
            </a:br>
            <a:br>
              <a:rPr lang="en-US" sz="2500" kern="1200" dirty="0">
                <a:solidFill>
                  <a:srgbClr val="FFFFFF"/>
                </a:solidFill>
                <a:latin typeface="+mj-lt"/>
                <a:ea typeface="+mj-ea"/>
                <a:cs typeface="+mj-cs"/>
              </a:rPr>
            </a:br>
            <a:r>
              <a:rPr lang="en-US" sz="2500" dirty="0">
                <a:solidFill>
                  <a:srgbClr val="FFFFFF"/>
                </a:solidFill>
              </a:rPr>
              <a:t>A</a:t>
            </a:r>
            <a:r>
              <a:rPr lang="en-US" sz="2500" kern="1200" dirty="0">
                <a:solidFill>
                  <a:srgbClr val="FFFFFF"/>
                </a:solidFill>
                <a:latin typeface="+mj-lt"/>
                <a:ea typeface="+mj-ea"/>
                <a:cs typeface="+mj-cs"/>
              </a:rPr>
              <a:t> religious  community has </a:t>
            </a:r>
            <a:r>
              <a:rPr lang="en-US" sz="2500" b="1" kern="1200" dirty="0">
                <a:solidFill>
                  <a:srgbClr val="FFFFFF"/>
                </a:solidFill>
                <a:latin typeface="+mj-lt"/>
                <a:ea typeface="+mj-ea"/>
                <a:cs typeface="+mj-cs"/>
              </a:rPr>
              <a:t>established customs </a:t>
            </a: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proper to their founder and spirituality</a:t>
            </a:r>
            <a:br>
              <a:rPr lang="en-US" sz="2500" kern="1200" dirty="0">
                <a:solidFill>
                  <a:srgbClr val="FFFFFF"/>
                </a:solidFill>
                <a:latin typeface="+mj-lt"/>
                <a:ea typeface="+mj-ea"/>
                <a:cs typeface="+mj-cs"/>
              </a:rPr>
            </a:br>
            <a:endParaRPr lang="en-US" sz="2500" kern="1200" dirty="0">
              <a:solidFill>
                <a:srgbClr val="FFFFFF"/>
              </a:solidFill>
              <a:latin typeface="+mj-lt"/>
              <a:ea typeface="+mj-ea"/>
              <a:cs typeface="+mj-cs"/>
            </a:endParaRPr>
          </a:p>
        </p:txBody>
      </p:sp>
      <p:cxnSp>
        <p:nvCxnSpPr>
          <p:cNvPr id="37" name="Straight Connector 36">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87860" y="4307820"/>
            <a:ext cx="0" cy="357632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14" name="Picture 13" descr="Grassy meadow field on a sunny day">
            <a:extLst>
              <a:ext uri="{FF2B5EF4-FFF2-40B4-BE49-F238E27FC236}">
                <a16:creationId xmlns:a16="http://schemas.microsoft.com/office/drawing/2014/main" id="{977187C5-76FF-CBCA-CA4B-EC5CD9208FDD}"/>
              </a:ext>
            </a:extLst>
          </p:cNvPr>
          <p:cNvPicPr>
            <a:picLocks noChangeAspect="1"/>
          </p:cNvPicPr>
          <p:nvPr/>
        </p:nvPicPr>
        <p:blipFill rotWithShape="1">
          <a:blip r:embed="rId2">
            <a:extLst>
              <a:ext uri="{28A0092B-C50C-407E-A947-70E740481C1C}">
                <a14:useLocalDpi xmlns:a14="http://schemas.microsoft.com/office/drawing/2010/main" val="0"/>
              </a:ext>
            </a:extLst>
          </a:blip>
          <a:srcRect l="58621" r="8895"/>
          <a:stretch/>
        </p:blipFill>
        <p:spPr>
          <a:xfrm>
            <a:off x="3429000" y="3367103"/>
            <a:ext cx="3070951" cy="5459528"/>
          </a:xfrm>
          <a:prstGeom prst="rect">
            <a:avLst/>
          </a:prstGeom>
        </p:spPr>
      </p:pic>
    </p:spTree>
    <p:extLst>
      <p:ext uri="{BB962C8B-B14F-4D97-AF65-F5344CB8AC3E}">
        <p14:creationId xmlns:p14="http://schemas.microsoft.com/office/powerpoint/2010/main" val="3953895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856285" cy="12191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1219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descr="Sea of white umbrellas with one blue one in the crowd">
            <a:extLst>
              <a:ext uri="{FF2B5EF4-FFF2-40B4-BE49-F238E27FC236}">
                <a16:creationId xmlns:a16="http://schemas.microsoft.com/office/drawing/2014/main" id="{767BE777-A638-9512-08B0-EAE7754E42CE}"/>
              </a:ext>
            </a:extLst>
          </p:cNvPr>
          <p:cNvPicPr>
            <a:picLocks noChangeAspect="1"/>
          </p:cNvPicPr>
          <p:nvPr/>
        </p:nvPicPr>
        <p:blipFill rotWithShape="1">
          <a:blip r:embed="rId2">
            <a:alphaModFix amt="60000"/>
          </a:blip>
          <a:srcRect l="45985" r="21812"/>
          <a:stretch/>
        </p:blipFill>
        <p:spPr>
          <a:xfrm>
            <a:off x="20" y="-3"/>
            <a:ext cx="6857980" cy="12191990"/>
          </a:xfrm>
          <a:prstGeom prst="rect">
            <a:avLst/>
          </a:prstGeom>
        </p:spPr>
      </p:pic>
      <p:sp>
        <p:nvSpPr>
          <p:cNvPr id="5" name="Title 4">
            <a:extLst>
              <a:ext uri="{FF2B5EF4-FFF2-40B4-BE49-F238E27FC236}">
                <a16:creationId xmlns:a16="http://schemas.microsoft.com/office/drawing/2014/main" id="{5D63D1D8-D32B-CDEE-4CE0-563309C7CFED}"/>
              </a:ext>
            </a:extLst>
          </p:cNvPr>
          <p:cNvSpPr>
            <a:spLocks noGrp="1"/>
          </p:cNvSpPr>
          <p:nvPr>
            <p:ph type="title"/>
          </p:nvPr>
        </p:nvSpPr>
        <p:spPr>
          <a:xfrm>
            <a:off x="130630" y="659018"/>
            <a:ext cx="6858000" cy="679925"/>
          </a:xfrm>
        </p:spPr>
        <p:txBody>
          <a:bodyPr>
            <a:normAutofit/>
          </a:bodyPr>
          <a:lstStyle/>
          <a:p>
            <a:pPr algn="ctr"/>
            <a:r>
              <a:rPr lang="en-US" dirty="0">
                <a:solidFill>
                  <a:srgbClr val="FFFFFF"/>
                </a:solidFill>
              </a:rPr>
              <a:t>There is a difference in the text...</a:t>
            </a:r>
          </a:p>
        </p:txBody>
      </p:sp>
      <p:sp>
        <p:nvSpPr>
          <p:cNvPr id="6" name="Content Placeholder 5">
            <a:extLst>
              <a:ext uri="{FF2B5EF4-FFF2-40B4-BE49-F238E27FC236}">
                <a16:creationId xmlns:a16="http://schemas.microsoft.com/office/drawing/2014/main" id="{EA2FB8D6-E56A-2DB4-B4B5-DA5409788981}"/>
              </a:ext>
            </a:extLst>
          </p:cNvPr>
          <p:cNvSpPr>
            <a:spLocks noGrp="1"/>
          </p:cNvSpPr>
          <p:nvPr>
            <p:ph idx="1"/>
          </p:nvPr>
        </p:nvSpPr>
        <p:spPr>
          <a:xfrm>
            <a:off x="130631" y="9307558"/>
            <a:ext cx="6482440" cy="3036842"/>
          </a:xfrm>
        </p:spPr>
        <p:txBody>
          <a:bodyPr>
            <a:normAutofit fontScale="92500"/>
          </a:bodyPr>
          <a:lstStyle/>
          <a:p>
            <a:pPr marL="0" indent="0" algn="ctr">
              <a:buNone/>
            </a:pPr>
            <a:r>
              <a:rPr lang="en-US" sz="3000" dirty="0">
                <a:solidFill>
                  <a:srgbClr val="FFFFFF"/>
                </a:solidFill>
                <a:latin typeface="Tahoma" panose="020B0604030504040204" pitchFamily="34" charset="0"/>
                <a:ea typeface="Tahoma" panose="020B0604030504040204" pitchFamily="34" charset="0"/>
                <a:cs typeface="Tahoma" panose="020B0604030504040204" pitchFamily="34" charset="0"/>
              </a:rPr>
              <a:t>Let us look at the </a:t>
            </a:r>
            <a:r>
              <a:rPr lang="en-US" sz="3000" dirty="0">
                <a:solidFill>
                  <a:srgbClr val="C00000"/>
                </a:solidFill>
                <a:latin typeface="Tahoma" panose="020B0604030504040204" pitchFamily="34" charset="0"/>
                <a:ea typeface="Tahoma" panose="020B0604030504040204" pitchFamily="34" charset="0"/>
                <a:cs typeface="Tahoma" panose="020B0604030504040204" pitchFamily="34" charset="0"/>
              </a:rPr>
              <a:t>“rubrics”</a:t>
            </a:r>
            <a:br>
              <a:rPr lang="en-US" sz="3000"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3000" dirty="0">
                <a:solidFill>
                  <a:srgbClr val="FFFFFF"/>
                </a:solidFill>
                <a:latin typeface="Tahoma" panose="020B0604030504040204" pitchFamily="34" charset="0"/>
                <a:ea typeface="Tahoma" panose="020B0604030504040204" pitchFamily="34" charset="0"/>
                <a:cs typeface="Tahoma" panose="020B0604030504040204" pitchFamily="34" charset="0"/>
              </a:rPr>
              <a:t>found in the Roman Pontifical, for Rite of Consecration to a life of Virginity for women living in the world </a:t>
            </a:r>
          </a:p>
          <a:p>
            <a:pPr marL="0" indent="0" algn="ctr">
              <a:buNone/>
            </a:pPr>
            <a:r>
              <a:rPr lang="en-US" sz="3200" b="1" dirty="0">
                <a:solidFill>
                  <a:srgbClr val="FFFFFF"/>
                </a:solidFill>
              </a:rPr>
              <a:t>Introduction</a:t>
            </a:r>
            <a:br>
              <a:rPr lang="en-US" sz="3200" dirty="0">
                <a:solidFill>
                  <a:srgbClr val="FFFFFF"/>
                </a:solidFill>
              </a:rPr>
            </a:br>
            <a:r>
              <a:rPr lang="en-US" sz="3200" dirty="0">
                <a:solidFill>
                  <a:srgbClr val="FFFFFF"/>
                </a:solidFill>
              </a:rPr>
              <a:t>III Those Who May be Consecrated</a:t>
            </a:r>
            <a:br>
              <a:rPr lang="en-US" sz="1100" dirty="0">
                <a:solidFill>
                  <a:srgbClr val="FFFFFF"/>
                </a:solidFill>
              </a:rPr>
            </a:br>
            <a:br>
              <a:rPr lang="en-US" sz="1100" dirty="0">
                <a:solidFill>
                  <a:srgbClr val="FFFFFF"/>
                </a:solidFill>
              </a:rPr>
            </a:br>
            <a:endParaRPr lang="en-US" sz="1100" dirty="0">
              <a:solidFill>
                <a:srgbClr val="FFFFFF"/>
              </a:solidFill>
            </a:endParaRPr>
          </a:p>
          <a:p>
            <a:pPr marL="0" indent="0">
              <a:buNone/>
            </a:pPr>
            <a:endParaRPr lang="en-US" sz="2300" dirty="0">
              <a:solidFill>
                <a:srgbClr val="FFFFFF"/>
              </a:solidFill>
            </a:endParaRPr>
          </a:p>
        </p:txBody>
      </p:sp>
    </p:spTree>
    <p:extLst>
      <p:ext uri="{BB962C8B-B14F-4D97-AF65-F5344CB8AC3E}">
        <p14:creationId xmlns:p14="http://schemas.microsoft.com/office/powerpoint/2010/main" val="3519003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0510E6-C77A-06C5-D8B9-470BBB19CF85}"/>
              </a:ext>
            </a:extLst>
          </p:cNvPr>
          <p:cNvSpPr>
            <a:spLocks noGrp="1"/>
          </p:cNvSpPr>
          <p:nvPr>
            <p:ph type="title"/>
          </p:nvPr>
        </p:nvSpPr>
        <p:spPr>
          <a:xfrm>
            <a:off x="0" y="146957"/>
            <a:ext cx="6858000" cy="2858713"/>
          </a:xfrm>
        </p:spPr>
        <p:txBody>
          <a:bodyPr>
            <a:normAutofit/>
          </a:bodyPr>
          <a:lstStyle/>
          <a:p>
            <a:pPr algn="ctr"/>
            <a:r>
              <a:rPr lang="en-US" sz="2800" i="1" dirty="0">
                <a:solidFill>
                  <a:srgbClr val="C00000"/>
                </a:solidFill>
              </a:rPr>
              <a:t>From the Rite of Consecration </a:t>
            </a:r>
            <a:br>
              <a:rPr lang="en-US" sz="2800" i="1" dirty="0">
                <a:solidFill>
                  <a:srgbClr val="C00000"/>
                </a:solidFill>
              </a:rPr>
            </a:br>
            <a:r>
              <a:rPr lang="en-US" sz="2800" i="1" dirty="0">
                <a:solidFill>
                  <a:srgbClr val="C00000"/>
                </a:solidFill>
              </a:rPr>
              <a:t>in the Roman Pontifical</a:t>
            </a:r>
            <a:br>
              <a:rPr lang="en-US" sz="2800" i="1" dirty="0">
                <a:solidFill>
                  <a:srgbClr val="C00000"/>
                </a:solidFill>
              </a:rPr>
            </a:br>
            <a:br>
              <a:rPr lang="en-US" sz="3600" i="1" dirty="0">
                <a:solidFill>
                  <a:srgbClr val="C00000"/>
                </a:solidFill>
              </a:rPr>
            </a:br>
            <a:r>
              <a:rPr lang="en-US" sz="2800" b="0" i="0" u="none" strike="noStrike" baseline="0" dirty="0">
                <a:solidFill>
                  <a:srgbClr val="C00000"/>
                </a:solidFill>
                <a:latin typeface="Tahoma" panose="020B0604030504040204" pitchFamily="34" charset="0"/>
              </a:rPr>
              <a:t>Introduction </a:t>
            </a:r>
            <a:br>
              <a:rPr lang="en-US" sz="2800" b="0" i="0" u="none" strike="noStrike" baseline="0" dirty="0">
                <a:solidFill>
                  <a:srgbClr val="C00000"/>
                </a:solidFill>
                <a:latin typeface="Tahoma" panose="020B0604030504040204" pitchFamily="34" charset="0"/>
              </a:rPr>
            </a:br>
            <a:br>
              <a:rPr lang="en-US" sz="2800" b="0" i="0" u="none" strike="noStrike" baseline="0" dirty="0">
                <a:solidFill>
                  <a:srgbClr val="C00000"/>
                </a:solidFill>
                <a:latin typeface="Tahoma" panose="020B0604030504040204" pitchFamily="34" charset="0"/>
              </a:rPr>
            </a:br>
            <a:r>
              <a:rPr lang="en-US" sz="2800" b="0" i="0" u="none" strike="noStrike" baseline="0" dirty="0">
                <a:solidFill>
                  <a:srgbClr val="C00000"/>
                </a:solidFill>
                <a:latin typeface="Tahoma" panose="020B0604030504040204" pitchFamily="34" charset="0"/>
              </a:rPr>
              <a:t>III. THOSE WHO MAY BE CONSECRATED</a:t>
            </a:r>
            <a:endParaRPr lang="en-US" sz="2800" dirty="0"/>
          </a:p>
        </p:txBody>
      </p:sp>
      <p:sp>
        <p:nvSpPr>
          <p:cNvPr id="7" name="Content Placeholder 6">
            <a:extLst>
              <a:ext uri="{FF2B5EF4-FFF2-40B4-BE49-F238E27FC236}">
                <a16:creationId xmlns:a16="http://schemas.microsoft.com/office/drawing/2014/main" id="{A59488AB-23BA-288C-7ACA-D0D73935C995}"/>
              </a:ext>
            </a:extLst>
          </p:cNvPr>
          <p:cNvSpPr>
            <a:spLocks noGrp="1"/>
          </p:cNvSpPr>
          <p:nvPr>
            <p:ph sz="half" idx="1"/>
          </p:nvPr>
        </p:nvSpPr>
        <p:spPr>
          <a:xfrm>
            <a:off x="471488" y="3063124"/>
            <a:ext cx="2914650" cy="4660290"/>
          </a:xfrm>
          <a:ln w="57150">
            <a:solidFill>
              <a:srgbClr val="C00000"/>
            </a:solidFill>
          </a:ln>
        </p:spPr>
        <p:txBody>
          <a:bodyPr>
            <a:normAutofit lnSpcReduction="10000"/>
          </a:bodyPr>
          <a:lstStyle/>
          <a:p>
            <a:pPr marL="0" indent="0">
              <a:buNone/>
            </a:pPr>
            <a:endParaRPr lang="en-US" sz="2400" b="0" i="0" u="none" strike="noStrike" baseline="0" dirty="0">
              <a:solidFill>
                <a:srgbClr val="C00000"/>
              </a:solidFill>
              <a:latin typeface="Tahoma" panose="020B0604030504040204" pitchFamily="34" charset="0"/>
            </a:endParaRPr>
          </a:p>
          <a:p>
            <a:pPr marL="0" indent="0">
              <a:buNone/>
            </a:pPr>
            <a:r>
              <a:rPr lang="en-US" sz="2400" b="0" i="0" u="none" strike="noStrike" baseline="0" dirty="0">
                <a:solidFill>
                  <a:srgbClr val="C00000"/>
                </a:solidFill>
                <a:latin typeface="Tahoma" panose="020B0604030504040204" pitchFamily="34" charset="0"/>
              </a:rPr>
              <a:t>4 </a:t>
            </a:r>
            <a:r>
              <a:rPr lang="en-US" sz="2400" b="0" i="0" u="none" strike="noStrike" baseline="0" dirty="0">
                <a:solidFill>
                  <a:srgbClr val="000000"/>
                </a:solidFill>
                <a:latin typeface="Tahoma" panose="020B0604030504040204" pitchFamily="34" charset="0"/>
              </a:rPr>
              <a:t>In the case of nuns it is required: </a:t>
            </a:r>
            <a:br>
              <a:rPr lang="en-US" sz="2400" b="0" i="0" u="none" strike="noStrike" baseline="0" dirty="0">
                <a:solidFill>
                  <a:srgbClr val="000000"/>
                </a:solidFill>
                <a:latin typeface="Tahoma" panose="020B0604030504040204" pitchFamily="34" charset="0"/>
              </a:rPr>
            </a:br>
            <a:r>
              <a:rPr lang="en-US" sz="2400" b="0" i="0" u="none" strike="noStrike" baseline="0" dirty="0">
                <a:solidFill>
                  <a:srgbClr val="000000"/>
                </a:solidFill>
                <a:latin typeface="Tahoma" panose="020B0604030504040204" pitchFamily="34" charset="0"/>
              </a:rPr>
              <a:t>a)…</a:t>
            </a:r>
          </a:p>
          <a:p>
            <a:pPr marL="0" indent="0">
              <a:buNone/>
            </a:pPr>
            <a:r>
              <a:rPr lang="en-US" sz="2400" b="0" i="0" u="none" strike="noStrike" baseline="0" dirty="0">
                <a:solidFill>
                  <a:srgbClr val="000000"/>
                </a:solidFill>
                <a:latin typeface="Tahoma" panose="020B0604030504040204" pitchFamily="34" charset="0"/>
              </a:rPr>
              <a:t>b)…</a:t>
            </a:r>
          </a:p>
          <a:p>
            <a:pPr marL="0" indent="0">
              <a:buNone/>
            </a:pPr>
            <a:r>
              <a:rPr lang="en-US" sz="2400" b="0" i="0" u="none" strike="noStrike" baseline="0" dirty="0">
                <a:solidFill>
                  <a:srgbClr val="000000"/>
                </a:solidFill>
                <a:latin typeface="Tahoma" panose="020B0604030504040204" pitchFamily="34" charset="0"/>
              </a:rPr>
              <a:t>c) that their religious family uses this rite either by an </a:t>
            </a:r>
          </a:p>
          <a:p>
            <a:pPr marL="0" indent="0">
              <a:buNone/>
            </a:pPr>
            <a:r>
              <a:rPr lang="en-US" sz="2400" b="0" i="0" u="none" strike="noStrike" baseline="0" dirty="0">
                <a:solidFill>
                  <a:srgbClr val="C00000"/>
                </a:solidFill>
                <a:latin typeface="Tahoma" panose="020B0604030504040204" pitchFamily="34" charset="0"/>
              </a:rPr>
              <a:t>established custom </a:t>
            </a:r>
            <a:r>
              <a:rPr lang="en-US" sz="2400" b="0" i="0" u="none" strike="noStrike" baseline="0" dirty="0">
                <a:solidFill>
                  <a:srgbClr val="000000"/>
                </a:solidFill>
                <a:latin typeface="Tahoma" panose="020B0604030504040204" pitchFamily="34" charset="0"/>
              </a:rPr>
              <a:t>or by new permission of the competent authority.</a:t>
            </a:r>
            <a:endParaRPr lang="en-US" dirty="0"/>
          </a:p>
        </p:txBody>
      </p:sp>
      <p:sp>
        <p:nvSpPr>
          <p:cNvPr id="9" name="Content Placeholder 8">
            <a:extLst>
              <a:ext uri="{FF2B5EF4-FFF2-40B4-BE49-F238E27FC236}">
                <a16:creationId xmlns:a16="http://schemas.microsoft.com/office/drawing/2014/main" id="{8D94B57B-6377-DCE8-D996-9C96DDD97220}"/>
              </a:ext>
            </a:extLst>
          </p:cNvPr>
          <p:cNvSpPr>
            <a:spLocks noGrp="1"/>
          </p:cNvSpPr>
          <p:nvPr>
            <p:ph sz="half" idx="2"/>
          </p:nvPr>
        </p:nvSpPr>
        <p:spPr>
          <a:xfrm>
            <a:off x="3471863" y="3063124"/>
            <a:ext cx="2914650" cy="4660290"/>
          </a:xfrm>
          <a:ln w="57150">
            <a:solidFill>
              <a:srgbClr val="C00000"/>
            </a:solidFill>
          </a:ln>
        </p:spPr>
        <p:txBody>
          <a:bodyPr>
            <a:noAutofit/>
          </a:bodyPr>
          <a:lstStyle/>
          <a:p>
            <a:pPr marL="0" indent="0">
              <a:buNone/>
            </a:pPr>
            <a:r>
              <a:rPr lang="en-US" sz="2400" b="0" i="0" u="none" strike="noStrike" baseline="0" dirty="0">
                <a:solidFill>
                  <a:srgbClr val="000000"/>
                </a:solidFill>
                <a:latin typeface="Tahoma" panose="020B0604030504040204" pitchFamily="34" charset="0"/>
              </a:rPr>
              <a:t> </a:t>
            </a:r>
          </a:p>
          <a:p>
            <a:pPr marL="0" indent="0">
              <a:buNone/>
            </a:pPr>
            <a:r>
              <a:rPr lang="en-US" sz="2400" b="0" i="0" u="none" strike="noStrike" baseline="0" dirty="0">
                <a:solidFill>
                  <a:srgbClr val="C00000"/>
                </a:solidFill>
                <a:latin typeface="Tahoma" panose="020B0604030504040204" pitchFamily="34" charset="0"/>
              </a:rPr>
              <a:t>5 </a:t>
            </a:r>
            <a:r>
              <a:rPr lang="en-US" sz="2400" b="0" i="0" u="none" strike="noStrike" baseline="0" dirty="0">
                <a:solidFill>
                  <a:srgbClr val="000000"/>
                </a:solidFill>
                <a:latin typeface="Tahoma" panose="020B0604030504040204" pitchFamily="34" charset="0"/>
              </a:rPr>
              <a:t>In the case of women living in the world it is required: </a:t>
            </a:r>
          </a:p>
          <a:p>
            <a:pPr marL="0" indent="0">
              <a:buNone/>
            </a:pPr>
            <a:r>
              <a:rPr lang="en-US" sz="2400" b="0" i="0" u="none" strike="noStrike" baseline="0" dirty="0">
                <a:solidFill>
                  <a:srgbClr val="000000"/>
                </a:solidFill>
                <a:latin typeface="Tahoma" panose="020B0604030504040204" pitchFamily="34" charset="0"/>
              </a:rPr>
              <a:t>a)…</a:t>
            </a:r>
          </a:p>
          <a:p>
            <a:pPr marL="0" indent="0">
              <a:buNone/>
            </a:pPr>
            <a:r>
              <a:rPr lang="en-US" sz="2400" dirty="0">
                <a:solidFill>
                  <a:srgbClr val="000000"/>
                </a:solidFill>
                <a:latin typeface="Tahoma" panose="020B0604030504040204" pitchFamily="34" charset="0"/>
              </a:rPr>
              <a:t>b)…</a:t>
            </a:r>
            <a:endParaRPr lang="en-US" sz="2400" b="0" i="0" u="none" strike="noStrike" baseline="0" dirty="0">
              <a:solidFill>
                <a:srgbClr val="000000"/>
              </a:solidFill>
              <a:latin typeface="Tahoma" panose="020B0604030504040204" pitchFamily="34" charset="0"/>
            </a:endParaRPr>
          </a:p>
          <a:p>
            <a:pPr marL="0" indent="0">
              <a:buNone/>
            </a:pPr>
            <a:r>
              <a:rPr lang="en-US" sz="2400" b="0" i="0" u="none" strike="noStrike" baseline="0" dirty="0">
                <a:solidFill>
                  <a:srgbClr val="000000"/>
                </a:solidFill>
                <a:latin typeface="Tahoma" panose="020B0604030504040204" pitchFamily="34" charset="0"/>
              </a:rPr>
              <a:t>c) that they be admitted to this consecration by the Diocesan Bishop who is Ordinary of the place. </a:t>
            </a:r>
          </a:p>
        </p:txBody>
      </p:sp>
      <p:pic>
        <p:nvPicPr>
          <p:cNvPr id="19" name="Picture 18" descr="A blue figure with a question mark&#10;&#10;Description automatically generated">
            <a:extLst>
              <a:ext uri="{FF2B5EF4-FFF2-40B4-BE49-F238E27FC236}">
                <a16:creationId xmlns:a16="http://schemas.microsoft.com/office/drawing/2014/main" id="{C383D01B-A3C8-49DD-1811-085B93A14CF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29100" y="7985542"/>
            <a:ext cx="2628900" cy="3514725"/>
          </a:xfrm>
          <a:prstGeom prst="rect">
            <a:avLst/>
          </a:prstGeom>
        </p:spPr>
      </p:pic>
      <p:sp>
        <p:nvSpPr>
          <p:cNvPr id="20" name="TextBox 19">
            <a:extLst>
              <a:ext uri="{FF2B5EF4-FFF2-40B4-BE49-F238E27FC236}">
                <a16:creationId xmlns:a16="http://schemas.microsoft.com/office/drawing/2014/main" id="{52F25855-8AC7-DE8C-313D-D141F6B29F64}"/>
              </a:ext>
            </a:extLst>
          </p:cNvPr>
          <p:cNvSpPr txBox="1"/>
          <p:nvPr/>
        </p:nvSpPr>
        <p:spPr>
          <a:xfrm>
            <a:off x="1924050" y="11498035"/>
            <a:ext cx="3095625" cy="230832"/>
          </a:xfrm>
          <a:prstGeom prst="rect">
            <a:avLst/>
          </a:prstGeom>
          <a:noFill/>
        </p:spPr>
        <p:txBody>
          <a:bodyPr wrap="square" rtlCol="0">
            <a:spAutoFit/>
          </a:bodyPr>
          <a:lstStyle/>
          <a:p>
            <a:r>
              <a:rPr lang="en-US" sz="900">
                <a:hlinkClick r:id="rId3" tooltip="https://satisfyingretirement.blogspot.com/2018/02/how-would-you-answer-these-retirement.html"/>
              </a:rPr>
              <a:t>This Photo</a:t>
            </a:r>
            <a:r>
              <a:rPr lang="en-US" sz="900"/>
              <a:t> by Unknown Author is licensed under </a:t>
            </a:r>
            <a:r>
              <a:rPr lang="en-US" sz="900">
                <a:hlinkClick r:id="rId4" tooltip="https://creativecommons.org/licenses/by-nd/3.0/"/>
              </a:rPr>
              <a:t>CC BY-ND</a:t>
            </a:r>
            <a:endParaRPr lang="en-US" sz="900"/>
          </a:p>
        </p:txBody>
      </p:sp>
      <p:sp>
        <p:nvSpPr>
          <p:cNvPr id="21" name="TextBox 20">
            <a:extLst>
              <a:ext uri="{FF2B5EF4-FFF2-40B4-BE49-F238E27FC236}">
                <a16:creationId xmlns:a16="http://schemas.microsoft.com/office/drawing/2014/main" id="{896E7DDA-3FBF-7738-0041-801FA161B536}"/>
              </a:ext>
            </a:extLst>
          </p:cNvPr>
          <p:cNvSpPr txBox="1"/>
          <p:nvPr/>
        </p:nvSpPr>
        <p:spPr>
          <a:xfrm>
            <a:off x="471487" y="8245929"/>
            <a:ext cx="4548187" cy="2800767"/>
          </a:xfrm>
          <a:prstGeom prst="rect">
            <a:avLst/>
          </a:prstGeom>
          <a:noFill/>
        </p:spPr>
        <p:txBody>
          <a:bodyPr wrap="square" rtlCol="0">
            <a:spAutoFit/>
          </a:bodyPr>
          <a:lstStyle/>
          <a:p>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The point in question…</a:t>
            </a:r>
          </a:p>
          <a:p>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What is the</a:t>
            </a:r>
          </a:p>
          <a:p>
            <a:r>
              <a:rPr lang="en-US" sz="2800" dirty="0">
                <a:solidFill>
                  <a:srgbClr val="C00000"/>
                </a:solidFill>
                <a:latin typeface="Tahoma" panose="020B0604030504040204" pitchFamily="34" charset="0"/>
                <a:ea typeface="Tahoma" panose="020B0604030504040204" pitchFamily="34" charset="0"/>
                <a:cs typeface="Tahoma" panose="020B0604030504040204" pitchFamily="34" charset="0"/>
              </a:rPr>
              <a:t>“established custom”?</a:t>
            </a:r>
          </a:p>
          <a:p>
            <a:r>
              <a:rPr lang="en-US" sz="2800" dirty="0">
                <a:solidFill>
                  <a:srgbClr val="C00000"/>
                </a:solidFill>
                <a:latin typeface="Tahoma" panose="020B0604030504040204" pitchFamily="34" charset="0"/>
                <a:ea typeface="Tahoma" panose="020B0604030504040204" pitchFamily="34" charset="0"/>
                <a:cs typeface="Tahoma" panose="020B0604030504040204" pitchFamily="34" charset="0"/>
              </a:rPr>
              <a:t>It is the use of </a:t>
            </a:r>
          </a:p>
          <a:p>
            <a:r>
              <a:rPr lang="en-US" sz="2800" dirty="0">
                <a:solidFill>
                  <a:srgbClr val="C00000"/>
                </a:solidFill>
                <a:latin typeface="Tahoma" panose="020B0604030504040204" pitchFamily="34" charset="0"/>
                <a:ea typeface="Tahoma" panose="020B0604030504040204" pitchFamily="34" charset="0"/>
                <a:cs typeface="Tahoma" panose="020B0604030504040204" pitchFamily="34" charset="0"/>
              </a:rPr>
              <a:t>this Rite of consecration…</a:t>
            </a:r>
          </a:p>
          <a:p>
            <a:endParaRPr lang="en-US" sz="2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0921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12192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6190830"/>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583" y="3481980"/>
            <a:ext cx="2021783" cy="70914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A picture containing text&#10;&#10;Description automatically generated">
            <a:extLst>
              <a:ext uri="{FF2B5EF4-FFF2-40B4-BE49-F238E27FC236}">
                <a16:creationId xmlns:a16="http://schemas.microsoft.com/office/drawing/2014/main" id="{4599E2C5-C36C-9784-10B0-2A5CFD71F6E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291" r="13749" b="26023"/>
          <a:stretch/>
        </p:blipFill>
        <p:spPr>
          <a:xfrm>
            <a:off x="736539" y="5698442"/>
            <a:ext cx="1841934" cy="2593129"/>
          </a:xfrm>
          <a:prstGeom prst="rect">
            <a:avLst/>
          </a:prstGeom>
        </p:spPr>
      </p:pic>
      <p:sp>
        <p:nvSpPr>
          <p:cNvPr id="33"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32717" y="10315104"/>
            <a:ext cx="769289" cy="762638"/>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01E326FF-1893-DC11-8424-A0340969C671}"/>
              </a:ext>
            </a:extLst>
          </p:cNvPr>
          <p:cNvSpPr>
            <a:spLocks noGrp="1"/>
          </p:cNvSpPr>
          <p:nvPr>
            <p:ph idx="1"/>
          </p:nvPr>
        </p:nvSpPr>
        <p:spPr>
          <a:xfrm>
            <a:off x="3085036" y="5586616"/>
            <a:ext cx="3349293" cy="4886912"/>
          </a:xfrm>
        </p:spPr>
        <p:txBody>
          <a:bodyPr anchor="ctr">
            <a:normAutofit/>
          </a:bodyPr>
          <a:lstStyle/>
          <a:p>
            <a:pPr marL="0" indent="0" algn="r">
              <a:buNone/>
            </a:pPr>
            <a:r>
              <a:rPr lang="en-US" sz="2300" dirty="0">
                <a:latin typeface="Tahoma" panose="020B0604030504040204" pitchFamily="34" charset="0"/>
                <a:ea typeface="Tahoma" panose="020B0604030504040204" pitchFamily="34" charset="0"/>
                <a:cs typeface="Tahoma" panose="020B0604030504040204" pitchFamily="34" charset="0"/>
              </a:rPr>
              <a:t>As the deacon invites </a:t>
            </a:r>
          </a:p>
          <a:p>
            <a:pPr marL="0" indent="0" algn="r">
              <a:buNone/>
            </a:pPr>
            <a:r>
              <a:rPr lang="en-US" sz="2300" dirty="0">
                <a:latin typeface="Tahoma" panose="020B0604030504040204" pitchFamily="34" charset="0"/>
                <a:ea typeface="Tahoma" panose="020B0604030504040204" pitchFamily="34" charset="0"/>
                <a:cs typeface="Tahoma" panose="020B0604030504040204" pitchFamily="34" charset="0"/>
              </a:rPr>
              <a:t>all to kneel </a:t>
            </a:r>
          </a:p>
          <a:p>
            <a:pPr marL="0" indent="0" algn="r">
              <a:buNone/>
            </a:pPr>
            <a:r>
              <a:rPr lang="en-US" sz="2300" dirty="0">
                <a:latin typeface="Tahoma" panose="020B0604030504040204" pitchFamily="34" charset="0"/>
                <a:ea typeface="Tahoma" panose="020B0604030504040204" pitchFamily="34" charset="0"/>
                <a:cs typeface="Tahoma" panose="020B0604030504040204" pitchFamily="34" charset="0"/>
              </a:rPr>
              <a:t>for the Litany, </a:t>
            </a:r>
          </a:p>
          <a:p>
            <a:pPr marL="0" indent="0" algn="r">
              <a:buNone/>
            </a:pPr>
            <a:r>
              <a:rPr lang="en-US" sz="2300" dirty="0">
                <a:latin typeface="Tahoma" panose="020B0604030504040204" pitchFamily="34" charset="0"/>
                <a:ea typeface="Tahoma" panose="020B0604030504040204" pitchFamily="34" charset="0"/>
                <a:cs typeface="Tahoma" panose="020B0604030504040204" pitchFamily="34" charset="0"/>
              </a:rPr>
              <a:t>the virgin herself kneels </a:t>
            </a:r>
          </a:p>
          <a:p>
            <a:pPr marL="0" indent="0" algn="r">
              <a:buNone/>
            </a:pPr>
            <a:r>
              <a:rPr lang="en-US" sz="2300" dirty="0">
                <a:latin typeface="Tahoma" panose="020B0604030504040204" pitchFamily="34" charset="0"/>
                <a:ea typeface="Tahoma" panose="020B0604030504040204" pitchFamily="34" charset="0"/>
                <a:cs typeface="Tahoma" panose="020B0604030504040204" pitchFamily="34" charset="0"/>
              </a:rPr>
              <a:t>and </a:t>
            </a:r>
          </a:p>
          <a:p>
            <a:pPr marL="0" indent="0" algn="r">
              <a:buNone/>
            </a:pPr>
            <a:r>
              <a:rPr lang="en-US" sz="2300" dirty="0">
                <a:latin typeface="Tahoma" panose="020B0604030504040204" pitchFamily="34" charset="0"/>
                <a:ea typeface="Tahoma" panose="020B0604030504040204" pitchFamily="34" charset="0"/>
                <a:cs typeface="Tahoma" panose="020B0604030504040204" pitchFamily="34" charset="0"/>
              </a:rPr>
              <a:t>spiritually prepares to receive </a:t>
            </a:r>
          </a:p>
          <a:p>
            <a:pPr marL="0" indent="0" algn="r">
              <a:buNone/>
            </a:pPr>
            <a:r>
              <a:rPr lang="en-US" sz="2300" dirty="0">
                <a:latin typeface="Tahoma" panose="020B0604030504040204" pitchFamily="34" charset="0"/>
                <a:ea typeface="Tahoma" panose="020B0604030504040204" pitchFamily="34" charset="0"/>
                <a:cs typeface="Tahoma" panose="020B0604030504040204" pitchFamily="34" charset="0"/>
              </a:rPr>
              <a:t>from these saints </a:t>
            </a:r>
          </a:p>
          <a:p>
            <a:pPr marL="0" indent="0" algn="r">
              <a:buNone/>
            </a:pPr>
            <a:r>
              <a:rPr lang="en-US" sz="2300" dirty="0">
                <a:latin typeface="Tahoma" panose="020B0604030504040204" pitchFamily="34" charset="0"/>
                <a:ea typeface="Tahoma" panose="020B0604030504040204" pitchFamily="34" charset="0"/>
                <a:cs typeface="Tahoma" panose="020B0604030504040204" pitchFamily="34" charset="0"/>
              </a:rPr>
              <a:t>the gifts and graces </a:t>
            </a:r>
          </a:p>
          <a:p>
            <a:pPr marL="0" indent="0" algn="r">
              <a:buNone/>
            </a:pPr>
            <a:r>
              <a:rPr lang="en-US" sz="2300" dirty="0">
                <a:latin typeface="Tahoma" panose="020B0604030504040204" pitchFamily="34" charset="0"/>
                <a:ea typeface="Tahoma" panose="020B0604030504040204" pitchFamily="34" charset="0"/>
                <a:cs typeface="Tahoma" panose="020B0604030504040204" pitchFamily="34" charset="0"/>
              </a:rPr>
              <a:t>they want to share </a:t>
            </a:r>
          </a:p>
          <a:p>
            <a:pPr marL="0" indent="0" algn="r">
              <a:buNone/>
            </a:pPr>
            <a:r>
              <a:rPr lang="en-US" sz="2300" dirty="0">
                <a:latin typeface="Tahoma" panose="020B0604030504040204" pitchFamily="34" charset="0"/>
                <a:ea typeface="Tahoma" panose="020B0604030504040204" pitchFamily="34" charset="0"/>
                <a:cs typeface="Tahoma" panose="020B0604030504040204" pitchFamily="34" charset="0"/>
              </a:rPr>
              <a:t>with her.</a:t>
            </a:r>
            <a:endParaRPr lang="en-US" sz="2300" dirty="0"/>
          </a:p>
        </p:txBody>
      </p:sp>
      <p:sp>
        <p:nvSpPr>
          <p:cNvPr id="5" name="Title 4">
            <a:extLst>
              <a:ext uri="{FF2B5EF4-FFF2-40B4-BE49-F238E27FC236}">
                <a16:creationId xmlns:a16="http://schemas.microsoft.com/office/drawing/2014/main" id="{A4FA87B2-B48D-3044-55A3-D49D4342D609}"/>
              </a:ext>
            </a:extLst>
          </p:cNvPr>
          <p:cNvSpPr>
            <a:spLocks noGrp="1"/>
          </p:cNvSpPr>
          <p:nvPr>
            <p:ph type="title"/>
          </p:nvPr>
        </p:nvSpPr>
        <p:spPr>
          <a:xfrm>
            <a:off x="748325" y="1718472"/>
            <a:ext cx="5746930" cy="3979970"/>
          </a:xfrm>
        </p:spPr>
        <p:txBody>
          <a:bodyPr>
            <a:normAutofit fontScale="90000"/>
          </a:bodyPr>
          <a:lstStyle/>
          <a:p>
            <a:r>
              <a:rPr lang="en-US" sz="2200" i="1" dirty="0"/>
              <a:t>From the Rite of Consecration in the </a:t>
            </a:r>
            <a:br>
              <a:rPr lang="en-US" sz="2200" i="1" dirty="0"/>
            </a:br>
            <a:r>
              <a:rPr lang="en-US" sz="2200" i="1" dirty="0"/>
              <a:t>Roman Pontifical</a:t>
            </a:r>
            <a:br>
              <a:rPr lang="en-US" sz="2200" i="1" dirty="0"/>
            </a:br>
            <a:r>
              <a:rPr lang="en-US" sz="2200" i="1" dirty="0"/>
              <a:t>                              </a:t>
            </a:r>
            <a:r>
              <a:rPr lang="en-US" sz="4000" b="1" dirty="0"/>
              <a:t>Consecration</a:t>
            </a:r>
            <a:br>
              <a:rPr lang="en-US" sz="2200" b="1" i="1" dirty="0"/>
            </a:br>
            <a:br>
              <a:rPr lang="en-US" sz="3600" dirty="0"/>
            </a:br>
            <a:r>
              <a:rPr lang="en-US" sz="3100" dirty="0">
                <a:latin typeface="Tahoma" panose="020B0604030504040204" pitchFamily="34" charset="0"/>
                <a:ea typeface="Tahoma" panose="020B0604030504040204" pitchFamily="34" charset="0"/>
                <a:cs typeface="Tahoma" panose="020B0604030504040204" pitchFamily="34" charset="0"/>
              </a:rPr>
              <a:t>19. Deacon </a:t>
            </a:r>
            <a:br>
              <a:rPr lang="en-US" sz="3100" dirty="0">
                <a:latin typeface="Tahoma" panose="020B0604030504040204" pitchFamily="34" charset="0"/>
                <a:ea typeface="Tahoma" panose="020B0604030504040204" pitchFamily="34" charset="0"/>
                <a:cs typeface="Tahoma" panose="020B0604030504040204" pitchFamily="34" charset="0"/>
              </a:rPr>
            </a:br>
            <a:r>
              <a:rPr lang="en-US" sz="3100" dirty="0">
                <a:latin typeface="Tahoma" panose="020B0604030504040204" pitchFamily="34" charset="0"/>
                <a:ea typeface="Tahoma" panose="020B0604030504040204" pitchFamily="34" charset="0"/>
                <a:cs typeface="Tahoma" panose="020B0604030504040204" pitchFamily="34" charset="0"/>
              </a:rPr>
              <a:t>(except during the Easter season): </a:t>
            </a:r>
            <a:br>
              <a:rPr lang="en-US" sz="3100" dirty="0">
                <a:latin typeface="Tahoma" panose="020B0604030504040204" pitchFamily="34" charset="0"/>
                <a:ea typeface="Tahoma" panose="020B0604030504040204" pitchFamily="34" charset="0"/>
                <a:cs typeface="Tahoma" panose="020B0604030504040204" pitchFamily="34" charset="0"/>
              </a:rPr>
            </a:br>
            <a:r>
              <a:rPr lang="en-US" sz="3100" dirty="0">
                <a:latin typeface="Tahoma" panose="020B0604030504040204" pitchFamily="34" charset="0"/>
                <a:ea typeface="Tahoma" panose="020B0604030504040204" pitchFamily="34" charset="0"/>
                <a:cs typeface="Tahoma" panose="020B0604030504040204" pitchFamily="34" charset="0"/>
              </a:rPr>
              <a:t>Let us kneel.</a:t>
            </a:r>
            <a:br>
              <a:rPr lang="en-US" sz="3100" dirty="0"/>
            </a:br>
            <a:r>
              <a:rPr lang="en-US" sz="3100" b="0" i="0" u="none" strike="noStrike" baseline="0" dirty="0">
                <a:solidFill>
                  <a:srgbClr val="C00000"/>
                </a:solidFill>
                <a:latin typeface="Tahoma" panose="020B0604030504040204" pitchFamily="34" charset="0"/>
              </a:rPr>
              <a:t>Then the Bishop, the ministers, the candidates, and the people kneel…</a:t>
            </a:r>
            <a:endParaRPr lang="en-US" sz="3100" dirty="0"/>
          </a:p>
        </p:txBody>
      </p:sp>
    </p:spTree>
    <p:extLst>
      <p:ext uri="{BB962C8B-B14F-4D97-AF65-F5344CB8AC3E}">
        <p14:creationId xmlns:p14="http://schemas.microsoft.com/office/powerpoint/2010/main" val="3394384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F253-03E9-FAB7-96AD-984041D65B33}"/>
              </a:ext>
            </a:extLst>
          </p:cNvPr>
          <p:cNvSpPr>
            <a:spLocks noGrp="1"/>
          </p:cNvSpPr>
          <p:nvPr>
            <p:ph type="ctrTitle"/>
          </p:nvPr>
        </p:nvSpPr>
        <p:spPr>
          <a:xfrm>
            <a:off x="400050" y="1510571"/>
            <a:ext cx="5829300" cy="4244622"/>
          </a:xfrm>
        </p:spPr>
        <p:txBody>
          <a:bodyPr>
            <a:normAutofit fontScale="90000"/>
          </a:bodyPr>
          <a:lstStyle/>
          <a:p>
            <a:pPr marL="0" indent="0" algn="l">
              <a:buNone/>
            </a:pPr>
            <a:r>
              <a:rPr lang="en-US" sz="2400" i="1" dirty="0">
                <a:solidFill>
                  <a:srgbClr val="C00000"/>
                </a:solidFill>
              </a:rPr>
              <a:t>From the Rite of Consecration in the Roman Pontifical</a:t>
            </a:r>
            <a:br>
              <a:rPr lang="en-US" sz="2400" i="1" dirty="0">
                <a:solidFill>
                  <a:srgbClr val="C00000"/>
                </a:solidFill>
              </a:rPr>
            </a:br>
            <a:r>
              <a:rPr lang="en-US" sz="2400" b="0" i="0" u="none" strike="noStrike" baseline="0" dirty="0">
                <a:solidFill>
                  <a:srgbClr val="C00000"/>
                </a:solidFill>
                <a:latin typeface="Tahoma" panose="020B0604030504040204" pitchFamily="34" charset="0"/>
              </a:rPr>
              <a:t>Introduction </a:t>
            </a:r>
            <a:br>
              <a:rPr lang="en-US" sz="2400" b="0" i="0" u="none" strike="noStrike" baseline="0" dirty="0">
                <a:solidFill>
                  <a:srgbClr val="C00000"/>
                </a:solidFill>
                <a:latin typeface="Tahoma" panose="020B0604030504040204" pitchFamily="34" charset="0"/>
              </a:rPr>
            </a:br>
            <a:r>
              <a:rPr lang="en-US" sz="2400" b="0" i="0" u="none" strike="noStrike" baseline="0" dirty="0">
                <a:solidFill>
                  <a:srgbClr val="C00000"/>
                </a:solidFill>
                <a:latin typeface="Tahoma" panose="020B0604030504040204" pitchFamily="34" charset="0"/>
              </a:rPr>
              <a:t>III. THOSE WHO MAY BE CONSECRATED</a:t>
            </a:r>
            <a:br>
              <a:rPr lang="en-US" sz="2400" b="0" i="0" u="none" strike="noStrike" baseline="0" dirty="0">
                <a:solidFill>
                  <a:srgbClr val="C00000"/>
                </a:solidFill>
                <a:latin typeface="Tahoma" panose="020B0604030504040204" pitchFamily="34" charset="0"/>
              </a:rPr>
            </a:br>
            <a:br>
              <a:rPr lang="en-US" sz="2400" b="0" i="0" u="none" strike="noStrike" baseline="0" dirty="0">
                <a:solidFill>
                  <a:srgbClr val="C00000"/>
                </a:solidFill>
                <a:latin typeface="Tahoma" panose="020B0604030504040204" pitchFamily="34" charset="0"/>
              </a:rPr>
            </a:br>
            <a:r>
              <a:rPr lang="en-US" sz="2800" dirty="0"/>
              <a:t>19. Deacon </a:t>
            </a:r>
            <a:br>
              <a:rPr lang="en-US" sz="2800" dirty="0"/>
            </a:br>
            <a:r>
              <a:rPr lang="en-US" sz="2800" dirty="0"/>
              <a:t>(except during the Easter season): </a:t>
            </a:r>
            <a:br>
              <a:rPr lang="en-US" sz="2800" dirty="0"/>
            </a:br>
            <a:r>
              <a:rPr lang="en-US" sz="2800" dirty="0"/>
              <a:t>Let us kneel…</a:t>
            </a:r>
            <a:br>
              <a:rPr lang="en-US" sz="2800" dirty="0"/>
            </a:br>
            <a:br>
              <a:rPr lang="en-US" sz="2700" b="0" i="0" u="none" strike="noStrike" baseline="0" dirty="0">
                <a:solidFill>
                  <a:srgbClr val="C00000"/>
                </a:solidFill>
                <a:latin typeface="Tahoma" panose="020B0604030504040204" pitchFamily="34" charset="0"/>
              </a:rPr>
            </a:br>
            <a:r>
              <a:rPr lang="en-US" sz="2700" b="0" i="0" u="none" strike="noStrike" baseline="0" dirty="0">
                <a:solidFill>
                  <a:srgbClr val="C00000"/>
                </a:solidFill>
                <a:latin typeface="Tahoma" panose="020B0604030504040204" pitchFamily="34" charset="0"/>
              </a:rPr>
              <a:t>…</a:t>
            </a:r>
            <a:r>
              <a:rPr lang="en-US" sz="3600" b="0" i="0" u="none" strike="noStrike" baseline="0" dirty="0">
                <a:solidFill>
                  <a:srgbClr val="C00000"/>
                </a:solidFill>
                <a:latin typeface="Tahoma" panose="020B0604030504040204" pitchFamily="34" charset="0"/>
              </a:rPr>
              <a:t>Where it is customary for the candidates to prostrate themselves, </a:t>
            </a:r>
            <a:br>
              <a:rPr lang="en-US" sz="3600" b="0" i="0" u="none" strike="noStrike" baseline="0" dirty="0">
                <a:solidFill>
                  <a:srgbClr val="C00000"/>
                </a:solidFill>
                <a:latin typeface="Tahoma" panose="020B0604030504040204" pitchFamily="34" charset="0"/>
              </a:rPr>
            </a:br>
            <a:r>
              <a:rPr lang="en-US" sz="3600" b="0" i="0" u="none" strike="noStrike" baseline="0" dirty="0">
                <a:solidFill>
                  <a:srgbClr val="C00000"/>
                </a:solidFill>
                <a:latin typeface="Tahoma" panose="020B0604030504040204" pitchFamily="34" charset="0"/>
              </a:rPr>
              <a:t>this may be done. </a:t>
            </a:r>
            <a:endParaRPr lang="en-US" sz="3600" dirty="0"/>
          </a:p>
        </p:txBody>
      </p:sp>
      <p:sp>
        <p:nvSpPr>
          <p:cNvPr id="3" name="Subtitle 2">
            <a:extLst>
              <a:ext uri="{FF2B5EF4-FFF2-40B4-BE49-F238E27FC236}">
                <a16:creationId xmlns:a16="http://schemas.microsoft.com/office/drawing/2014/main" id="{0F34854F-CD15-E122-C2E4-DC9241DE0E8F}"/>
              </a:ext>
            </a:extLst>
          </p:cNvPr>
          <p:cNvSpPr>
            <a:spLocks noGrp="1"/>
          </p:cNvSpPr>
          <p:nvPr>
            <p:ph type="subTitle" idx="1"/>
          </p:nvPr>
        </p:nvSpPr>
        <p:spPr>
          <a:xfrm>
            <a:off x="0" y="6302830"/>
            <a:ext cx="6858000" cy="4898570"/>
          </a:xfrm>
          <a:solidFill>
            <a:srgbClr val="C00000"/>
          </a:solidFill>
        </p:spPr>
        <p:txBody>
          <a:bodyPr>
            <a:normAutofit fontScale="92500" lnSpcReduction="10000"/>
          </a:bodyPr>
          <a:lstStyle/>
          <a:p>
            <a:endParaRPr lang="en-US" sz="200" dirty="0">
              <a:solidFill>
                <a:schemeClr val="bg1"/>
              </a:solidFill>
              <a:latin typeface="Tahoma" panose="020B0604030504040204" pitchFamily="34" charset="0"/>
            </a:endParaRPr>
          </a:p>
          <a:p>
            <a:r>
              <a:rPr lang="en-US" sz="4000" dirty="0">
                <a:solidFill>
                  <a:schemeClr val="bg1"/>
                </a:solidFill>
                <a:latin typeface="Tahoma" panose="020B0604030504040204" pitchFamily="34" charset="0"/>
              </a:rPr>
              <a:t>These candidates, </a:t>
            </a:r>
          </a:p>
          <a:p>
            <a:r>
              <a:rPr lang="en-US" sz="4000" dirty="0">
                <a:solidFill>
                  <a:schemeClr val="bg1"/>
                </a:solidFill>
                <a:latin typeface="Tahoma" panose="020B0604030504040204" pitchFamily="34" charset="0"/>
              </a:rPr>
              <a:t>who also made </a:t>
            </a:r>
          </a:p>
          <a:p>
            <a:r>
              <a:rPr lang="en-US" sz="4000" dirty="0">
                <a:solidFill>
                  <a:schemeClr val="bg1"/>
                </a:solidFill>
                <a:latin typeface="Tahoma" panose="020B0604030504040204" pitchFamily="34" charset="0"/>
              </a:rPr>
              <a:t>profession as a  nun </a:t>
            </a:r>
          </a:p>
          <a:p>
            <a:r>
              <a:rPr lang="en-US" sz="4000" dirty="0">
                <a:solidFill>
                  <a:schemeClr val="bg1"/>
                </a:solidFill>
                <a:latin typeface="Tahoma" panose="020B0604030504040204" pitchFamily="34" charset="0"/>
              </a:rPr>
              <a:t>is part of a religious community </a:t>
            </a:r>
          </a:p>
          <a:p>
            <a:r>
              <a:rPr lang="en-US" sz="4000" dirty="0">
                <a:solidFill>
                  <a:schemeClr val="bg1"/>
                </a:solidFill>
                <a:latin typeface="Tahoma" panose="020B0604030504040204" pitchFamily="34" charset="0"/>
              </a:rPr>
              <a:t>where </a:t>
            </a:r>
          </a:p>
          <a:p>
            <a:r>
              <a:rPr lang="en-US" sz="4000" dirty="0">
                <a:solidFill>
                  <a:schemeClr val="bg1"/>
                </a:solidFill>
                <a:latin typeface="Tahoma" panose="020B0604030504040204" pitchFamily="34" charset="0"/>
              </a:rPr>
              <a:t>t</a:t>
            </a:r>
            <a:r>
              <a:rPr lang="en-US" sz="4000" b="0" i="0" u="none" strike="noStrike" baseline="0" dirty="0">
                <a:solidFill>
                  <a:schemeClr val="bg1"/>
                </a:solidFill>
                <a:latin typeface="Tahoma" panose="020B0604030504040204" pitchFamily="34" charset="0"/>
              </a:rPr>
              <a:t>he prostration </a:t>
            </a:r>
          </a:p>
          <a:p>
            <a:r>
              <a:rPr lang="en-US" sz="4000" b="0" i="0" u="none" strike="noStrike" baseline="0" dirty="0">
                <a:solidFill>
                  <a:schemeClr val="bg1"/>
                </a:solidFill>
                <a:latin typeface="Tahoma" panose="020B0604030504040204" pitchFamily="34" charset="0"/>
              </a:rPr>
              <a:t>is an “established custom.”</a:t>
            </a:r>
          </a:p>
          <a:p>
            <a:pPr marL="0" indent="0">
              <a:buNone/>
            </a:pPr>
            <a:r>
              <a:rPr lang="en-US" sz="4000" dirty="0">
                <a:solidFill>
                  <a:schemeClr val="bg1"/>
                </a:solidFill>
                <a:latin typeface="Tahoma" panose="020B0604030504040204" pitchFamily="34" charset="0"/>
              </a:rPr>
              <a:t>They do not kneel.</a:t>
            </a:r>
            <a:endParaRPr lang="en-US" sz="4000" b="0" i="0" u="none" strike="noStrike" baseline="0" dirty="0">
              <a:solidFill>
                <a:schemeClr val="bg1"/>
              </a:solidFill>
              <a:latin typeface="Tahoma" panose="020B0604030504040204" pitchFamily="34" charset="0"/>
            </a:endParaRPr>
          </a:p>
          <a:p>
            <a:pPr marL="0" indent="0">
              <a:buNone/>
            </a:pPr>
            <a:endParaRPr lang="en-US" sz="1800" i="1" dirty="0">
              <a:solidFill>
                <a:schemeClr val="bg1"/>
              </a:solidFill>
            </a:endParaRPr>
          </a:p>
          <a:p>
            <a:endParaRPr lang="en-US" dirty="0"/>
          </a:p>
        </p:txBody>
      </p:sp>
    </p:spTree>
    <p:extLst>
      <p:ext uri="{BB962C8B-B14F-4D97-AF65-F5344CB8AC3E}">
        <p14:creationId xmlns:p14="http://schemas.microsoft.com/office/powerpoint/2010/main" val="3774108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62D19-1E19-2AED-658D-AA6CD15D289A}"/>
              </a:ext>
            </a:extLst>
          </p:cNvPr>
          <p:cNvSpPr>
            <a:spLocks noGrp="1"/>
          </p:cNvSpPr>
          <p:nvPr>
            <p:ph type="title"/>
          </p:nvPr>
        </p:nvSpPr>
        <p:spPr>
          <a:xfrm>
            <a:off x="471488" y="662762"/>
            <a:ext cx="5915025" cy="2356556"/>
          </a:xfrm>
        </p:spPr>
        <p:txBody>
          <a:bodyPr/>
          <a:lstStyle/>
          <a:p>
            <a:br>
              <a:rPr lang="en-US" dirty="0"/>
            </a:br>
            <a:endParaRPr lang="en-US" dirty="0"/>
          </a:p>
        </p:txBody>
      </p:sp>
      <p:pic>
        <p:nvPicPr>
          <p:cNvPr id="4" name="Content Placeholder 4" descr="Wheat field">
            <a:extLst>
              <a:ext uri="{FF2B5EF4-FFF2-40B4-BE49-F238E27FC236}">
                <a16:creationId xmlns:a16="http://schemas.microsoft.com/office/drawing/2014/main" id="{2E0EAC4D-707F-C9B7-0CCE-A319BC97D2ED}"/>
              </a:ext>
            </a:extLst>
          </p:cNvPr>
          <p:cNvPicPr>
            <a:picLocks noChangeAspect="1"/>
          </p:cNvPicPr>
          <p:nvPr/>
        </p:nvPicPr>
        <p:blipFill rotWithShape="1">
          <a:blip r:embed="rId2">
            <a:extLst>
              <a:ext uri="{28A0092B-C50C-407E-A947-70E740481C1C}">
                <a14:useLocalDpi xmlns:a14="http://schemas.microsoft.com/office/drawing/2010/main" val="0"/>
              </a:ext>
            </a:extLst>
          </a:blip>
          <a:srcRect l="29012" r="12113" b="-1"/>
          <a:stretch/>
        </p:blipFill>
        <p:spPr>
          <a:xfrm>
            <a:off x="1" y="-76199"/>
            <a:ext cx="6858000" cy="3321755"/>
          </a:xfrm>
          <a:prstGeom prst="rect">
            <a:avLst/>
          </a:prstGeom>
        </p:spPr>
      </p:pic>
      <p:sp>
        <p:nvSpPr>
          <p:cNvPr id="3" name="Content Placeholder 2">
            <a:extLst>
              <a:ext uri="{FF2B5EF4-FFF2-40B4-BE49-F238E27FC236}">
                <a16:creationId xmlns:a16="http://schemas.microsoft.com/office/drawing/2014/main" id="{EF857080-AAB6-EB73-85E2-BEE2E9FC15A4}"/>
              </a:ext>
            </a:extLst>
          </p:cNvPr>
          <p:cNvSpPr>
            <a:spLocks noGrp="1"/>
          </p:cNvSpPr>
          <p:nvPr>
            <p:ph idx="1"/>
          </p:nvPr>
        </p:nvSpPr>
        <p:spPr>
          <a:xfrm>
            <a:off x="580670" y="3545807"/>
            <a:ext cx="5915025" cy="7851536"/>
          </a:xfrm>
        </p:spPr>
        <p:txBody>
          <a:bodyPr>
            <a:normAutofit lnSpcReduction="10000"/>
          </a:bodyPr>
          <a:lstStyle/>
          <a:p>
            <a:pPr marL="0" indent="0">
              <a:buNone/>
            </a:pPr>
            <a:r>
              <a:rPr lang="en-US" dirty="0"/>
              <a:t> </a:t>
            </a:r>
            <a:r>
              <a:rPr lang="en-US" sz="2800" dirty="0"/>
              <a:t>When a woman becomes a member </a:t>
            </a:r>
          </a:p>
          <a:p>
            <a:pPr marL="0" indent="0">
              <a:buNone/>
            </a:pPr>
            <a:r>
              <a:rPr lang="en-US" sz="2800" dirty="0"/>
              <a:t>of a particular religious family,</a:t>
            </a:r>
          </a:p>
          <a:p>
            <a:pPr marL="0" indent="0">
              <a:buNone/>
            </a:pPr>
            <a:r>
              <a:rPr lang="en-US" sz="2800" dirty="0"/>
              <a:t>she accepts </a:t>
            </a:r>
          </a:p>
          <a:p>
            <a:pPr marL="0" indent="0">
              <a:buNone/>
            </a:pPr>
            <a:r>
              <a:rPr lang="en-US" sz="2800" dirty="0"/>
              <a:t>the “established customs,” </a:t>
            </a:r>
          </a:p>
          <a:p>
            <a:pPr marL="0" indent="0">
              <a:buNone/>
            </a:pPr>
            <a:r>
              <a:rPr lang="en-US" sz="2800" dirty="0"/>
              <a:t>The Rule of Life and Constitutions.</a:t>
            </a:r>
          </a:p>
          <a:p>
            <a:pPr marL="0" indent="0">
              <a:buNone/>
            </a:pPr>
            <a:endParaRPr lang="en-US" sz="1800" dirty="0"/>
          </a:p>
          <a:p>
            <a:pPr marL="0" indent="0">
              <a:buNone/>
            </a:pPr>
            <a:r>
              <a:rPr lang="en-US" sz="2800" dirty="0"/>
              <a:t>These women who choose to follow, </a:t>
            </a:r>
          </a:p>
          <a:p>
            <a:pPr marL="0" indent="0">
              <a:buNone/>
            </a:pPr>
            <a:r>
              <a:rPr lang="en-US" sz="2800" dirty="0"/>
              <a:t>to enter a particular </a:t>
            </a:r>
          </a:p>
          <a:p>
            <a:pPr marL="0" indent="0">
              <a:buNone/>
            </a:pPr>
            <a:r>
              <a:rPr lang="en-US" sz="2800" dirty="0"/>
              <a:t>religious community,</a:t>
            </a:r>
          </a:p>
          <a:p>
            <a:pPr marL="0" indent="0">
              <a:buNone/>
            </a:pPr>
            <a:r>
              <a:rPr lang="en-US" sz="2800" dirty="0"/>
              <a:t>founder, spirituality, charism, </a:t>
            </a:r>
          </a:p>
          <a:p>
            <a:pPr marL="0" indent="0">
              <a:buNone/>
            </a:pPr>
            <a:r>
              <a:rPr lang="en-US" sz="2800" dirty="0"/>
              <a:t>leave their old life behind …</a:t>
            </a:r>
          </a:p>
          <a:p>
            <a:pPr marL="0" indent="0" algn="r">
              <a:buNone/>
            </a:pPr>
            <a:r>
              <a:rPr lang="en-US" sz="2800" dirty="0"/>
              <a:t>and enter into community life.</a:t>
            </a:r>
          </a:p>
          <a:p>
            <a:pPr marL="0" indent="0">
              <a:buNone/>
            </a:pPr>
            <a:r>
              <a:rPr lang="en-US" sz="2800" dirty="0"/>
              <a:t>they die to themselves….</a:t>
            </a:r>
          </a:p>
          <a:p>
            <a:pPr marL="0" indent="0" algn="r">
              <a:buNone/>
            </a:pPr>
            <a:r>
              <a:rPr lang="en-US" sz="2800" dirty="0"/>
              <a:t> …the grain of wheat…</a:t>
            </a:r>
          </a:p>
          <a:p>
            <a:pPr marL="0" indent="0">
              <a:buNone/>
            </a:pPr>
            <a:r>
              <a:rPr lang="en-US" sz="2800" dirty="0"/>
              <a:t>symbolized by the prostration……</a:t>
            </a:r>
          </a:p>
          <a:p>
            <a:pPr marL="0" indent="0" algn="r">
              <a:buNone/>
            </a:pPr>
            <a:r>
              <a:rPr lang="en-US" sz="2800" dirty="0"/>
              <a:t>and put on a new way of life</a:t>
            </a:r>
          </a:p>
          <a:p>
            <a:pPr marL="0" indent="0" algn="r">
              <a:buNone/>
            </a:pPr>
            <a:r>
              <a:rPr lang="en-US" sz="2800" dirty="0"/>
              <a:t>They look different on the outside</a:t>
            </a:r>
          </a:p>
        </p:txBody>
      </p:sp>
      <p:sp>
        <p:nvSpPr>
          <p:cNvPr id="5" name="TextBox 4">
            <a:extLst>
              <a:ext uri="{FF2B5EF4-FFF2-40B4-BE49-F238E27FC236}">
                <a16:creationId xmlns:a16="http://schemas.microsoft.com/office/drawing/2014/main" id="{0EB9FA58-9985-DF17-12F5-0A1946B79854}"/>
              </a:ext>
            </a:extLst>
          </p:cNvPr>
          <p:cNvSpPr txBox="1"/>
          <p:nvPr/>
        </p:nvSpPr>
        <p:spPr>
          <a:xfrm>
            <a:off x="689852" y="662762"/>
            <a:ext cx="4400763" cy="1754326"/>
          </a:xfrm>
          <a:prstGeom prst="rect">
            <a:avLst/>
          </a:prstGeom>
          <a:noFill/>
        </p:spPr>
        <p:txBody>
          <a:bodyPr wrap="square" rtlCol="0">
            <a:spAutoFit/>
          </a:bodyPr>
          <a:lstStyle/>
          <a:p>
            <a:r>
              <a:rPr lang="en-US" sz="5400" dirty="0"/>
              <a:t>Religious </a:t>
            </a:r>
            <a:br>
              <a:rPr lang="en-US" sz="5400" dirty="0"/>
            </a:br>
            <a:r>
              <a:rPr lang="en-US" sz="5400" dirty="0"/>
              <a:t>Life</a:t>
            </a:r>
          </a:p>
        </p:txBody>
      </p:sp>
    </p:spTree>
    <p:extLst>
      <p:ext uri="{BB962C8B-B14F-4D97-AF65-F5344CB8AC3E}">
        <p14:creationId xmlns:p14="http://schemas.microsoft.com/office/powerpoint/2010/main" val="2906585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5" y="0"/>
            <a:ext cx="685628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7022"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FB2F47E-EEB8-DB5E-1693-39246DD83813}"/>
              </a:ext>
            </a:extLst>
          </p:cNvPr>
          <p:cNvSpPr>
            <a:spLocks noGrp="1"/>
          </p:cNvSpPr>
          <p:nvPr>
            <p:ph type="title"/>
          </p:nvPr>
        </p:nvSpPr>
        <p:spPr>
          <a:xfrm>
            <a:off x="342977" y="220618"/>
            <a:ext cx="6172049" cy="1250513"/>
          </a:xfrm>
          <a:solidFill>
            <a:srgbClr val="C00000"/>
          </a:solidFill>
        </p:spPr>
        <p:txBody>
          <a:bodyPr>
            <a:normAutofit/>
          </a:bodyPr>
          <a:lstStyle/>
          <a:p>
            <a:pPr algn="ctr"/>
            <a:r>
              <a:rPr lang="en-US" sz="7200" dirty="0">
                <a:solidFill>
                  <a:schemeClr val="bg1"/>
                </a:solidFill>
              </a:rPr>
              <a:t>Why does the </a:t>
            </a:r>
            <a:endParaRPr lang="en-US" sz="7200" dirty="0"/>
          </a:p>
        </p:txBody>
      </p:sp>
      <p:sp>
        <p:nvSpPr>
          <p:cNvPr id="10" name="Content Placeholder 9">
            <a:extLst>
              <a:ext uri="{FF2B5EF4-FFF2-40B4-BE49-F238E27FC236}">
                <a16:creationId xmlns:a16="http://schemas.microsoft.com/office/drawing/2014/main" id="{149F4E9D-6E04-3E2E-3F31-58F324A47671}"/>
              </a:ext>
            </a:extLst>
          </p:cNvPr>
          <p:cNvSpPr>
            <a:spLocks noGrp="1"/>
          </p:cNvSpPr>
          <p:nvPr>
            <p:ph idx="1"/>
          </p:nvPr>
        </p:nvSpPr>
        <p:spPr>
          <a:xfrm>
            <a:off x="342974" y="1471131"/>
            <a:ext cx="6172048" cy="4391989"/>
          </a:xfrm>
          <a:solidFill>
            <a:srgbClr val="C00000"/>
          </a:solidFill>
        </p:spPr>
        <p:txBody>
          <a:bodyPr>
            <a:normAutofit lnSpcReduction="10000"/>
          </a:bodyPr>
          <a:lstStyle/>
          <a:p>
            <a:pPr marL="0" indent="0" algn="ctr">
              <a:buNone/>
            </a:pPr>
            <a:r>
              <a:rPr lang="en-US" sz="4800" dirty="0">
                <a:solidFill>
                  <a:schemeClr val="bg1"/>
                </a:solidFill>
              </a:rPr>
              <a:t>candidate who is a virgin living in the world</a:t>
            </a:r>
          </a:p>
          <a:p>
            <a:pPr marL="0" indent="0" algn="ctr">
              <a:buNone/>
            </a:pPr>
            <a:r>
              <a:rPr lang="en-US" sz="4800" dirty="0">
                <a:solidFill>
                  <a:schemeClr val="bg1"/>
                </a:solidFill>
              </a:rPr>
              <a:t>kneel </a:t>
            </a:r>
          </a:p>
          <a:p>
            <a:pPr marL="0" indent="0" algn="ctr">
              <a:buNone/>
            </a:pPr>
            <a:r>
              <a:rPr lang="en-US" sz="4800" dirty="0">
                <a:solidFill>
                  <a:schemeClr val="bg1"/>
                </a:solidFill>
              </a:rPr>
              <a:t>during the </a:t>
            </a:r>
          </a:p>
          <a:p>
            <a:pPr marL="0" indent="0" algn="ctr">
              <a:buNone/>
            </a:pPr>
            <a:r>
              <a:rPr lang="en-US" sz="4800" dirty="0">
                <a:solidFill>
                  <a:schemeClr val="bg1"/>
                </a:solidFill>
              </a:rPr>
              <a:t>Litany of Supplication,</a:t>
            </a:r>
          </a:p>
          <a:p>
            <a:pPr marL="0" indent="0" algn="ctr">
              <a:buNone/>
            </a:pPr>
            <a:r>
              <a:rPr lang="en-US" sz="4800" dirty="0">
                <a:solidFill>
                  <a:schemeClr val="bg1"/>
                </a:solidFill>
              </a:rPr>
              <a:t>the Litany of the Saints?</a:t>
            </a:r>
          </a:p>
          <a:p>
            <a:pPr marL="0" indent="0" algn="ctr">
              <a:buNone/>
            </a:pPr>
            <a:endParaRPr lang="en-US" sz="2300" dirty="0"/>
          </a:p>
        </p:txBody>
      </p:sp>
      <p:pic>
        <p:nvPicPr>
          <p:cNvPr id="11" name="Picture 10" descr="A group of red tulips&#10;&#10;Description automatically generated">
            <a:extLst>
              <a:ext uri="{FF2B5EF4-FFF2-40B4-BE49-F238E27FC236}">
                <a16:creationId xmlns:a16="http://schemas.microsoft.com/office/drawing/2014/main" id="{3D8EB9BA-520B-7559-98CE-11BB3D8BA5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0800000" flipV="1">
            <a:off x="526470" y="5759358"/>
            <a:ext cx="5805055" cy="6379912"/>
          </a:xfrm>
          <a:prstGeom prst="rect">
            <a:avLst/>
          </a:prstGeom>
        </p:spPr>
      </p:pic>
    </p:spTree>
    <p:extLst>
      <p:ext uri="{BB962C8B-B14F-4D97-AF65-F5344CB8AC3E}">
        <p14:creationId xmlns:p14="http://schemas.microsoft.com/office/powerpoint/2010/main" val="2524823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EBFCF-DEA0-B412-8374-313E21BA86BD}"/>
              </a:ext>
            </a:extLst>
          </p:cNvPr>
          <p:cNvSpPr>
            <a:spLocks noGrp="1"/>
          </p:cNvSpPr>
          <p:nvPr>
            <p:ph type="title"/>
          </p:nvPr>
        </p:nvSpPr>
        <p:spPr>
          <a:xfrm>
            <a:off x="471488" y="889000"/>
            <a:ext cx="5915025" cy="2356556"/>
          </a:xfrm>
        </p:spPr>
        <p:txBody>
          <a:bodyPr>
            <a:normAutofit fontScale="90000"/>
          </a:bodyPr>
          <a:lstStyle/>
          <a:p>
            <a:pPr marL="0" indent="0" algn="r">
              <a:lnSpc>
                <a:spcPct val="150000"/>
              </a:lnSpc>
            </a:pPr>
            <a:r>
              <a:rPr lang="en-US" sz="3600" dirty="0">
                <a:latin typeface="Tahoma" panose="020B0604030504040204" pitchFamily="34" charset="0"/>
                <a:ea typeface="Tahoma" panose="020B0604030504040204" pitchFamily="34" charset="0"/>
                <a:cs typeface="Tahoma" panose="020B0604030504040204" pitchFamily="34" charset="0"/>
              </a:rPr>
              <a:t>Historically, </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the kneeling position is a symbol of humility. </a:t>
            </a:r>
            <a:br>
              <a:rPr lang="en-US" sz="3600" dirty="0">
                <a:latin typeface="Tahoma" panose="020B0604030504040204" pitchFamily="34" charset="0"/>
                <a:ea typeface="Tahoma" panose="020B0604030504040204" pitchFamily="34" charset="0"/>
                <a:cs typeface="Tahoma" panose="020B0604030504040204" pitchFamily="34" charset="0"/>
              </a:rPr>
            </a:br>
            <a:endParaRPr lang="en-US" dirty="0"/>
          </a:p>
        </p:txBody>
      </p:sp>
      <p:sp>
        <p:nvSpPr>
          <p:cNvPr id="3" name="Content Placeholder 2">
            <a:extLst>
              <a:ext uri="{FF2B5EF4-FFF2-40B4-BE49-F238E27FC236}">
                <a16:creationId xmlns:a16="http://schemas.microsoft.com/office/drawing/2014/main" id="{402D3864-81E0-CA9E-251E-6023ED972F50}"/>
              </a:ext>
            </a:extLst>
          </p:cNvPr>
          <p:cNvSpPr>
            <a:spLocks noGrp="1"/>
          </p:cNvSpPr>
          <p:nvPr>
            <p:ph idx="1"/>
          </p:nvPr>
        </p:nvSpPr>
        <p:spPr/>
        <p:txBody>
          <a:bodyPr>
            <a:normAutofit/>
          </a:bodyPr>
          <a:lstStyle/>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Kneeling, </a:t>
            </a:r>
          </a:p>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symbol of the nothingness of the person </a:t>
            </a:r>
          </a:p>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before the greatness of God, </a:t>
            </a:r>
          </a:p>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has been practiced in Christian worship </a:t>
            </a:r>
          </a:p>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from the beginning </a:t>
            </a:r>
          </a:p>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as an expression of urgent supplication.</a:t>
            </a:r>
          </a:p>
        </p:txBody>
      </p:sp>
      <p:pic>
        <p:nvPicPr>
          <p:cNvPr id="4" name="Picture 2" descr="http://fraangelicoinstitute.files.wordpress.com/2012/03/bartolome_esteban_murillo_the_annunciation.jpg?w=500">
            <a:extLst>
              <a:ext uri="{FF2B5EF4-FFF2-40B4-BE49-F238E27FC236}">
                <a16:creationId xmlns:a16="http://schemas.microsoft.com/office/drawing/2014/main" id="{35B3E849-1955-D027-1826-965C6C347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58" b="658"/>
          <a:stretch>
            <a:fillRect/>
          </a:stretch>
        </p:blipFill>
        <p:spPr bwMode="auto">
          <a:xfrm>
            <a:off x="685800" y="7356325"/>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9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941BD1-05F4-ABA8-95D3-89F6ECE0BCA2}"/>
              </a:ext>
            </a:extLst>
          </p:cNvPr>
          <p:cNvSpPr>
            <a:spLocks noGrp="1"/>
          </p:cNvSpPr>
          <p:nvPr>
            <p:ph type="ctrTitle"/>
          </p:nvPr>
        </p:nvSpPr>
        <p:spPr>
          <a:xfrm>
            <a:off x="514350" y="310244"/>
            <a:ext cx="5829300" cy="5404756"/>
          </a:xfrm>
          <a:solidFill>
            <a:schemeClr val="accent1"/>
          </a:solidFill>
        </p:spPr>
        <p:txBody>
          <a:bodyPr>
            <a:normAutofit fontScale="90000"/>
          </a:bodyPr>
          <a:lstStyle/>
          <a:p>
            <a:pPr>
              <a:lnSpc>
                <a:spcPct val="150000"/>
              </a:lnSpc>
            </a:pPr>
            <a:b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This is the first</a:t>
            </a:r>
            <a:b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in the series on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br>
              <a:rPr lang="en-US"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The Litany of Supplication </a:t>
            </a:r>
            <a:b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The Litany of the Saints</a:t>
            </a:r>
            <a:br>
              <a:rPr lang="en-US" sz="3600" dirty="0"/>
            </a:br>
            <a:br>
              <a:rPr lang="en-US" sz="3600" dirty="0"/>
            </a:br>
            <a:endParaRPr lang="en-US" sz="3600" dirty="0"/>
          </a:p>
        </p:txBody>
      </p:sp>
      <p:sp>
        <p:nvSpPr>
          <p:cNvPr id="6" name="Title 4">
            <a:extLst>
              <a:ext uri="{FF2B5EF4-FFF2-40B4-BE49-F238E27FC236}">
                <a16:creationId xmlns:a16="http://schemas.microsoft.com/office/drawing/2014/main" id="{E974822F-D7BB-A544-34CD-953D6D0E948E}"/>
              </a:ext>
            </a:extLst>
          </p:cNvPr>
          <p:cNvSpPr>
            <a:spLocks noGrp="1"/>
          </p:cNvSpPr>
          <p:nvPr>
            <p:ph type="subTitle" idx="1"/>
          </p:nvPr>
        </p:nvSpPr>
        <p:spPr>
          <a:xfrm>
            <a:off x="514350" y="5486400"/>
            <a:ext cx="5829300" cy="6139543"/>
          </a:xfrm>
          <a:solidFill>
            <a:schemeClr val="accent1"/>
          </a:solidFill>
        </p:spPr>
        <p:txBody>
          <a:bodyPr>
            <a:normAutofit/>
          </a:bodyPr>
          <a:lstStyle/>
          <a:p>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In the Rite of Consecration </a:t>
            </a:r>
          </a:p>
          <a:p>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to a Life of Virginity </a:t>
            </a:r>
          </a:p>
          <a:p>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for Women Living in the World </a:t>
            </a: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found in the </a:t>
            </a:r>
          </a:p>
          <a:p>
            <a:pPr marL="0" indent="0">
              <a:buNone/>
            </a:pP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Roman Pontifical</a:t>
            </a:r>
          </a:p>
        </p:txBody>
      </p:sp>
    </p:spTree>
    <p:extLst>
      <p:ext uri="{BB962C8B-B14F-4D97-AF65-F5344CB8AC3E}">
        <p14:creationId xmlns:p14="http://schemas.microsoft.com/office/powerpoint/2010/main" val="1663456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12192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49" y="0"/>
            <a:ext cx="2661627" cy="1219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049D40-779D-1185-C752-9D3BC7CA55D3}"/>
              </a:ext>
            </a:extLst>
          </p:cNvPr>
          <p:cNvSpPr>
            <a:spLocks noGrp="1"/>
          </p:cNvSpPr>
          <p:nvPr>
            <p:ph type="title"/>
          </p:nvPr>
        </p:nvSpPr>
        <p:spPr>
          <a:xfrm>
            <a:off x="219747" y="5451759"/>
            <a:ext cx="2457495" cy="5639758"/>
          </a:xfrm>
        </p:spPr>
        <p:txBody>
          <a:bodyPr vert="horz" lIns="91440" tIns="45720" rIns="91440" bIns="45720" rtlCol="0" anchor="b">
            <a:normAutofit/>
          </a:bodyPr>
          <a:lstStyle/>
          <a:p>
            <a:pPr defTabSz="914400"/>
            <a:r>
              <a:rPr lang="en-US" sz="2800" kern="1200" dirty="0">
                <a:solidFill>
                  <a:srgbClr val="595959"/>
                </a:solidFill>
                <a:latin typeface="+mj-lt"/>
                <a:ea typeface="+mj-ea"/>
                <a:cs typeface="+mj-cs"/>
              </a:rPr>
              <a:t>Ponder…..</a:t>
            </a:r>
            <a:br>
              <a:rPr lang="en-US" sz="2800" kern="1200" dirty="0">
                <a:solidFill>
                  <a:srgbClr val="595959"/>
                </a:solidFill>
                <a:latin typeface="+mj-lt"/>
                <a:ea typeface="+mj-ea"/>
                <a:cs typeface="+mj-cs"/>
              </a:rPr>
            </a:br>
            <a:br>
              <a:rPr lang="en-US" sz="2800" dirty="0">
                <a:solidFill>
                  <a:srgbClr val="595959"/>
                </a:solidFill>
              </a:rPr>
            </a:br>
            <a:br>
              <a:rPr lang="en-US" sz="2800" dirty="0">
                <a:solidFill>
                  <a:srgbClr val="595959"/>
                </a:solidFill>
              </a:rPr>
            </a:br>
            <a:r>
              <a:rPr lang="en-US" sz="2800" dirty="0">
                <a:solidFill>
                  <a:srgbClr val="595959"/>
                </a:solidFill>
              </a:rPr>
              <a:t>t</a:t>
            </a:r>
            <a:r>
              <a:rPr lang="en-US" sz="2800" kern="1200" dirty="0">
                <a:solidFill>
                  <a:srgbClr val="595959"/>
                </a:solidFill>
                <a:latin typeface="+mj-lt"/>
                <a:ea typeface="+mj-ea"/>
                <a:cs typeface="+mj-cs"/>
              </a:rPr>
              <a:t>he spiritual reality of </a:t>
            </a:r>
            <a:r>
              <a:rPr lang="en-US" sz="2800" dirty="0">
                <a:solidFill>
                  <a:srgbClr val="595959"/>
                </a:solidFill>
              </a:rPr>
              <a:t>k</a:t>
            </a:r>
            <a:r>
              <a:rPr lang="en-US" sz="2800" kern="1200" dirty="0">
                <a:solidFill>
                  <a:srgbClr val="595959"/>
                </a:solidFill>
                <a:latin typeface="+mj-lt"/>
                <a:ea typeface="+mj-ea"/>
                <a:cs typeface="+mj-cs"/>
              </a:rPr>
              <a:t>neeling during the </a:t>
            </a:r>
            <a:br>
              <a:rPr lang="en-US" sz="2800" kern="1200" dirty="0">
                <a:solidFill>
                  <a:srgbClr val="595959"/>
                </a:solidFill>
                <a:latin typeface="+mj-lt"/>
                <a:ea typeface="+mj-ea"/>
                <a:cs typeface="+mj-cs"/>
              </a:rPr>
            </a:br>
            <a:r>
              <a:rPr lang="en-US" sz="2800" kern="1200" dirty="0">
                <a:solidFill>
                  <a:srgbClr val="595959"/>
                </a:solidFill>
                <a:latin typeface="+mj-lt"/>
                <a:ea typeface="+mj-ea"/>
                <a:cs typeface="+mj-cs"/>
              </a:rPr>
              <a:t>Litany of</a:t>
            </a:r>
            <a:br>
              <a:rPr lang="en-US" sz="2800" kern="1200" dirty="0">
                <a:solidFill>
                  <a:srgbClr val="595959"/>
                </a:solidFill>
                <a:latin typeface="+mj-lt"/>
                <a:ea typeface="+mj-ea"/>
                <a:cs typeface="+mj-cs"/>
              </a:rPr>
            </a:br>
            <a:r>
              <a:rPr lang="en-US" sz="2800" kern="1200" dirty="0">
                <a:solidFill>
                  <a:srgbClr val="595959"/>
                </a:solidFill>
                <a:latin typeface="+mj-lt"/>
                <a:ea typeface="+mj-ea"/>
                <a:cs typeface="+mj-cs"/>
              </a:rPr>
              <a:t>Supplication, the </a:t>
            </a:r>
            <a:br>
              <a:rPr lang="en-US" sz="2800" kern="1200" dirty="0">
                <a:solidFill>
                  <a:srgbClr val="595959"/>
                </a:solidFill>
                <a:latin typeface="+mj-lt"/>
                <a:ea typeface="+mj-ea"/>
                <a:cs typeface="+mj-cs"/>
              </a:rPr>
            </a:br>
            <a:r>
              <a:rPr lang="en-US" sz="2800" kern="1200" dirty="0">
                <a:solidFill>
                  <a:srgbClr val="595959"/>
                </a:solidFill>
                <a:latin typeface="+mj-lt"/>
                <a:ea typeface="+mj-ea"/>
                <a:cs typeface="+mj-cs"/>
              </a:rPr>
              <a:t>Litany </a:t>
            </a:r>
            <a:br>
              <a:rPr lang="en-US" sz="2800" kern="1200" dirty="0">
                <a:solidFill>
                  <a:srgbClr val="595959"/>
                </a:solidFill>
                <a:latin typeface="+mj-lt"/>
                <a:ea typeface="+mj-ea"/>
                <a:cs typeface="+mj-cs"/>
              </a:rPr>
            </a:br>
            <a:r>
              <a:rPr lang="en-US" sz="2800" kern="1200" dirty="0">
                <a:solidFill>
                  <a:srgbClr val="595959"/>
                </a:solidFill>
                <a:latin typeface="+mj-lt"/>
                <a:ea typeface="+mj-ea"/>
                <a:cs typeface="+mj-cs"/>
              </a:rPr>
              <a:t>of the </a:t>
            </a:r>
            <a:br>
              <a:rPr lang="en-US" sz="2800" kern="1200" dirty="0">
                <a:solidFill>
                  <a:srgbClr val="595959"/>
                </a:solidFill>
                <a:latin typeface="+mj-lt"/>
                <a:ea typeface="+mj-ea"/>
                <a:cs typeface="+mj-cs"/>
              </a:rPr>
            </a:br>
            <a:r>
              <a:rPr lang="en-US" sz="2800" kern="1200" dirty="0">
                <a:solidFill>
                  <a:srgbClr val="595959"/>
                </a:solidFill>
                <a:latin typeface="+mj-lt"/>
                <a:ea typeface="+mj-ea"/>
                <a:cs typeface="+mj-cs"/>
              </a:rPr>
              <a:t>Saints…</a:t>
            </a:r>
            <a:br>
              <a:rPr lang="en-US" sz="2800" kern="1200" dirty="0">
                <a:solidFill>
                  <a:srgbClr val="595959"/>
                </a:solidFill>
                <a:latin typeface="+mj-lt"/>
                <a:ea typeface="+mj-ea"/>
                <a:cs typeface="+mj-cs"/>
              </a:rPr>
            </a:br>
            <a:endParaRPr lang="en-US" sz="2800" kern="1200" dirty="0">
              <a:solidFill>
                <a:srgbClr val="595959"/>
              </a:solidFill>
              <a:latin typeface="+mj-lt"/>
              <a:ea typeface="+mj-ea"/>
              <a:cs typeface="+mj-cs"/>
            </a:endParaRPr>
          </a:p>
        </p:txBody>
      </p:sp>
      <p:pic>
        <p:nvPicPr>
          <p:cNvPr id="5" name="Picture 4">
            <a:extLst>
              <a:ext uri="{FF2B5EF4-FFF2-40B4-BE49-F238E27FC236}">
                <a16:creationId xmlns:a16="http://schemas.microsoft.com/office/drawing/2014/main" id="{E99B696A-FCE0-201C-B8D7-A6312786A95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891" r="12002" b="-5"/>
          <a:stretch/>
        </p:blipFill>
        <p:spPr>
          <a:xfrm>
            <a:off x="2677242" y="2197243"/>
            <a:ext cx="3789976" cy="8569512"/>
          </a:xfrm>
          <a:prstGeom prst="rect">
            <a:avLst/>
          </a:prstGeom>
        </p:spPr>
      </p:pic>
    </p:spTree>
    <p:extLst>
      <p:ext uri="{BB962C8B-B14F-4D97-AF65-F5344CB8AC3E}">
        <p14:creationId xmlns:p14="http://schemas.microsoft.com/office/powerpoint/2010/main" val="3859590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433F6C-DFF9-526C-3857-B229E40CA97E}"/>
              </a:ext>
            </a:extLst>
          </p:cNvPr>
          <p:cNvSpPr>
            <a:spLocks noGrp="1"/>
          </p:cNvSpPr>
          <p:nvPr>
            <p:ph type="title"/>
          </p:nvPr>
        </p:nvSpPr>
        <p:spPr/>
        <p:txBody>
          <a:bodyPr>
            <a:normAutofit fontScale="90000"/>
          </a:bodyPr>
          <a:lstStyle/>
          <a:p>
            <a:pPr>
              <a:lnSpc>
                <a:spcPct val="100000"/>
              </a:lnSpc>
            </a:pPr>
            <a:r>
              <a:rPr lang="en-US" sz="3600" dirty="0">
                <a:latin typeface="Tahoma" panose="020B0604030504040204" pitchFamily="34" charset="0"/>
                <a:ea typeface="Tahoma" panose="020B0604030504040204" pitchFamily="34" charset="0"/>
                <a:cs typeface="Tahoma" panose="020B0604030504040204" pitchFamily="34" charset="0"/>
              </a:rPr>
              <a:t>For the </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consecration of a virgin, </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it is the expression of humility </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we seek to follow…</a:t>
            </a:r>
            <a:endParaRPr lang="en-US" dirty="0"/>
          </a:p>
        </p:txBody>
      </p:sp>
      <p:sp>
        <p:nvSpPr>
          <p:cNvPr id="7" name="Content Placeholder 6">
            <a:extLst>
              <a:ext uri="{FF2B5EF4-FFF2-40B4-BE49-F238E27FC236}">
                <a16:creationId xmlns:a16="http://schemas.microsoft.com/office/drawing/2014/main" id="{905BBDBC-D3BE-093F-C95B-AED70BBC4718}"/>
              </a:ext>
            </a:extLst>
          </p:cNvPr>
          <p:cNvSpPr>
            <a:spLocks noGrp="1"/>
          </p:cNvSpPr>
          <p:nvPr>
            <p:ph idx="1"/>
          </p:nvPr>
        </p:nvSpPr>
        <p:spPr>
          <a:xfrm>
            <a:off x="471487" y="3038327"/>
            <a:ext cx="5915025" cy="7735712"/>
          </a:xfrm>
        </p:spPr>
        <p:txBody>
          <a:bodyPr>
            <a:normAutofit/>
          </a:bodyPr>
          <a:lstStyle/>
          <a:p>
            <a:pPr marL="0" indent="0">
              <a:lnSpc>
                <a:spcPct val="160000"/>
              </a:lnSpc>
              <a:buNone/>
            </a:pPr>
            <a:r>
              <a:rPr lang="en-US" sz="2400" dirty="0">
                <a:latin typeface="Tahoma" panose="020B0604030504040204" pitchFamily="34" charset="0"/>
                <a:ea typeface="Tahoma" panose="020B0604030504040204" pitchFamily="34" charset="0"/>
                <a:cs typeface="Tahoma" panose="020B0604030504040204" pitchFamily="34" charset="0"/>
              </a:rPr>
              <a:t>The consecrated virgin is called to imitate the Mother of God. </a:t>
            </a:r>
          </a:p>
          <a:p>
            <a:pPr marL="0" indent="0">
              <a:lnSpc>
                <a:spcPct val="160000"/>
              </a:lnSpc>
              <a:buNone/>
            </a:pPr>
            <a:r>
              <a:rPr lang="en-US" sz="2400" dirty="0">
                <a:latin typeface="Tahoma" panose="020B0604030504040204" pitchFamily="34" charset="0"/>
                <a:ea typeface="Tahoma" panose="020B0604030504040204" pitchFamily="34" charset="0"/>
                <a:cs typeface="Tahoma" panose="020B0604030504040204" pitchFamily="34" charset="0"/>
              </a:rPr>
              <a:t>An image we see Our Lady in at the Annunciation where she accepts the Word Made Flesh into her womb as Mother of God. </a:t>
            </a:r>
          </a:p>
          <a:p>
            <a:pPr marL="0" indent="0">
              <a:buNone/>
            </a:pPr>
            <a:endParaRPr lang="en-US" dirty="0"/>
          </a:p>
        </p:txBody>
      </p:sp>
      <p:pic>
        <p:nvPicPr>
          <p:cNvPr id="2" name="Picture 2" descr="http://3.bp.blogspot.com/_RT5RNszHSlo/TJNeDAxxqyI/AAAAAAAAArM/OANaPJS792s/S350/sorrow.jpg">
            <a:extLst>
              <a:ext uri="{FF2B5EF4-FFF2-40B4-BE49-F238E27FC236}">
                <a16:creationId xmlns:a16="http://schemas.microsoft.com/office/drawing/2014/main" id="{FF8F2EC6-63FA-888F-8F6A-A26A534449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57" t="6280" r="9145" b="10087"/>
          <a:stretch/>
        </p:blipFill>
        <p:spPr bwMode="auto">
          <a:xfrm>
            <a:off x="765401" y="6998136"/>
            <a:ext cx="3982748" cy="431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40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AA05CCF-927A-321B-9973-BD951D3BCC1B}"/>
              </a:ext>
            </a:extLst>
          </p:cNvPr>
          <p:cNvSpPr>
            <a:spLocks noGrp="1"/>
          </p:cNvSpPr>
          <p:nvPr>
            <p:ph type="ctrTitle"/>
          </p:nvPr>
        </p:nvSpPr>
        <p:spPr>
          <a:xfrm>
            <a:off x="3581696" y="1295402"/>
            <a:ext cx="2803958" cy="5612587"/>
          </a:xfrm>
          <a:noFill/>
        </p:spPr>
        <p:txBody>
          <a:bodyPr vert="horz" lIns="91440" tIns="45720" rIns="91440" bIns="45720" rtlCol="0">
            <a:normAutofit/>
          </a:bodyPr>
          <a:lstStyle/>
          <a:p>
            <a:pPr algn="r" defTabSz="914400"/>
            <a:r>
              <a:rPr lang="en-US" sz="6100" dirty="0"/>
              <a:t>“Those to whom it is given”</a:t>
            </a:r>
            <a:br>
              <a:rPr lang="en-US" sz="2400" dirty="0"/>
            </a:br>
            <a:r>
              <a:rPr lang="en-US" sz="1800" dirty="0"/>
              <a:t>Matthew 19:11-12</a:t>
            </a:r>
            <a:endParaRPr lang="en-US" sz="6100" dirty="0"/>
          </a:p>
        </p:txBody>
      </p:sp>
      <p:sp>
        <p:nvSpPr>
          <p:cNvPr id="7" name="Content Placeholder 6">
            <a:extLst>
              <a:ext uri="{FF2B5EF4-FFF2-40B4-BE49-F238E27FC236}">
                <a16:creationId xmlns:a16="http://schemas.microsoft.com/office/drawing/2014/main" id="{9F3E96A9-A4F5-1788-2A58-1A898AB63ABC}"/>
              </a:ext>
            </a:extLst>
          </p:cNvPr>
          <p:cNvSpPr>
            <a:spLocks noGrp="1"/>
          </p:cNvSpPr>
          <p:nvPr>
            <p:ph type="subTitle" idx="1"/>
          </p:nvPr>
        </p:nvSpPr>
        <p:spPr>
          <a:xfrm>
            <a:off x="3581696" y="7239191"/>
            <a:ext cx="2803958" cy="3657402"/>
          </a:xfrm>
          <a:noFill/>
        </p:spPr>
        <p:txBody>
          <a:bodyPr vert="horz" lIns="91440" tIns="45720" rIns="91440" bIns="45720" rtlCol="0">
            <a:normAutofit/>
          </a:bodyPr>
          <a:lstStyle/>
          <a:p>
            <a:pPr algn="r" defTabSz="914400"/>
            <a:r>
              <a:rPr lang="en-US" sz="2400" dirty="0"/>
              <a:t>These words of Our Lord express the “gift” from the Heavenly Father to a soul…</a:t>
            </a:r>
          </a:p>
          <a:p>
            <a:pPr marL="0" indent="-228600" algn="r" defTabSz="914400">
              <a:buFont typeface="Arial" panose="020B0604020202020204" pitchFamily="34" charset="0"/>
              <a:buChar char="•"/>
            </a:pPr>
            <a:endParaRPr lang="en-US" sz="2400" dirty="0"/>
          </a:p>
          <a:p>
            <a:pPr algn="r" defTabSz="914400"/>
            <a:r>
              <a:rPr lang="en-US" sz="2400" dirty="0"/>
              <a:t>Virginity </a:t>
            </a:r>
          </a:p>
          <a:p>
            <a:pPr algn="r" defTabSz="914400"/>
            <a:r>
              <a:rPr lang="en-US" sz="2400" dirty="0"/>
              <a:t>for the sake of the Kingdom</a:t>
            </a:r>
          </a:p>
          <a:p>
            <a:pPr marL="0" indent="-228600" algn="l" defTabSz="914400">
              <a:buFont typeface="Arial" panose="020B0604020202020204" pitchFamily="34" charset="0"/>
              <a:buChar char="•"/>
            </a:pPr>
            <a:endParaRPr lang="en-US" dirty="0"/>
          </a:p>
          <a:p>
            <a:pPr marL="0" indent="-228600" algn="l" defTabSz="914400">
              <a:buFont typeface="Arial" panose="020B0604020202020204" pitchFamily="34" charset="0"/>
              <a:buChar char="•"/>
            </a:pPr>
            <a:endParaRPr lang="en-US" dirty="0"/>
          </a:p>
        </p:txBody>
      </p:sp>
      <p:pic>
        <p:nvPicPr>
          <p:cNvPr id="9" name="Content Placeholder 4" descr="A white roses and a sign&#10;&#10;Description automatically generated">
            <a:extLst>
              <a:ext uri="{FF2B5EF4-FFF2-40B4-BE49-F238E27FC236}">
                <a16:creationId xmlns:a16="http://schemas.microsoft.com/office/drawing/2014/main" id="{7CDE2AA2-AB44-AB9C-A836-5B318E6557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235" r="40063" b="1"/>
          <a:stretch/>
        </p:blipFill>
        <p:spPr>
          <a:xfrm>
            <a:off x="20" y="10"/>
            <a:ext cx="3378081" cy="12191990"/>
          </a:xfrm>
          <a:prstGeom prst="rect">
            <a:avLst/>
          </a:prstGeom>
        </p:spPr>
      </p:pic>
    </p:spTree>
    <p:extLst>
      <p:ext uri="{BB962C8B-B14F-4D97-AF65-F5344CB8AC3E}">
        <p14:creationId xmlns:p14="http://schemas.microsoft.com/office/powerpoint/2010/main" val="498872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93F8-04B9-4744-5D62-57C7D44C2FB5}"/>
              </a:ext>
            </a:extLst>
          </p:cNvPr>
          <p:cNvSpPr>
            <a:spLocks noGrp="1"/>
          </p:cNvSpPr>
          <p:nvPr>
            <p:ph type="title"/>
          </p:nvPr>
        </p:nvSpPr>
        <p:spPr>
          <a:xfrm>
            <a:off x="221045" y="2092040"/>
            <a:ext cx="2748195" cy="2844800"/>
          </a:xfrm>
        </p:spPr>
        <p:txBody>
          <a:bodyPr anchor="b">
            <a:normAutofit fontScale="90000"/>
          </a:bodyPr>
          <a:lstStyle/>
          <a:p>
            <a:pPr marL="0" indent="0"/>
            <a:r>
              <a:rPr lang="en-US" sz="3800" dirty="0"/>
              <a:t>Receiving </a:t>
            </a:r>
            <a:br>
              <a:rPr lang="en-US" sz="3800" dirty="0"/>
            </a:br>
            <a:r>
              <a:rPr lang="en-US" sz="3800" dirty="0"/>
              <a:t>the consecration</a:t>
            </a:r>
            <a:br>
              <a:rPr lang="en-US" sz="3800" dirty="0"/>
            </a:br>
            <a:r>
              <a:rPr lang="en-US" sz="3800" dirty="0"/>
              <a:t>the virgin’s life does not </a:t>
            </a:r>
            <a:br>
              <a:rPr lang="en-US" sz="3800" dirty="0"/>
            </a:br>
            <a:r>
              <a:rPr lang="en-US" sz="3800" dirty="0"/>
              <a:t>change</a:t>
            </a:r>
          </a:p>
        </p:txBody>
      </p:sp>
      <p:sp>
        <p:nvSpPr>
          <p:cNvPr id="3" name="Content Placeholder 2">
            <a:extLst>
              <a:ext uri="{FF2B5EF4-FFF2-40B4-BE49-F238E27FC236}">
                <a16:creationId xmlns:a16="http://schemas.microsoft.com/office/drawing/2014/main" id="{7AA8BFCE-4C69-B647-9460-32C4A3329727}"/>
              </a:ext>
            </a:extLst>
          </p:cNvPr>
          <p:cNvSpPr>
            <a:spLocks noGrp="1"/>
          </p:cNvSpPr>
          <p:nvPr>
            <p:ph type="body" sz="half" idx="2"/>
          </p:nvPr>
        </p:nvSpPr>
        <p:spPr>
          <a:xfrm>
            <a:off x="472381" y="5106557"/>
            <a:ext cx="2211884" cy="6025529"/>
          </a:xfrm>
        </p:spPr>
        <p:txBody>
          <a:bodyPr>
            <a:normAutofit fontScale="92500" lnSpcReduction="10000"/>
          </a:bodyPr>
          <a:lstStyle/>
          <a:p>
            <a:pPr marL="0" indent="0">
              <a:buNone/>
            </a:pPr>
            <a:r>
              <a:rPr lang="en-US" sz="2600" dirty="0"/>
              <a:t>She continues </a:t>
            </a:r>
          </a:p>
          <a:p>
            <a:pPr marL="0" indent="0">
              <a:buNone/>
            </a:pPr>
            <a:r>
              <a:rPr lang="en-US" sz="2600" dirty="0"/>
              <a:t>with her </a:t>
            </a:r>
          </a:p>
          <a:p>
            <a:pPr marL="0" indent="0">
              <a:buNone/>
            </a:pPr>
            <a:r>
              <a:rPr lang="en-US" sz="2600" dirty="0"/>
              <a:t>days activities</a:t>
            </a:r>
          </a:p>
          <a:p>
            <a:pPr marL="0" indent="0">
              <a:buNone/>
            </a:pPr>
            <a:r>
              <a:rPr lang="en-US" sz="2600" dirty="0"/>
              <a:t>and living situation…</a:t>
            </a:r>
          </a:p>
          <a:p>
            <a:pPr marL="0" indent="0">
              <a:buNone/>
            </a:pPr>
            <a:r>
              <a:rPr lang="en-US" sz="2600" dirty="0"/>
              <a:t>but </a:t>
            </a:r>
          </a:p>
          <a:p>
            <a:pPr marL="0" indent="0">
              <a:buNone/>
            </a:pPr>
            <a:r>
              <a:rPr lang="en-US" sz="2600" dirty="0"/>
              <a:t>has been enriched, sanctified by and through </a:t>
            </a:r>
          </a:p>
          <a:p>
            <a:pPr marL="0" indent="0">
              <a:buNone/>
            </a:pPr>
            <a:r>
              <a:rPr lang="en-US" sz="2600" dirty="0"/>
              <a:t>the Holy Spirit…</a:t>
            </a:r>
          </a:p>
          <a:p>
            <a:pPr marL="0" indent="0">
              <a:buNone/>
            </a:pPr>
            <a:r>
              <a:rPr lang="en-US" sz="2600" dirty="0"/>
              <a:t>the gift of  r</a:t>
            </a:r>
            <a:r>
              <a:rPr lang="en-US" sz="2600" i="1" dirty="0"/>
              <a:t>eceiving </a:t>
            </a:r>
            <a:r>
              <a:rPr lang="en-US" sz="2600" dirty="0"/>
              <a:t>the Consecration </a:t>
            </a:r>
          </a:p>
          <a:p>
            <a:pPr marL="0" indent="0">
              <a:buNone/>
            </a:pPr>
            <a:r>
              <a:rPr lang="en-US" sz="2600" dirty="0"/>
              <a:t>as a bride of Christ…</a:t>
            </a:r>
          </a:p>
          <a:p>
            <a:endParaRPr lang="en-US" sz="2600" dirty="0"/>
          </a:p>
        </p:txBody>
      </p:sp>
      <p:pic>
        <p:nvPicPr>
          <p:cNvPr id="6" name="Picture 5" descr="A picture containing text&#10;&#10;Description automatically generated">
            <a:extLst>
              <a:ext uri="{FF2B5EF4-FFF2-40B4-BE49-F238E27FC236}">
                <a16:creationId xmlns:a16="http://schemas.microsoft.com/office/drawing/2014/main" id="{0F456A76-0058-E334-0A74-88D4FF132DB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291" r="13749" b="26023"/>
          <a:stretch/>
        </p:blipFill>
        <p:spPr>
          <a:xfrm>
            <a:off x="2661129" y="4203510"/>
            <a:ext cx="4196871" cy="5684151"/>
          </a:xfrm>
          <a:prstGeom prst="rect">
            <a:avLst/>
          </a:prstGeom>
        </p:spPr>
      </p:pic>
    </p:spTree>
    <p:extLst>
      <p:ext uri="{BB962C8B-B14F-4D97-AF65-F5344CB8AC3E}">
        <p14:creationId xmlns:p14="http://schemas.microsoft.com/office/powerpoint/2010/main" val="3597376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856285" cy="12191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1219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Daisy on wood with sunlight">
            <a:extLst>
              <a:ext uri="{FF2B5EF4-FFF2-40B4-BE49-F238E27FC236}">
                <a16:creationId xmlns:a16="http://schemas.microsoft.com/office/drawing/2014/main" id="{16767DA5-486D-0AA3-CFB3-511A746E63D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52830" r="9624"/>
          <a:stretch/>
        </p:blipFill>
        <p:spPr>
          <a:xfrm>
            <a:off x="20" y="10"/>
            <a:ext cx="6857980" cy="12191990"/>
          </a:xfrm>
          <a:prstGeom prst="rect">
            <a:avLst/>
          </a:prstGeom>
        </p:spPr>
      </p:pic>
      <p:sp>
        <p:nvSpPr>
          <p:cNvPr id="2" name="Title 1">
            <a:extLst>
              <a:ext uri="{FF2B5EF4-FFF2-40B4-BE49-F238E27FC236}">
                <a16:creationId xmlns:a16="http://schemas.microsoft.com/office/drawing/2014/main" id="{E8CB5DD0-2E33-CF94-F368-23B3648F37AF}"/>
              </a:ext>
            </a:extLst>
          </p:cNvPr>
          <p:cNvSpPr>
            <a:spLocks noGrp="1"/>
          </p:cNvSpPr>
          <p:nvPr>
            <p:ph type="title"/>
          </p:nvPr>
        </p:nvSpPr>
        <p:spPr>
          <a:xfrm>
            <a:off x="674009" y="724332"/>
            <a:ext cx="5508265" cy="2688339"/>
          </a:xfrm>
        </p:spPr>
        <p:txBody>
          <a:bodyPr>
            <a:normAutofit/>
          </a:bodyPr>
          <a:lstStyle/>
          <a:p>
            <a:pPr marL="0" indent="0" algn="r">
              <a:buNone/>
            </a:pPr>
            <a:r>
              <a:rPr lang="en-US" dirty="0">
                <a:solidFill>
                  <a:srgbClr val="FFFFFF"/>
                </a:solidFill>
              </a:rPr>
              <a:t>She follows the directive </a:t>
            </a:r>
            <a:br>
              <a:rPr lang="en-US" dirty="0">
                <a:solidFill>
                  <a:srgbClr val="FFFFFF"/>
                </a:solidFill>
              </a:rPr>
            </a:br>
            <a:r>
              <a:rPr lang="en-US" dirty="0">
                <a:solidFill>
                  <a:srgbClr val="FFFFFF"/>
                </a:solidFill>
              </a:rPr>
              <a:t>of Holy Mother Church…</a:t>
            </a:r>
            <a:br>
              <a:rPr lang="en-US" dirty="0">
                <a:solidFill>
                  <a:srgbClr val="FFFFFF"/>
                </a:solidFill>
              </a:rPr>
            </a:br>
            <a:r>
              <a:rPr lang="en-US" dirty="0">
                <a:solidFill>
                  <a:srgbClr val="FFFFFF"/>
                </a:solidFill>
              </a:rPr>
              <a:t>the invitation to</a:t>
            </a:r>
            <a:br>
              <a:rPr lang="en-US" dirty="0">
                <a:solidFill>
                  <a:srgbClr val="FFFFFF"/>
                </a:solidFill>
              </a:rPr>
            </a:br>
            <a:r>
              <a:rPr lang="en-US" dirty="0">
                <a:solidFill>
                  <a:srgbClr val="FFFFFF"/>
                </a:solidFill>
              </a:rPr>
              <a:t>“imitate the Mother of God ”</a:t>
            </a:r>
            <a:br>
              <a:rPr lang="en-US" dirty="0">
                <a:solidFill>
                  <a:srgbClr val="FFFFFF"/>
                </a:solidFill>
              </a:rPr>
            </a:br>
            <a:r>
              <a:rPr lang="en-US" sz="1600" dirty="0">
                <a:solidFill>
                  <a:srgbClr val="FFFFFF"/>
                </a:solidFill>
              </a:rPr>
              <a:t>Homily, Rite of Consecration</a:t>
            </a:r>
          </a:p>
        </p:txBody>
      </p:sp>
      <p:sp>
        <p:nvSpPr>
          <p:cNvPr id="3" name="Content Placeholder 2">
            <a:extLst>
              <a:ext uri="{FF2B5EF4-FFF2-40B4-BE49-F238E27FC236}">
                <a16:creationId xmlns:a16="http://schemas.microsoft.com/office/drawing/2014/main" id="{61196641-890C-3B36-B79C-9258ECB14202}"/>
              </a:ext>
            </a:extLst>
          </p:cNvPr>
          <p:cNvSpPr>
            <a:spLocks noGrp="1"/>
          </p:cNvSpPr>
          <p:nvPr>
            <p:ph idx="1"/>
          </p:nvPr>
        </p:nvSpPr>
        <p:spPr>
          <a:xfrm>
            <a:off x="233105" y="7380785"/>
            <a:ext cx="5508265" cy="4408443"/>
          </a:xfrm>
        </p:spPr>
        <p:txBody>
          <a:bodyPr>
            <a:normAutofit/>
          </a:bodyPr>
          <a:lstStyle/>
          <a:p>
            <a:pPr marL="0" indent="0">
              <a:buNone/>
            </a:pPr>
            <a:endParaRPr lang="en-US" sz="3200" dirty="0">
              <a:solidFill>
                <a:srgbClr val="FFFFFF"/>
              </a:solidFill>
            </a:endParaRPr>
          </a:p>
          <a:p>
            <a:pPr marL="0" indent="0">
              <a:buNone/>
            </a:pPr>
            <a:endParaRPr lang="en-US" sz="3200" dirty="0">
              <a:solidFill>
                <a:srgbClr val="FFFFFF"/>
              </a:solidFill>
            </a:endParaRPr>
          </a:p>
          <a:p>
            <a:pPr marL="0" indent="0">
              <a:buNone/>
            </a:pPr>
            <a:r>
              <a:rPr lang="en-US" sz="3200" dirty="0">
                <a:solidFill>
                  <a:srgbClr val="FFFFFF"/>
                </a:solidFill>
              </a:rPr>
              <a:t>Like Our Blessed  Lady, </a:t>
            </a:r>
          </a:p>
          <a:p>
            <a:pPr marL="0" indent="0">
              <a:buNone/>
            </a:pPr>
            <a:r>
              <a:rPr lang="en-US" sz="3200" dirty="0">
                <a:solidFill>
                  <a:srgbClr val="FFFFFF"/>
                </a:solidFill>
              </a:rPr>
              <a:t>the virgin continues </a:t>
            </a:r>
          </a:p>
          <a:p>
            <a:pPr marL="0" indent="0">
              <a:buNone/>
            </a:pPr>
            <a:r>
              <a:rPr lang="en-US" sz="3200" dirty="0">
                <a:solidFill>
                  <a:srgbClr val="FFFFFF"/>
                </a:solidFill>
              </a:rPr>
              <a:t>to live in the world.</a:t>
            </a:r>
          </a:p>
        </p:txBody>
      </p:sp>
    </p:spTree>
    <p:extLst>
      <p:ext uri="{BB962C8B-B14F-4D97-AF65-F5344CB8AC3E}">
        <p14:creationId xmlns:p14="http://schemas.microsoft.com/office/powerpoint/2010/main" val="120296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ome of a building with a clock&#10;&#10;Description automatically generated">
            <a:extLst>
              <a:ext uri="{FF2B5EF4-FFF2-40B4-BE49-F238E27FC236}">
                <a16:creationId xmlns:a16="http://schemas.microsoft.com/office/drawing/2014/main" id="{955461FA-EBEA-FDD9-4B0B-1D71066A1E7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059" r="23106"/>
          <a:stretch/>
        </p:blipFill>
        <p:spPr>
          <a:xfrm>
            <a:off x="-1714" y="10"/>
            <a:ext cx="5439154" cy="12191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82823" y="0"/>
            <a:ext cx="3975175"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192F7C-6373-0081-5FF8-38117C2A8861}"/>
              </a:ext>
            </a:extLst>
          </p:cNvPr>
          <p:cNvSpPr>
            <a:spLocks noGrp="1"/>
          </p:cNvSpPr>
          <p:nvPr>
            <p:ph type="title"/>
          </p:nvPr>
        </p:nvSpPr>
        <p:spPr>
          <a:xfrm>
            <a:off x="3592287" y="649111"/>
            <a:ext cx="3095115" cy="3377621"/>
          </a:xfrm>
        </p:spPr>
        <p:txBody>
          <a:bodyPr>
            <a:normAutofit/>
          </a:bodyPr>
          <a:lstStyle/>
          <a:p>
            <a:pPr algn="ctr">
              <a:lnSpc>
                <a:spcPct val="150000"/>
              </a:lnSpc>
            </a:pPr>
            <a:r>
              <a:rPr lang="en-US" sz="3600" dirty="0">
                <a:latin typeface="Book Antiqua" panose="02040602050305030304" pitchFamily="18" charset="0"/>
              </a:rPr>
              <a:t>Virgin Saints</a:t>
            </a:r>
            <a:br>
              <a:rPr lang="en-US" sz="3600" dirty="0">
                <a:latin typeface="Book Antiqua" panose="02040602050305030304" pitchFamily="18" charset="0"/>
              </a:rPr>
            </a:br>
            <a:r>
              <a:rPr lang="en-US" sz="3600" dirty="0">
                <a:latin typeface="Book Antiqua" panose="02040602050305030304" pitchFamily="18" charset="0"/>
              </a:rPr>
              <a:t>Living </a:t>
            </a:r>
            <a:br>
              <a:rPr lang="en-US" sz="3600" dirty="0">
                <a:latin typeface="Book Antiqua" panose="02040602050305030304" pitchFamily="18" charset="0"/>
              </a:rPr>
            </a:br>
            <a:r>
              <a:rPr lang="en-US" sz="3600" dirty="0">
                <a:latin typeface="Book Antiqua" panose="02040602050305030304" pitchFamily="18" charset="0"/>
              </a:rPr>
              <a:t>in the World </a:t>
            </a:r>
          </a:p>
        </p:txBody>
      </p:sp>
      <p:sp>
        <p:nvSpPr>
          <p:cNvPr id="3" name="Content Placeholder 2">
            <a:extLst>
              <a:ext uri="{FF2B5EF4-FFF2-40B4-BE49-F238E27FC236}">
                <a16:creationId xmlns:a16="http://schemas.microsoft.com/office/drawing/2014/main" id="{33769E8B-13F3-993C-4E75-89A500A21B2B}"/>
              </a:ext>
            </a:extLst>
          </p:cNvPr>
          <p:cNvSpPr>
            <a:spLocks noGrp="1"/>
          </p:cNvSpPr>
          <p:nvPr>
            <p:ph idx="1"/>
          </p:nvPr>
        </p:nvSpPr>
        <p:spPr>
          <a:xfrm>
            <a:off x="3592287" y="4539740"/>
            <a:ext cx="2794224" cy="6653799"/>
          </a:xfrm>
        </p:spPr>
        <p:txBody>
          <a:bodyPr>
            <a:normAutofit/>
          </a:bodyPr>
          <a:lstStyle/>
          <a:p>
            <a:pPr marL="0" indent="0" algn="r">
              <a:buNone/>
            </a:pPr>
            <a:endParaRPr lang="en-US" sz="2300" dirty="0"/>
          </a:p>
          <a:p>
            <a:pPr marL="0" indent="0" algn="r">
              <a:buNone/>
            </a:pPr>
            <a:endParaRPr lang="en-US" sz="2300" dirty="0"/>
          </a:p>
          <a:p>
            <a:pPr marL="0" indent="0" algn="r">
              <a:buNone/>
            </a:pPr>
            <a:endParaRPr lang="en-US" sz="2300" dirty="0"/>
          </a:p>
          <a:p>
            <a:pPr marL="0" indent="0" algn="r">
              <a:buNone/>
            </a:pPr>
            <a:endParaRPr lang="en-US" sz="2300" dirty="0"/>
          </a:p>
          <a:p>
            <a:pPr marL="0" indent="0" algn="r">
              <a:buNone/>
            </a:pPr>
            <a:r>
              <a:rPr lang="en-US" sz="2300" dirty="0"/>
              <a:t>Take </a:t>
            </a:r>
          </a:p>
          <a:p>
            <a:pPr marL="0" indent="0" algn="r">
              <a:buNone/>
            </a:pPr>
            <a:r>
              <a:rPr lang="en-US" sz="2300" dirty="0"/>
              <a:t>as your example </a:t>
            </a:r>
          </a:p>
          <a:p>
            <a:pPr marL="0" indent="0" algn="r">
              <a:buNone/>
            </a:pPr>
            <a:r>
              <a:rPr lang="en-US" sz="2300" dirty="0"/>
              <a:t>the virgin saints </a:t>
            </a:r>
          </a:p>
          <a:p>
            <a:pPr marL="0" indent="0" algn="r">
              <a:buNone/>
            </a:pPr>
            <a:r>
              <a:rPr lang="en-US" sz="2300" dirty="0"/>
              <a:t>who </a:t>
            </a:r>
          </a:p>
          <a:p>
            <a:pPr marL="0" indent="0" algn="r">
              <a:buNone/>
            </a:pPr>
            <a:r>
              <a:rPr lang="en-US" sz="2300" dirty="0"/>
              <a:t>have enriched </a:t>
            </a:r>
          </a:p>
          <a:p>
            <a:pPr marL="0" indent="0" algn="r">
              <a:buNone/>
            </a:pPr>
            <a:r>
              <a:rPr lang="en-US" sz="2300" dirty="0"/>
              <a:t>the church’s life in every age</a:t>
            </a:r>
          </a:p>
          <a:p>
            <a:pPr marL="0" indent="0" algn="r">
              <a:buNone/>
            </a:pPr>
            <a:endParaRPr lang="en-US" sz="1800" i="1" dirty="0"/>
          </a:p>
          <a:p>
            <a:pPr marL="0" indent="0" algn="r">
              <a:buNone/>
            </a:pPr>
            <a:r>
              <a:rPr lang="en-US" sz="1800" i="1" dirty="0"/>
              <a:t>Pope Saint John Paul II </a:t>
            </a:r>
          </a:p>
          <a:p>
            <a:pPr marL="0" indent="0" algn="r">
              <a:lnSpc>
                <a:spcPct val="100000"/>
              </a:lnSpc>
              <a:buNone/>
            </a:pPr>
            <a:r>
              <a:rPr lang="en-US" sz="1800" i="1" dirty="0"/>
              <a:t>Consecrated Virgins</a:t>
            </a:r>
          </a:p>
          <a:p>
            <a:pPr marL="0" indent="0" algn="r">
              <a:lnSpc>
                <a:spcPct val="100000"/>
              </a:lnSpc>
              <a:buNone/>
            </a:pPr>
            <a:r>
              <a:rPr lang="en-US" sz="1800" i="1" dirty="0"/>
              <a:t>International Congress Rome,1995</a:t>
            </a:r>
          </a:p>
        </p:txBody>
      </p:sp>
    </p:spTree>
    <p:extLst>
      <p:ext uri="{BB962C8B-B14F-4D97-AF65-F5344CB8AC3E}">
        <p14:creationId xmlns:p14="http://schemas.microsoft.com/office/powerpoint/2010/main" val="439261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24F05-6549-82D3-A850-C6F2B3740F0E}"/>
              </a:ext>
            </a:extLst>
          </p:cNvPr>
          <p:cNvSpPr>
            <a:spLocks noGrp="1"/>
          </p:cNvSpPr>
          <p:nvPr>
            <p:ph type="title"/>
          </p:nvPr>
        </p:nvSpPr>
        <p:spPr>
          <a:xfrm>
            <a:off x="3378101" y="1295402"/>
            <a:ext cx="3478183" cy="7029732"/>
          </a:xfrm>
          <a:noFill/>
        </p:spPr>
        <p:txBody>
          <a:bodyPr vert="horz" lIns="91440" tIns="45720" rIns="91440" bIns="45720" rtlCol="0" anchor="b">
            <a:normAutofit/>
          </a:bodyPr>
          <a:lstStyle/>
          <a:p>
            <a:pPr defTabSz="914400"/>
            <a:r>
              <a:rPr lang="en-US" sz="2000" i="1" dirty="0"/>
              <a:t>From the </a:t>
            </a:r>
            <a:br>
              <a:rPr lang="en-US" sz="2000" i="1" dirty="0"/>
            </a:br>
            <a:r>
              <a:rPr lang="en-US" sz="2000" i="1" dirty="0"/>
              <a:t>Rite of Consecration in the </a:t>
            </a:r>
            <a:br>
              <a:rPr lang="en-US" sz="2000" i="1" dirty="0"/>
            </a:br>
            <a:r>
              <a:rPr lang="en-US" sz="2000" i="1" dirty="0"/>
              <a:t>Roman Pontifical</a:t>
            </a:r>
            <a:br>
              <a:rPr lang="en-US" sz="2000" i="1" dirty="0"/>
            </a:br>
            <a:br>
              <a:rPr lang="en-US" sz="2000" i="1" dirty="0"/>
            </a:br>
            <a:br>
              <a:rPr lang="en-US" sz="2000" i="1" dirty="0"/>
            </a:br>
            <a:r>
              <a:rPr lang="en-US" sz="2000" i="1" dirty="0"/>
              <a:t> </a:t>
            </a:r>
            <a:r>
              <a:rPr lang="en-US" sz="3600" b="0" i="0" u="none" strike="noStrike" baseline="0" dirty="0">
                <a:latin typeface="Tahoma" panose="020B0604030504040204" pitchFamily="34" charset="0"/>
                <a:ea typeface="Tahoma" panose="020B0604030504040204" pitchFamily="34" charset="0"/>
                <a:cs typeface="Tahoma" panose="020B0604030504040204" pitchFamily="34" charset="0"/>
              </a:rPr>
              <a:t>20. The cantors then sing the Litany</a:t>
            </a:r>
            <a:r>
              <a:rPr lang="en-US" sz="5400" b="0" i="0" u="none" strike="noStrike" baseline="0" dirty="0"/>
              <a:t>…. </a:t>
            </a:r>
            <a:endParaRPr lang="en-US" sz="5400" dirty="0"/>
          </a:p>
        </p:txBody>
      </p:sp>
      <p:pic>
        <p:nvPicPr>
          <p:cNvPr id="5" name="Content Placeholder 4" descr="Close-up of treble cleff on music sheet">
            <a:extLst>
              <a:ext uri="{FF2B5EF4-FFF2-40B4-BE49-F238E27FC236}">
                <a16:creationId xmlns:a16="http://schemas.microsoft.com/office/drawing/2014/main" id="{17D874AF-36E3-E003-443E-B1EC2A8507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4221" b="8835"/>
          <a:stretch/>
        </p:blipFill>
        <p:spPr>
          <a:xfrm rot="5400000">
            <a:off x="-4406949" y="4406949"/>
            <a:ext cx="12192000" cy="3378101"/>
          </a:xfrm>
          <a:prstGeom prst="rect">
            <a:avLst/>
          </a:prstGeom>
        </p:spPr>
      </p:pic>
    </p:spTree>
    <p:extLst>
      <p:ext uri="{BB962C8B-B14F-4D97-AF65-F5344CB8AC3E}">
        <p14:creationId xmlns:p14="http://schemas.microsoft.com/office/powerpoint/2010/main" val="914894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1" descr="A picture containing text, fabric&#10;&#10;Description automatically generated">
            <a:extLst>
              <a:ext uri="{FF2B5EF4-FFF2-40B4-BE49-F238E27FC236}">
                <a16:creationId xmlns:a16="http://schemas.microsoft.com/office/drawing/2014/main" id="{AB8E3E72-7C0E-0AA4-3405-46F9DD11E50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519" r="26075" b="1"/>
          <a:stretch/>
        </p:blipFill>
        <p:spPr>
          <a:xfrm>
            <a:off x="-1713" y="10"/>
            <a:ext cx="6857998" cy="12191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625"/>
            <a:ext cx="6857999" cy="562159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04EC872-0577-A1F1-D6D6-F0187851D37B}"/>
              </a:ext>
            </a:extLst>
          </p:cNvPr>
          <p:cNvSpPr>
            <a:spLocks noGrp="1"/>
          </p:cNvSpPr>
          <p:nvPr>
            <p:ph type="title"/>
          </p:nvPr>
        </p:nvSpPr>
        <p:spPr>
          <a:xfrm>
            <a:off x="617220" y="578755"/>
            <a:ext cx="5657850" cy="635516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br>
              <a:rPr lang="en-US" sz="4300" dirty="0">
                <a:solidFill>
                  <a:srgbClr val="FFFFFF"/>
                </a:solidFill>
              </a:rPr>
            </a:br>
            <a:endParaRPr lang="en-US" sz="4300" dirty="0">
              <a:solidFill>
                <a:srgbClr val="FFFFFF"/>
              </a:solidFill>
            </a:endParaRPr>
          </a:p>
        </p:txBody>
      </p:sp>
      <p:sp>
        <p:nvSpPr>
          <p:cNvPr id="8" name="Text Placeholder 7">
            <a:extLst>
              <a:ext uri="{FF2B5EF4-FFF2-40B4-BE49-F238E27FC236}">
                <a16:creationId xmlns:a16="http://schemas.microsoft.com/office/drawing/2014/main" id="{76219EA7-13DC-E822-F948-8CB9F6B7842A}"/>
              </a:ext>
            </a:extLst>
          </p:cNvPr>
          <p:cNvSpPr>
            <a:spLocks noGrp="1"/>
          </p:cNvSpPr>
          <p:nvPr>
            <p:ph type="body" idx="1"/>
          </p:nvPr>
        </p:nvSpPr>
        <p:spPr>
          <a:xfrm>
            <a:off x="618778" y="7239187"/>
            <a:ext cx="5657850" cy="2280368"/>
          </a:xfrm>
          <a:effectLst>
            <a:outerShdw blurRad="50800" dist="38100" dir="2700000" algn="tl" rotWithShape="0">
              <a:prstClr val="black">
                <a:alpha val="40000"/>
              </a:prstClr>
            </a:outerShdw>
          </a:effectLst>
        </p:spPr>
        <p:txBody>
          <a:bodyPr vert="horz" lIns="91440" tIns="45720" rIns="91440" bIns="45720" rtlCol="0">
            <a:noAutofit/>
          </a:bodyPr>
          <a:lstStyle/>
          <a:p>
            <a:pPr algn="ctr" defTabSz="914400">
              <a:spcBef>
                <a:spcPts val="1000"/>
              </a:spcBef>
            </a:pPr>
            <a:r>
              <a:rPr lang="en-US" i="1" dirty="0">
                <a:solidFill>
                  <a:schemeClr val="bg1"/>
                </a:solidFill>
              </a:rPr>
              <a:t>From the Rite of Consecration in the </a:t>
            </a:r>
            <a:br>
              <a:rPr lang="en-US" i="1" dirty="0">
                <a:solidFill>
                  <a:schemeClr val="bg1"/>
                </a:solidFill>
              </a:rPr>
            </a:br>
            <a:r>
              <a:rPr lang="en-US" i="1" dirty="0">
                <a:solidFill>
                  <a:schemeClr val="bg1"/>
                </a:solidFill>
              </a:rPr>
              <a:t>Roman Pontifical </a:t>
            </a:r>
          </a:p>
          <a:p>
            <a:pPr algn="ctr" defTabSz="914400">
              <a:spcBef>
                <a:spcPts val="1000"/>
              </a:spcBef>
            </a:pPr>
            <a:endParaRPr lang="en-US" i="1" dirty="0">
              <a:solidFill>
                <a:schemeClr val="bg1"/>
              </a:solidFill>
            </a:endParaRPr>
          </a:p>
          <a:p>
            <a:pPr algn="ctr" defTabSz="914400">
              <a:spcBef>
                <a:spcPts val="1000"/>
              </a:spcBef>
            </a:pPr>
            <a:r>
              <a:rPr lang="en-US" sz="3600" b="0" i="0" u="none" strike="noStrike" baseline="0" dirty="0">
                <a:solidFill>
                  <a:srgbClr val="FFFFFF"/>
                </a:solidFill>
              </a:rPr>
              <a:t>…At the proper place they may add the names of other saints who are specially venerated by the people, </a:t>
            </a:r>
          </a:p>
          <a:p>
            <a:pPr algn="ctr" defTabSz="914400">
              <a:spcBef>
                <a:spcPts val="1000"/>
              </a:spcBef>
            </a:pPr>
            <a:r>
              <a:rPr lang="en-US" sz="3600" b="0" i="0" u="none" strike="noStrike" baseline="0" dirty="0">
                <a:solidFill>
                  <a:srgbClr val="FFFFFF"/>
                </a:solidFill>
              </a:rPr>
              <a:t>or petitions suitable to the occasion.</a:t>
            </a:r>
            <a:endParaRPr lang="en-US" sz="3600" dirty="0">
              <a:solidFill>
                <a:srgbClr val="FFFFFF"/>
              </a:solidFill>
            </a:endParaRPr>
          </a:p>
        </p:txBody>
      </p:sp>
      <p:sp>
        <p:nvSpPr>
          <p:cNvPr id="3" name="TextBox 2">
            <a:extLst>
              <a:ext uri="{FF2B5EF4-FFF2-40B4-BE49-F238E27FC236}">
                <a16:creationId xmlns:a16="http://schemas.microsoft.com/office/drawing/2014/main" id="{ACE21CC1-072D-8D29-602A-ADDE1F3B5536}"/>
              </a:ext>
            </a:extLst>
          </p:cNvPr>
          <p:cNvSpPr txBox="1"/>
          <p:nvPr/>
        </p:nvSpPr>
        <p:spPr>
          <a:xfrm>
            <a:off x="4549243" y="11991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ikivisually.com/wiki/Lazarus_and_Div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275085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5" y="0"/>
            <a:ext cx="685628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ainting of a group of people&#10;&#10;Description automatically generated">
            <a:extLst>
              <a:ext uri="{FF2B5EF4-FFF2-40B4-BE49-F238E27FC236}">
                <a16:creationId xmlns:a16="http://schemas.microsoft.com/office/drawing/2014/main" id="{94036258-A661-8173-B20C-AAD88A1B364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668" r="14949"/>
          <a:stretch/>
        </p:blipFill>
        <p:spPr>
          <a:xfrm>
            <a:off x="1418825" y="10"/>
            <a:ext cx="5439173" cy="12191990"/>
          </a:xfrm>
          <a:prstGeom prst="rect">
            <a:avLst/>
          </a:prstGeom>
        </p:spPr>
      </p:pic>
      <p:sp>
        <p:nvSpPr>
          <p:cNvPr id="74" name="Rectangle 7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7022"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A5135E6-73A3-A694-2D71-19B033EFB683}"/>
              </a:ext>
            </a:extLst>
          </p:cNvPr>
          <p:cNvSpPr>
            <a:spLocks noGrp="1"/>
          </p:cNvSpPr>
          <p:nvPr>
            <p:ph type="title"/>
          </p:nvPr>
        </p:nvSpPr>
        <p:spPr>
          <a:xfrm>
            <a:off x="471487" y="649111"/>
            <a:ext cx="2149981" cy="3377621"/>
          </a:xfrm>
        </p:spPr>
        <p:txBody>
          <a:bodyPr>
            <a:normAutofit fontScale="90000"/>
          </a:bodyPr>
          <a:lstStyle/>
          <a:p>
            <a:r>
              <a:rPr lang="en-US" sz="2200" i="1" dirty="0"/>
              <a:t>From the Rite of Consecration in the </a:t>
            </a:r>
            <a:br>
              <a:rPr lang="en-US" sz="2200" i="1" dirty="0"/>
            </a:br>
            <a:r>
              <a:rPr lang="en-US" sz="2200" i="1" dirty="0"/>
              <a:t>Roman Pontifical </a:t>
            </a:r>
            <a:r>
              <a:rPr lang="en-US" sz="4700" dirty="0"/>
              <a:t>The Litany begins…</a:t>
            </a:r>
            <a:br>
              <a:rPr lang="en-US" sz="4700" dirty="0"/>
            </a:br>
            <a:endParaRPr lang="en-US" sz="4700" dirty="0"/>
          </a:p>
        </p:txBody>
      </p:sp>
      <p:sp>
        <p:nvSpPr>
          <p:cNvPr id="5" name="Content Placeholder 4">
            <a:extLst>
              <a:ext uri="{FF2B5EF4-FFF2-40B4-BE49-F238E27FC236}">
                <a16:creationId xmlns:a16="http://schemas.microsoft.com/office/drawing/2014/main" id="{3AEB04F1-B957-2F59-A5A6-E9EFBAD5EEEC}"/>
              </a:ext>
            </a:extLst>
          </p:cNvPr>
          <p:cNvSpPr>
            <a:spLocks noGrp="1"/>
          </p:cNvSpPr>
          <p:nvPr>
            <p:ph idx="1"/>
          </p:nvPr>
        </p:nvSpPr>
        <p:spPr>
          <a:xfrm>
            <a:off x="471486" y="4327468"/>
            <a:ext cx="2957513" cy="6653799"/>
          </a:xfrm>
        </p:spPr>
        <p:txBody>
          <a:bodyPr>
            <a:normAutofit/>
          </a:bodyPr>
          <a:lstStyle/>
          <a:p>
            <a:pPr marL="0" indent="0">
              <a:lnSpc>
                <a:spcPct val="150000"/>
              </a:lnSpc>
              <a:buNone/>
            </a:pPr>
            <a:r>
              <a:rPr lang="en-US" sz="2300" b="0" i="0" u="none" strike="noStrike" baseline="0" dirty="0">
                <a:latin typeface="Tahoma" panose="020B0604030504040204" pitchFamily="34" charset="0"/>
              </a:rPr>
              <a:t>Lord have mercy          </a:t>
            </a:r>
          </a:p>
          <a:p>
            <a:pPr marL="0" indent="0">
              <a:lnSpc>
                <a:spcPct val="150000"/>
              </a:lnSpc>
              <a:buNone/>
            </a:pPr>
            <a:r>
              <a:rPr lang="en-US" sz="2300" b="0" i="0" u="none" strike="noStrike" baseline="0" dirty="0">
                <a:latin typeface="Tahoma" panose="020B0604030504040204" pitchFamily="34" charset="0"/>
              </a:rPr>
              <a:t>     Lord, have mercy. </a:t>
            </a:r>
          </a:p>
          <a:p>
            <a:pPr marL="0" indent="0">
              <a:lnSpc>
                <a:spcPct val="150000"/>
              </a:lnSpc>
              <a:buNone/>
            </a:pPr>
            <a:r>
              <a:rPr lang="en-US" sz="2300" b="0" i="0" u="none" strike="noStrike" baseline="0" dirty="0">
                <a:latin typeface="Tahoma" panose="020B0604030504040204" pitchFamily="34" charset="0"/>
              </a:rPr>
              <a:t>Christ, have mercy </a:t>
            </a:r>
          </a:p>
          <a:p>
            <a:pPr marL="0" indent="0">
              <a:lnSpc>
                <a:spcPct val="150000"/>
              </a:lnSpc>
              <a:buNone/>
            </a:pPr>
            <a:r>
              <a:rPr lang="en-US" sz="2300" b="0" i="0" u="none" strike="noStrike" baseline="0" dirty="0">
                <a:latin typeface="Tahoma" panose="020B0604030504040204" pitchFamily="34" charset="0"/>
              </a:rPr>
              <a:t>   Christ, have mercy. </a:t>
            </a:r>
          </a:p>
          <a:p>
            <a:pPr marL="0" indent="0">
              <a:lnSpc>
                <a:spcPct val="150000"/>
              </a:lnSpc>
              <a:buNone/>
            </a:pPr>
            <a:r>
              <a:rPr lang="en-US" sz="2300" b="0" i="0" u="none" strike="noStrike" baseline="0" dirty="0">
                <a:latin typeface="Tahoma" panose="020B0604030504040204" pitchFamily="34" charset="0"/>
              </a:rPr>
              <a:t>Lord, have mercy </a:t>
            </a:r>
          </a:p>
          <a:p>
            <a:pPr marL="0" indent="0">
              <a:lnSpc>
                <a:spcPct val="150000"/>
              </a:lnSpc>
              <a:buNone/>
            </a:pPr>
            <a:r>
              <a:rPr lang="en-US" sz="2300" b="0" i="0" u="none" strike="noStrike" baseline="0" dirty="0">
                <a:latin typeface="Tahoma" panose="020B0604030504040204" pitchFamily="34" charset="0"/>
              </a:rPr>
              <a:t>    Lord, have mercy. </a:t>
            </a:r>
            <a:endParaRPr lang="en-US" sz="2300" dirty="0"/>
          </a:p>
        </p:txBody>
      </p:sp>
      <p:sp>
        <p:nvSpPr>
          <p:cNvPr id="28" name="TextBox 27">
            <a:extLst>
              <a:ext uri="{FF2B5EF4-FFF2-40B4-BE49-F238E27FC236}">
                <a16:creationId xmlns:a16="http://schemas.microsoft.com/office/drawing/2014/main" id="{9DF3FF31-D97B-C75E-0221-2D8866145D8F}"/>
              </a:ext>
            </a:extLst>
          </p:cNvPr>
          <p:cNvSpPr txBox="1"/>
          <p:nvPr/>
        </p:nvSpPr>
        <p:spPr>
          <a:xfrm>
            <a:off x="4398672" y="11991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acatholiclife.blogspot.com/2017/06/litany-of-english-saint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10491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34AE774-7140-49BE-8B41-57CD71D9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F33B71F-F1D4-A965-1565-786CC3E4EA9D}"/>
              </a:ext>
            </a:extLst>
          </p:cNvPr>
          <p:cNvSpPr>
            <a:spLocks noGrp="1"/>
          </p:cNvSpPr>
          <p:nvPr>
            <p:ph type="title"/>
          </p:nvPr>
        </p:nvSpPr>
        <p:spPr>
          <a:xfrm>
            <a:off x="471488" y="691833"/>
            <a:ext cx="3467294" cy="3713223"/>
          </a:xfrm>
        </p:spPr>
        <p:txBody>
          <a:bodyPr vert="horz" lIns="91440" tIns="45720" rIns="91440" bIns="45720" rtlCol="0" anchor="ctr">
            <a:normAutofit fontScale="90000"/>
          </a:bodyPr>
          <a:lstStyle/>
          <a:p>
            <a:pPr defTabSz="914400"/>
            <a:r>
              <a:rPr lang="en-US" sz="6000" dirty="0">
                <a:solidFill>
                  <a:schemeClr val="accent1"/>
                </a:solidFill>
                <a:latin typeface="Edwardian Script ITC" panose="030303020407070D0804" pitchFamily="66" charset="0"/>
              </a:rPr>
              <a:t>Ponderings</a:t>
            </a:r>
            <a:br>
              <a:rPr lang="en-US" sz="6000" dirty="0">
                <a:solidFill>
                  <a:schemeClr val="accent1"/>
                </a:solidFill>
                <a:latin typeface="Edwardian Script ITC" panose="030303020407070D0804" pitchFamily="66" charset="0"/>
              </a:rPr>
            </a:br>
            <a:br>
              <a:rPr lang="en-US" sz="2900" dirty="0"/>
            </a:br>
            <a:r>
              <a:rPr lang="en-US" sz="3200" dirty="0"/>
              <a:t>This litany is ‘proper’ for this Mass of Consecration.</a:t>
            </a:r>
            <a:br>
              <a:rPr lang="en-US" sz="3200" dirty="0"/>
            </a:br>
            <a:br>
              <a:rPr lang="en-US" sz="2900" dirty="0"/>
            </a:br>
            <a:br>
              <a:rPr lang="en-US" sz="2900" dirty="0"/>
            </a:br>
            <a:br>
              <a:rPr lang="en-US" sz="2900" dirty="0"/>
            </a:br>
            <a:endParaRPr lang="en-US" sz="2900" dirty="0"/>
          </a:p>
        </p:txBody>
      </p:sp>
      <p:sp>
        <p:nvSpPr>
          <p:cNvPr id="5" name="Text Placeholder 4">
            <a:extLst>
              <a:ext uri="{FF2B5EF4-FFF2-40B4-BE49-F238E27FC236}">
                <a16:creationId xmlns:a16="http://schemas.microsoft.com/office/drawing/2014/main" id="{59ECF424-56EF-A045-98F5-DBED2FACBE8B}"/>
              </a:ext>
            </a:extLst>
          </p:cNvPr>
          <p:cNvSpPr>
            <a:spLocks noGrp="1"/>
          </p:cNvSpPr>
          <p:nvPr>
            <p:ph type="body" idx="1"/>
          </p:nvPr>
        </p:nvSpPr>
        <p:spPr>
          <a:xfrm>
            <a:off x="4041804" y="986446"/>
            <a:ext cx="2344708" cy="3713223"/>
          </a:xfrm>
        </p:spPr>
        <p:txBody>
          <a:bodyPr vert="horz" lIns="91440" tIns="45720" rIns="91440" bIns="45720" rtlCol="0" anchor="ctr">
            <a:normAutofit/>
          </a:bodyPr>
          <a:lstStyle/>
          <a:p>
            <a:pPr defTabSz="914400">
              <a:spcBef>
                <a:spcPts val="1000"/>
              </a:spcBef>
            </a:pPr>
            <a:endParaRPr lang="en-US" sz="2000" dirty="0"/>
          </a:p>
          <a:p>
            <a:pPr algn="r" defTabSz="914400">
              <a:spcBef>
                <a:spcPts val="1000"/>
              </a:spcBef>
            </a:pPr>
            <a:r>
              <a:rPr lang="en-US" sz="2400" dirty="0"/>
              <a:t>The saints have been selected for a reason</a:t>
            </a:r>
          </a:p>
          <a:p>
            <a:pPr algn="r" defTabSz="914400">
              <a:spcBef>
                <a:spcPts val="1000"/>
              </a:spcBef>
            </a:pPr>
            <a:r>
              <a:rPr lang="en-US" sz="2400" dirty="0"/>
              <a:t>Holy Mother Church offers direction in this Litany</a:t>
            </a:r>
          </a:p>
        </p:txBody>
      </p:sp>
      <p:pic>
        <p:nvPicPr>
          <p:cNvPr id="3" name="Picture 2" descr="A group of religious paintings&#10;&#10;Description automatically generated">
            <a:extLst>
              <a:ext uri="{FF2B5EF4-FFF2-40B4-BE49-F238E27FC236}">
                <a16:creationId xmlns:a16="http://schemas.microsoft.com/office/drawing/2014/main" id="{97287716-24CC-0F1A-DF22-CCEEF77FA18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032" r="26510"/>
          <a:stretch/>
        </p:blipFill>
        <p:spPr>
          <a:xfrm>
            <a:off x="106517" y="4952796"/>
            <a:ext cx="6639690" cy="6929812"/>
          </a:xfrm>
          <a:prstGeom prst="rect">
            <a:avLst/>
          </a:prstGeom>
        </p:spPr>
      </p:pic>
      <p:sp>
        <p:nvSpPr>
          <p:cNvPr id="6" name="TextBox 5">
            <a:extLst>
              <a:ext uri="{FF2B5EF4-FFF2-40B4-BE49-F238E27FC236}">
                <a16:creationId xmlns:a16="http://schemas.microsoft.com/office/drawing/2014/main" id="{83FB7194-A657-D933-465D-E77465665C1F}"/>
              </a:ext>
            </a:extLst>
          </p:cNvPr>
          <p:cNvSpPr txBox="1"/>
          <p:nvPr/>
        </p:nvSpPr>
        <p:spPr>
          <a:xfrm>
            <a:off x="4286880" y="11682553"/>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atholicfaithsharing.blogspot.com/2014/11/litany-of-saint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147342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praying in a church&#10;&#10;Description automatically generated">
            <a:extLst>
              <a:ext uri="{FF2B5EF4-FFF2-40B4-BE49-F238E27FC236}">
                <a16:creationId xmlns:a16="http://schemas.microsoft.com/office/drawing/2014/main" id="{6F540220-4144-9420-18DD-7A70D1AC706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1396" r="21198" b="1"/>
          <a:stretch/>
        </p:blipFill>
        <p:spPr>
          <a:xfrm>
            <a:off x="161573" y="-97960"/>
            <a:ext cx="6857998" cy="12191990"/>
          </a:xfrm>
          <a:prstGeom prst="rect">
            <a:avLst/>
          </a:prstGeom>
        </p:spPr>
      </p:pic>
      <p:sp>
        <p:nvSpPr>
          <p:cNvPr id="30" name="Rectangle 2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625"/>
            <a:ext cx="6857999" cy="562159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9A03E1B0-D8B6-CC90-46AF-FBE0DB012BFB}"/>
              </a:ext>
            </a:extLst>
          </p:cNvPr>
          <p:cNvSpPr>
            <a:spLocks noGrp="1"/>
          </p:cNvSpPr>
          <p:nvPr>
            <p:ph type="title"/>
          </p:nvPr>
        </p:nvSpPr>
        <p:spPr>
          <a:xfrm>
            <a:off x="761647" y="2391227"/>
            <a:ext cx="5657850" cy="6355161"/>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defTabSz="914400"/>
            <a:r>
              <a:rPr lang="en-US" sz="3600" b="1" i="0" u="none" strike="noStrike" baseline="0" dirty="0">
                <a:solidFill>
                  <a:srgbClr val="FFFFFF"/>
                </a:solidFill>
              </a:rPr>
              <a:t>From the Rite Roman Pontifical</a:t>
            </a:r>
            <a:br>
              <a:rPr lang="en-US" sz="4900" b="1" i="0" u="none" strike="noStrike" baseline="0" dirty="0">
                <a:solidFill>
                  <a:srgbClr val="FFFFFF"/>
                </a:solidFill>
              </a:rPr>
            </a:br>
            <a:r>
              <a:rPr lang="en-US" sz="4900" b="1" i="0" u="none" strike="noStrike" baseline="0" dirty="0">
                <a:solidFill>
                  <a:srgbClr val="FFFFFF"/>
                </a:solidFill>
              </a:rPr>
              <a:t>L</a:t>
            </a:r>
            <a:r>
              <a:rPr lang="en-US" sz="4900" b="0" i="0" u="none" strike="noStrike" baseline="0" dirty="0">
                <a:solidFill>
                  <a:srgbClr val="FFFFFF"/>
                </a:solidFill>
              </a:rPr>
              <a:t>ITANY </a:t>
            </a:r>
            <a:r>
              <a:rPr lang="en-US" sz="4900" b="1" i="0" u="none" strike="noStrike" baseline="0" dirty="0">
                <a:solidFill>
                  <a:srgbClr val="FFFFFF"/>
                </a:solidFill>
              </a:rPr>
              <a:t>OF S</a:t>
            </a:r>
            <a:r>
              <a:rPr lang="en-US" sz="4900" b="0" i="0" u="none" strike="noStrike" baseline="0" dirty="0">
                <a:solidFill>
                  <a:srgbClr val="FFFFFF"/>
                </a:solidFill>
              </a:rPr>
              <a:t>UPPLICATION </a:t>
            </a:r>
            <a:br>
              <a:rPr lang="en-US" sz="5600" b="0" i="0" u="none" strike="noStrike" baseline="0" dirty="0">
                <a:solidFill>
                  <a:srgbClr val="FFFFFF"/>
                </a:solidFill>
              </a:rPr>
            </a:br>
            <a:br>
              <a:rPr lang="en-US" sz="5600" b="0" i="0" u="none" strike="noStrike" baseline="0" dirty="0">
                <a:solidFill>
                  <a:srgbClr val="FFFFFF"/>
                </a:solidFill>
              </a:rPr>
            </a:br>
            <a:r>
              <a:rPr lang="en-US" sz="5600" b="0" i="0" u="none" strike="noStrike" baseline="0" dirty="0">
                <a:solidFill>
                  <a:srgbClr val="FFFFFF"/>
                </a:solidFill>
              </a:rPr>
              <a:t>18. Then all stand, and the Bishop, without his miter, invites the people to pray: </a:t>
            </a:r>
            <a:br>
              <a:rPr lang="en-US" sz="5600" b="0" i="0" u="none" strike="noStrike" baseline="0" dirty="0">
                <a:solidFill>
                  <a:srgbClr val="FFFFFF"/>
                </a:solidFill>
              </a:rPr>
            </a:br>
            <a:endParaRPr lang="en-US" sz="5600" dirty="0">
              <a:solidFill>
                <a:srgbClr val="FFFFFF"/>
              </a:solidFill>
            </a:endParaRPr>
          </a:p>
        </p:txBody>
      </p:sp>
    </p:spTree>
    <p:extLst>
      <p:ext uri="{BB962C8B-B14F-4D97-AF65-F5344CB8AC3E}">
        <p14:creationId xmlns:p14="http://schemas.microsoft.com/office/powerpoint/2010/main" val="186982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5" y="0"/>
            <a:ext cx="685628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5">
            <a:extLst>
              <a:ext uri="{FF2B5EF4-FFF2-40B4-BE49-F238E27FC236}">
                <a16:creationId xmlns:a16="http://schemas.microsoft.com/office/drawing/2014/main" id="{1447F46E-F288-73E6-F331-63923A6C5C0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390" r="32125"/>
          <a:stretch/>
        </p:blipFill>
        <p:spPr>
          <a:xfrm>
            <a:off x="1418825" y="10"/>
            <a:ext cx="5439173" cy="12191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7022"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4">
            <a:extLst>
              <a:ext uri="{FF2B5EF4-FFF2-40B4-BE49-F238E27FC236}">
                <a16:creationId xmlns:a16="http://schemas.microsoft.com/office/drawing/2014/main" id="{DDB0BDA5-13CF-1267-98FD-B03F13828978}"/>
              </a:ext>
            </a:extLst>
          </p:cNvPr>
          <p:cNvSpPr>
            <a:spLocks noGrp="1"/>
          </p:cNvSpPr>
          <p:nvPr>
            <p:ph idx="1"/>
          </p:nvPr>
        </p:nvSpPr>
        <p:spPr>
          <a:xfrm>
            <a:off x="471487" y="4327468"/>
            <a:ext cx="3806599" cy="6653799"/>
          </a:xfrm>
        </p:spPr>
        <p:txBody>
          <a:bodyPr>
            <a:normAutofit/>
          </a:bodyPr>
          <a:lstStyle/>
          <a:p>
            <a:pPr marL="0" indent="0">
              <a:buNone/>
            </a:pPr>
            <a:endParaRPr lang="en-US" sz="1600" b="0" i="0" u="none" strike="noStrike" baseline="0" dirty="0">
              <a:latin typeface="Tahoma" panose="020B0604030504040204" pitchFamily="34" charset="0"/>
            </a:endParaRPr>
          </a:p>
          <a:p>
            <a:pPr marL="0" indent="0">
              <a:buNone/>
            </a:pPr>
            <a:endParaRPr lang="en-US" sz="1600" b="0" i="0" u="none" strike="noStrike" baseline="0" dirty="0">
              <a:latin typeface="Tahoma" panose="020B0604030504040204" pitchFamily="34" charset="0"/>
            </a:endParaRPr>
          </a:p>
          <a:p>
            <a:pPr marL="0" indent="0">
              <a:buNone/>
            </a:pPr>
            <a:r>
              <a:rPr lang="en-US" sz="1600" b="1" i="0" u="none" strike="noStrike" baseline="0" dirty="0"/>
              <a:t>From the Rite Roman Pontifical</a:t>
            </a:r>
            <a:br>
              <a:rPr lang="en-US" sz="1600" b="1" i="0" u="none" strike="noStrike" baseline="0" dirty="0"/>
            </a:br>
            <a:r>
              <a:rPr lang="en-US" sz="1600" b="1" i="0" u="none" strike="noStrike" baseline="0" dirty="0"/>
              <a:t>L</a:t>
            </a:r>
            <a:r>
              <a:rPr lang="en-US" sz="1600" b="0" i="0" u="none" strike="noStrike" baseline="0" dirty="0"/>
              <a:t>ITANY </a:t>
            </a:r>
            <a:r>
              <a:rPr lang="en-US" sz="1600" b="1" i="0" u="none" strike="noStrike" baseline="0" dirty="0"/>
              <a:t>OF S</a:t>
            </a:r>
            <a:r>
              <a:rPr lang="en-US" sz="1600" b="0" i="0" u="none" strike="noStrike" baseline="0" dirty="0"/>
              <a:t>UPPLICATION</a:t>
            </a:r>
          </a:p>
          <a:p>
            <a:pPr marL="0" indent="0">
              <a:buNone/>
            </a:pPr>
            <a:endParaRPr lang="en-US" sz="1600" b="0" i="0" u="none" strike="noStrike" baseline="0" dirty="0">
              <a:latin typeface="Tahoma" panose="020B0604030504040204" pitchFamily="34" charset="0"/>
            </a:endParaRPr>
          </a:p>
          <a:p>
            <a:pPr marL="0" indent="0">
              <a:buNone/>
            </a:pPr>
            <a:r>
              <a:rPr lang="en-US" sz="2300" b="0" i="0" u="none" strike="noStrike" baseline="0" dirty="0">
                <a:latin typeface="Tahoma" panose="020B0604030504040204" pitchFamily="34" charset="0"/>
              </a:rPr>
              <a:t>Dearly beloved, </a:t>
            </a:r>
          </a:p>
          <a:p>
            <a:pPr marL="0" indent="0">
              <a:buNone/>
            </a:pPr>
            <a:r>
              <a:rPr lang="en-US" sz="2300" b="0" i="0" u="none" strike="noStrike" baseline="0" dirty="0">
                <a:latin typeface="Tahoma" panose="020B0604030504040204" pitchFamily="34" charset="0"/>
              </a:rPr>
              <a:t>let us pray </a:t>
            </a:r>
          </a:p>
          <a:p>
            <a:pPr marL="0" indent="0">
              <a:buNone/>
            </a:pPr>
            <a:r>
              <a:rPr lang="en-US" sz="2300" b="0" i="0" u="none" strike="noStrike" baseline="0" dirty="0">
                <a:latin typeface="Tahoma" panose="020B0604030504040204" pitchFamily="34" charset="0"/>
              </a:rPr>
              <a:t>to God </a:t>
            </a:r>
          </a:p>
          <a:p>
            <a:pPr marL="0" indent="0">
              <a:buNone/>
            </a:pPr>
            <a:r>
              <a:rPr lang="en-US" sz="2300" b="0" i="0" u="none" strike="noStrike" baseline="0" dirty="0">
                <a:latin typeface="Tahoma" panose="020B0604030504040204" pitchFamily="34" charset="0"/>
              </a:rPr>
              <a:t>the almighty Father </a:t>
            </a:r>
          </a:p>
          <a:p>
            <a:pPr marL="0" indent="0">
              <a:buNone/>
            </a:pPr>
            <a:r>
              <a:rPr lang="en-US" sz="2300" b="0" i="0" u="none" strike="noStrike" baseline="0" dirty="0">
                <a:latin typeface="Tahoma" panose="020B0604030504040204" pitchFamily="34" charset="0"/>
              </a:rPr>
              <a:t>through his Son, </a:t>
            </a:r>
          </a:p>
          <a:p>
            <a:pPr marL="0" indent="0">
              <a:buNone/>
            </a:pPr>
            <a:r>
              <a:rPr lang="en-US" sz="2300" b="0" i="0" u="none" strike="noStrike" baseline="0" dirty="0">
                <a:latin typeface="Tahoma" panose="020B0604030504040204" pitchFamily="34" charset="0"/>
              </a:rPr>
              <a:t>our Lord Jesus Christ, </a:t>
            </a:r>
          </a:p>
          <a:p>
            <a:pPr marL="0" indent="0">
              <a:buNone/>
            </a:pPr>
            <a:endParaRPr lang="en-US" sz="2300" dirty="0"/>
          </a:p>
        </p:txBody>
      </p:sp>
    </p:spTree>
    <p:extLst>
      <p:ext uri="{BB962C8B-B14F-4D97-AF65-F5344CB8AC3E}">
        <p14:creationId xmlns:p14="http://schemas.microsoft.com/office/powerpoint/2010/main" val="3179265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BBA164-323C-C7BC-2879-F224AD86ED43}"/>
              </a:ext>
            </a:extLst>
          </p:cNvPr>
          <p:cNvSpPr>
            <a:spLocks noGrp="1"/>
          </p:cNvSpPr>
          <p:nvPr>
            <p:ph type="title"/>
          </p:nvPr>
        </p:nvSpPr>
        <p:spPr/>
        <p:txBody>
          <a:bodyPr>
            <a:normAutofit/>
          </a:bodyPr>
          <a:lstStyle/>
          <a:p>
            <a:br>
              <a:rPr lang="en-US" sz="3200"/>
            </a:br>
            <a:r>
              <a:rPr lang="en-US" sz="2300"/>
              <a:t> </a:t>
            </a:r>
            <a:br>
              <a:rPr lang="en-US" sz="2300"/>
            </a:br>
            <a:endParaRPr lang="en-US" sz="2300" dirty="0"/>
          </a:p>
        </p:txBody>
      </p:sp>
      <p:pic>
        <p:nvPicPr>
          <p:cNvPr id="10" name="Content Placeholder 9" descr="A person in a blue robe&#10;&#10;Description automatically generated">
            <a:extLst>
              <a:ext uri="{FF2B5EF4-FFF2-40B4-BE49-F238E27FC236}">
                <a16:creationId xmlns:a16="http://schemas.microsoft.com/office/drawing/2014/main" id="{CB3EDA57-AA48-41A0-7EF1-7C7C6854EE7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1488" y="3298176"/>
            <a:ext cx="5915025" cy="7629236"/>
          </a:xfrm>
        </p:spPr>
      </p:pic>
      <p:sp>
        <p:nvSpPr>
          <p:cNvPr id="8" name="TextBox 7">
            <a:extLst>
              <a:ext uri="{FF2B5EF4-FFF2-40B4-BE49-F238E27FC236}">
                <a16:creationId xmlns:a16="http://schemas.microsoft.com/office/drawing/2014/main" id="{ED5062A3-C1FE-6D74-F355-3920320FB5DA}"/>
              </a:ext>
            </a:extLst>
          </p:cNvPr>
          <p:cNvSpPr txBox="1"/>
          <p:nvPr/>
        </p:nvSpPr>
        <p:spPr>
          <a:xfrm>
            <a:off x="471487" y="1210732"/>
            <a:ext cx="5915025" cy="1692771"/>
          </a:xfrm>
          <a:prstGeom prst="rect">
            <a:avLst/>
          </a:prstGeom>
          <a:noFill/>
        </p:spPr>
        <p:txBody>
          <a:bodyPr wrap="square">
            <a:spAutoFit/>
          </a:bodyPr>
          <a:lstStyle/>
          <a:p>
            <a:pPr marL="0" indent="0" algn="r">
              <a:buNone/>
            </a:pPr>
            <a:r>
              <a:rPr lang="en-US" sz="1600" b="1" i="0" u="none" strike="noStrike" baseline="0" dirty="0"/>
              <a:t>From the Rite Roman Pontifical</a:t>
            </a:r>
            <a:br>
              <a:rPr lang="en-US" sz="1600" b="1" i="0" u="none" strike="noStrike" baseline="0" dirty="0"/>
            </a:br>
            <a:r>
              <a:rPr lang="en-US" sz="1600" b="1" i="0" u="none" strike="noStrike" baseline="0" dirty="0"/>
              <a:t>L</a:t>
            </a:r>
            <a:r>
              <a:rPr lang="en-US" sz="1600" b="0" i="0" u="none" strike="noStrike" baseline="0" dirty="0"/>
              <a:t>ITANY </a:t>
            </a:r>
            <a:r>
              <a:rPr lang="en-US" sz="1600" b="1" i="0" u="none" strike="noStrike" baseline="0" dirty="0"/>
              <a:t>OF S</a:t>
            </a:r>
            <a:r>
              <a:rPr lang="en-US" sz="1600" b="0" i="0" u="none" strike="noStrike" baseline="0" dirty="0"/>
              <a:t>UPPLICATION</a:t>
            </a:r>
            <a:endParaRPr lang="en-US" sz="1600" b="0" i="0" u="none" strike="noStrike" baseline="0" dirty="0">
              <a:latin typeface="Tahoma" panose="020B0604030504040204" pitchFamily="34" charset="0"/>
            </a:endParaRPr>
          </a:p>
          <a:p>
            <a:pPr marL="0" indent="0" algn="ctr">
              <a:buNone/>
            </a:pPr>
            <a:r>
              <a:rPr lang="en-US" sz="3600" dirty="0">
                <a:solidFill>
                  <a:srgbClr val="000000"/>
                </a:solidFill>
                <a:latin typeface="Tahoma" panose="020B0604030504040204" pitchFamily="34" charset="0"/>
              </a:rPr>
              <a:t>t</a:t>
            </a:r>
            <a:r>
              <a:rPr lang="en-US" sz="3600" b="0" i="0" u="none" strike="noStrike" baseline="0" dirty="0">
                <a:solidFill>
                  <a:srgbClr val="000000"/>
                </a:solidFill>
                <a:latin typeface="Tahoma" panose="020B0604030504040204" pitchFamily="34" charset="0"/>
              </a:rPr>
              <a:t>hat by the intercession </a:t>
            </a:r>
          </a:p>
          <a:p>
            <a:pPr marL="0" indent="0" algn="ctr">
              <a:buNone/>
            </a:pPr>
            <a:r>
              <a:rPr lang="en-US" sz="3600" b="0" i="0" u="none" strike="noStrike" baseline="0" dirty="0">
                <a:solidFill>
                  <a:srgbClr val="000000"/>
                </a:solidFill>
                <a:latin typeface="Tahoma" panose="020B0604030504040204" pitchFamily="34" charset="0"/>
              </a:rPr>
              <a:t>of the Blessed Virgin Mary </a:t>
            </a:r>
          </a:p>
        </p:txBody>
      </p:sp>
      <p:sp>
        <p:nvSpPr>
          <p:cNvPr id="11" name="TextBox 10">
            <a:extLst>
              <a:ext uri="{FF2B5EF4-FFF2-40B4-BE49-F238E27FC236}">
                <a16:creationId xmlns:a16="http://schemas.microsoft.com/office/drawing/2014/main" id="{306E2B66-0419-1334-B496-B524513E89B1}"/>
              </a:ext>
            </a:extLst>
          </p:cNvPr>
          <p:cNvSpPr txBox="1"/>
          <p:nvPr/>
        </p:nvSpPr>
        <p:spPr>
          <a:xfrm>
            <a:off x="471488" y="10927412"/>
            <a:ext cx="5915025" cy="230832"/>
          </a:xfrm>
          <a:prstGeom prst="rect">
            <a:avLst/>
          </a:prstGeom>
          <a:noFill/>
        </p:spPr>
        <p:txBody>
          <a:bodyPr wrap="square" rtlCol="0">
            <a:spAutoFit/>
          </a:bodyPr>
          <a:lstStyle/>
          <a:p>
            <a:r>
              <a:rPr lang="en-US" sz="900">
                <a:hlinkClick r:id="rId3" tooltip="https://famvin.org/en/2016/11/23/lord-have-mercy-tales-miraculous-virgin/"/>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281815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group of religious art&#10;&#10;Description automatically generated">
            <a:extLst>
              <a:ext uri="{FF2B5EF4-FFF2-40B4-BE49-F238E27FC236}">
                <a16:creationId xmlns:a16="http://schemas.microsoft.com/office/drawing/2014/main" id="{42B6F7D9-DFF1-F612-A47B-6A6AB51D254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057" r="36116" b="1"/>
          <a:stretch/>
        </p:blipFill>
        <p:spPr>
          <a:xfrm>
            <a:off x="20" y="-39"/>
            <a:ext cx="6857978" cy="12192039"/>
          </a:xfrm>
          <a:prstGeom prst="rect">
            <a:avLst/>
          </a:prstGeom>
        </p:spPr>
      </p:pic>
      <p:sp>
        <p:nvSpPr>
          <p:cNvPr id="27" name="Rectangle 2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787839" y="4786102"/>
            <a:ext cx="12192005" cy="261975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974135-2802-54E1-7DCD-179A4A9B8DEE}"/>
              </a:ext>
            </a:extLst>
          </p:cNvPr>
          <p:cNvSpPr>
            <a:spLocks noGrp="1"/>
          </p:cNvSpPr>
          <p:nvPr>
            <p:ph type="title"/>
          </p:nvPr>
        </p:nvSpPr>
        <p:spPr>
          <a:xfrm>
            <a:off x="361949" y="1143941"/>
            <a:ext cx="3067048" cy="6345319"/>
          </a:xfrm>
        </p:spPr>
        <p:txBody>
          <a:bodyPr vert="horz" lIns="91440" tIns="45720" rIns="91440" bIns="45720" rtlCol="0" anchor="t">
            <a:normAutofit/>
          </a:bodyPr>
          <a:lstStyle/>
          <a:p>
            <a:pPr marL="857250" indent="-857250">
              <a:buFont typeface="Arial" panose="020B0604020202020204" pitchFamily="34" charset="0"/>
              <a:buChar char="•"/>
            </a:pPr>
            <a:r>
              <a:rPr lang="en-US" sz="2000" b="1" i="0" u="none" strike="noStrike" baseline="0" dirty="0">
                <a:solidFill>
                  <a:schemeClr val="bg1"/>
                </a:solidFill>
              </a:rPr>
              <a:t>From the Rite Roman Pontifical</a:t>
            </a:r>
            <a:br>
              <a:rPr lang="en-US" sz="2000" b="1" i="0" u="none" strike="noStrike" baseline="0" dirty="0">
                <a:solidFill>
                  <a:schemeClr val="bg1"/>
                </a:solidFill>
              </a:rPr>
            </a:br>
            <a:r>
              <a:rPr lang="en-US" sz="2000" b="1" i="0" u="none" strike="noStrike" baseline="0" dirty="0">
                <a:solidFill>
                  <a:schemeClr val="bg1"/>
                </a:solidFill>
              </a:rPr>
              <a:t>L</a:t>
            </a:r>
            <a:r>
              <a:rPr lang="en-US" sz="2000" b="0" i="0" u="none" strike="noStrike" baseline="0" dirty="0">
                <a:solidFill>
                  <a:schemeClr val="bg1"/>
                </a:solidFill>
              </a:rPr>
              <a:t>ITANY </a:t>
            </a:r>
            <a:r>
              <a:rPr lang="en-US" sz="2000" b="1" i="0" u="none" strike="noStrike" baseline="0" dirty="0">
                <a:solidFill>
                  <a:schemeClr val="bg1"/>
                </a:solidFill>
              </a:rPr>
              <a:t>OF S</a:t>
            </a:r>
            <a:r>
              <a:rPr lang="en-US" sz="2000" b="0" i="0" u="none" strike="noStrike" baseline="0" dirty="0">
                <a:solidFill>
                  <a:schemeClr val="bg1"/>
                </a:solidFill>
              </a:rPr>
              <a:t>UPPLICATION</a:t>
            </a:r>
            <a:br>
              <a:rPr lang="en-US" sz="6600" b="0" i="0" u="none" strike="noStrike" baseline="0" dirty="0">
                <a:latin typeface="Tahoma" panose="020B0604030504040204" pitchFamily="34" charset="0"/>
              </a:rPr>
            </a:br>
            <a:r>
              <a:rPr lang="en-US" sz="6100" b="0" i="0" u="none" strike="noStrike" baseline="0" dirty="0">
                <a:solidFill>
                  <a:srgbClr val="FFFFFF"/>
                </a:solidFill>
              </a:rPr>
              <a:t>and all the saints, </a:t>
            </a:r>
            <a:br>
              <a:rPr lang="en-US" sz="6100" b="0" i="0" u="none" strike="noStrike" baseline="0" dirty="0">
                <a:solidFill>
                  <a:srgbClr val="FFFFFF"/>
                </a:solidFill>
              </a:rPr>
            </a:br>
            <a:endParaRPr lang="en-US" sz="6100" dirty="0">
              <a:solidFill>
                <a:srgbClr val="FFFFFF"/>
              </a:solidFill>
            </a:endParaRPr>
          </a:p>
        </p:txBody>
      </p:sp>
      <p:sp>
        <p:nvSpPr>
          <p:cNvPr id="29" name="Rectangle 2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4166" y="5408161"/>
            <a:ext cx="12192005" cy="137566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9A5873A-EDDE-33E8-1A3A-160F4999EC15}"/>
              </a:ext>
            </a:extLst>
          </p:cNvPr>
          <p:cNvSpPr txBox="1"/>
          <p:nvPr/>
        </p:nvSpPr>
        <p:spPr>
          <a:xfrm>
            <a:off x="4550956" y="11991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All_Saints'_Da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760623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ainting of a dove flying in the sky&#10;&#10;Description automatically generated">
            <a:extLst>
              <a:ext uri="{FF2B5EF4-FFF2-40B4-BE49-F238E27FC236}">
                <a16:creationId xmlns:a16="http://schemas.microsoft.com/office/drawing/2014/main" id="{6CBF9910-3A23-F876-14E8-9AB51D7DF2A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7674" r="28867"/>
          <a:stretch/>
        </p:blipFill>
        <p:spPr>
          <a:xfrm>
            <a:off x="20" y="0"/>
            <a:ext cx="5439154" cy="12191990"/>
          </a:xfrm>
          <a:prstGeom prst="rect">
            <a:avLst/>
          </a:prstGeom>
        </p:spPr>
      </p:pic>
      <p:sp>
        <p:nvSpPr>
          <p:cNvPr id="42" name="Rectangle 4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82823" y="0"/>
            <a:ext cx="3975175"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0C890-132B-592E-0458-7F99C1513FD2}"/>
              </a:ext>
            </a:extLst>
          </p:cNvPr>
          <p:cNvSpPr>
            <a:spLocks noGrp="1"/>
          </p:cNvSpPr>
          <p:nvPr>
            <p:ph type="title"/>
          </p:nvPr>
        </p:nvSpPr>
        <p:spPr>
          <a:xfrm>
            <a:off x="3258297" y="7151915"/>
            <a:ext cx="3224225" cy="3786816"/>
          </a:xfrm>
          <a:noFill/>
        </p:spPr>
        <p:txBody>
          <a:bodyPr vert="horz" lIns="91440" tIns="45720" rIns="91440" bIns="45720" rtlCol="0" anchor="b">
            <a:normAutofit fontScale="90000"/>
          </a:bodyPr>
          <a:lstStyle/>
          <a:p>
            <a:pPr marL="0" indent="0" algn="r">
              <a:buNone/>
            </a:pPr>
            <a:br>
              <a:rPr lang="en-US" sz="3600" dirty="0">
                <a:effectLst/>
              </a:rPr>
            </a:br>
            <a:br>
              <a:rPr lang="en-US" sz="3600" dirty="0">
                <a:effectLst/>
              </a:rPr>
            </a:br>
            <a:br>
              <a:rPr lang="en-US" sz="3600" dirty="0">
                <a:effectLst/>
              </a:rPr>
            </a:br>
            <a:br>
              <a:rPr lang="en-US" sz="3600" dirty="0">
                <a:effectLst/>
              </a:rPr>
            </a:br>
            <a:br>
              <a:rPr lang="en-US" sz="3600" dirty="0">
                <a:effectLst/>
              </a:rPr>
            </a:br>
            <a:r>
              <a:rPr lang="en-US" sz="2200" b="1" i="0" u="none" strike="noStrike" baseline="0" dirty="0"/>
              <a:t>From the Rite Roman Pontifical</a:t>
            </a:r>
            <a:br>
              <a:rPr lang="en-US" sz="2200" b="1" i="0" u="none" strike="noStrike" baseline="0" dirty="0"/>
            </a:br>
            <a:r>
              <a:rPr lang="en-US" sz="2200" b="1" i="0" u="none" strike="noStrike" baseline="0" dirty="0"/>
              <a:t>L</a:t>
            </a:r>
            <a:r>
              <a:rPr lang="en-US" sz="2200" b="0" i="0" u="none" strike="noStrike" baseline="0" dirty="0"/>
              <a:t>ITANY </a:t>
            </a:r>
            <a:r>
              <a:rPr lang="en-US" sz="2200" b="1" i="0" u="none" strike="noStrike" baseline="0" dirty="0"/>
              <a:t>OF S</a:t>
            </a:r>
            <a:r>
              <a:rPr lang="en-US" sz="2200" b="0" i="0" u="none" strike="noStrike" baseline="0" dirty="0"/>
              <a:t>UPPLICATION</a:t>
            </a:r>
            <a:br>
              <a:rPr lang="en-US" sz="2200" b="0" i="0" u="none" strike="noStrike" baseline="0" dirty="0"/>
            </a:br>
            <a:br>
              <a:rPr lang="en-US" sz="3600" b="0" i="0" u="none" strike="noStrike" baseline="0" dirty="0">
                <a:latin typeface="Tahoma" panose="020B0604030504040204" pitchFamily="34" charset="0"/>
              </a:rPr>
            </a:br>
            <a:r>
              <a:rPr lang="en-US" sz="3600" dirty="0">
                <a:effectLst/>
              </a:rPr>
              <a:t>“…he will pour out the Holy Spirit of his love </a:t>
            </a:r>
            <a:br>
              <a:rPr lang="en-US" sz="3600" dirty="0">
                <a:effectLst/>
              </a:rPr>
            </a:br>
            <a:r>
              <a:rPr lang="en-US" sz="3600" dirty="0">
                <a:effectLst/>
              </a:rPr>
              <a:t>on these servants of his whom he has chosen </a:t>
            </a:r>
            <a:br>
              <a:rPr lang="en-US" sz="3600" dirty="0">
                <a:effectLst/>
              </a:rPr>
            </a:br>
            <a:r>
              <a:rPr lang="en-US" sz="3600" dirty="0">
                <a:effectLst/>
              </a:rPr>
              <a:t>to be consecrated to his service</a:t>
            </a:r>
            <a:r>
              <a:rPr lang="en-US" sz="2700" dirty="0">
                <a:effectLst/>
              </a:rPr>
              <a:t>.” </a:t>
            </a:r>
            <a:endParaRPr lang="en-US" sz="2700" dirty="0"/>
          </a:p>
        </p:txBody>
      </p:sp>
      <p:sp>
        <p:nvSpPr>
          <p:cNvPr id="12" name="TextBox 11">
            <a:extLst>
              <a:ext uri="{FF2B5EF4-FFF2-40B4-BE49-F238E27FC236}">
                <a16:creationId xmlns:a16="http://schemas.microsoft.com/office/drawing/2014/main" id="{136244AD-125C-EEED-AB95-CE96B53586E2}"/>
              </a:ext>
            </a:extLst>
          </p:cNvPr>
          <p:cNvSpPr txBox="1"/>
          <p:nvPr/>
        </p:nvSpPr>
        <p:spPr>
          <a:xfrm>
            <a:off x="2999083" y="11991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liturgytools.net/2017/05/pictures-pentecost-sunday-year-a-holy-spirit-came-to-disciples-in-upper-room-receive-the-holy-spirit.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72449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5" y="0"/>
            <a:ext cx="685628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se-up of question mark on a hardwood floor against a wall">
            <a:extLst>
              <a:ext uri="{FF2B5EF4-FFF2-40B4-BE49-F238E27FC236}">
                <a16:creationId xmlns:a16="http://schemas.microsoft.com/office/drawing/2014/main" id="{AD2A61BC-02EC-1713-8515-539412E895AF}"/>
              </a:ext>
            </a:extLst>
          </p:cNvPr>
          <p:cNvPicPr>
            <a:picLocks noChangeAspect="1"/>
          </p:cNvPicPr>
          <p:nvPr/>
        </p:nvPicPr>
        <p:blipFill rotWithShape="1">
          <a:blip r:embed="rId2">
            <a:extLst>
              <a:ext uri="{28A0092B-C50C-407E-A947-70E740481C1C}">
                <a14:useLocalDpi xmlns:a14="http://schemas.microsoft.com/office/drawing/2010/main" val="0"/>
              </a:ext>
            </a:extLst>
          </a:blip>
          <a:srcRect l="12693" r="65335"/>
          <a:stretch/>
        </p:blipFill>
        <p:spPr>
          <a:xfrm>
            <a:off x="1913462" y="0"/>
            <a:ext cx="4940490" cy="12191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7022"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EB62FB-2ED3-E8E8-ED4C-4D23BF58A98C}"/>
              </a:ext>
            </a:extLst>
          </p:cNvPr>
          <p:cNvSpPr>
            <a:spLocks noGrp="1"/>
          </p:cNvSpPr>
          <p:nvPr>
            <p:ph type="title"/>
          </p:nvPr>
        </p:nvSpPr>
        <p:spPr>
          <a:xfrm>
            <a:off x="324314" y="1686341"/>
            <a:ext cx="2149981" cy="3377621"/>
          </a:xfrm>
        </p:spPr>
        <p:txBody>
          <a:bodyPr>
            <a:normAutofit fontScale="90000"/>
          </a:bodyPr>
          <a:lstStyle/>
          <a:p>
            <a:pPr algn="r"/>
            <a:r>
              <a:rPr lang="en-US" sz="2900" dirty="0"/>
              <a:t>Do you remember…</a:t>
            </a:r>
            <a:br>
              <a:rPr lang="en-US" sz="1800" dirty="0"/>
            </a:br>
            <a:br>
              <a:rPr lang="en-US" sz="2900" dirty="0"/>
            </a:br>
            <a:r>
              <a:rPr lang="en-US" sz="2900" dirty="0"/>
              <a:t>this rite is for both for nuns and  women </a:t>
            </a:r>
            <a:br>
              <a:rPr lang="en-US" sz="2900" dirty="0"/>
            </a:br>
            <a:r>
              <a:rPr lang="en-US" sz="2900" dirty="0"/>
              <a:t>living in the      world </a:t>
            </a:r>
          </a:p>
        </p:txBody>
      </p:sp>
      <p:sp>
        <p:nvSpPr>
          <p:cNvPr id="3" name="Content Placeholder 2">
            <a:extLst>
              <a:ext uri="{FF2B5EF4-FFF2-40B4-BE49-F238E27FC236}">
                <a16:creationId xmlns:a16="http://schemas.microsoft.com/office/drawing/2014/main" id="{DC408648-2E5A-7705-F05E-6D2FCF41C51F}"/>
              </a:ext>
            </a:extLst>
          </p:cNvPr>
          <p:cNvSpPr>
            <a:spLocks noGrp="1"/>
          </p:cNvSpPr>
          <p:nvPr>
            <p:ph idx="1"/>
          </p:nvPr>
        </p:nvSpPr>
        <p:spPr>
          <a:xfrm>
            <a:off x="294385" y="5427260"/>
            <a:ext cx="4359820" cy="3866866"/>
          </a:xfrm>
        </p:spPr>
        <p:txBody>
          <a:bodyPr>
            <a:normAutofit/>
          </a:bodyPr>
          <a:lstStyle/>
          <a:p>
            <a:pPr marL="0" indent="0">
              <a:buNone/>
            </a:pPr>
            <a:r>
              <a:rPr lang="en-US" sz="2000" i="1" dirty="0"/>
              <a:t>From the Rite of Consecration </a:t>
            </a:r>
          </a:p>
          <a:p>
            <a:pPr marL="0" indent="0">
              <a:buNone/>
            </a:pPr>
            <a:r>
              <a:rPr lang="en-US" sz="2000" i="1" dirty="0"/>
              <a:t>in the Roman Pontifical</a:t>
            </a:r>
          </a:p>
          <a:p>
            <a:pPr marL="0" indent="0">
              <a:buNone/>
            </a:pPr>
            <a:endParaRPr lang="en-US" sz="2300" i="1" dirty="0"/>
          </a:p>
          <a:p>
            <a:pPr marL="0" indent="0">
              <a:buNone/>
            </a:pPr>
            <a:r>
              <a:rPr lang="en-US" sz="2300" b="0" i="0" u="none" strike="noStrike" baseline="0" dirty="0">
                <a:latin typeface="Tahoma" panose="020B0604030504040204" pitchFamily="34" charset="0"/>
              </a:rPr>
              <a:t>Introduction </a:t>
            </a:r>
          </a:p>
          <a:p>
            <a:pPr marL="0" indent="0">
              <a:buNone/>
            </a:pPr>
            <a:r>
              <a:rPr lang="en-US" sz="2300" b="0" i="0" u="none" strike="noStrike" baseline="0" dirty="0">
                <a:latin typeface="Tahoma" panose="020B0604030504040204" pitchFamily="34" charset="0"/>
              </a:rPr>
              <a:t>III. THOSE WHO MAY BE CONSECRATED </a:t>
            </a:r>
          </a:p>
          <a:p>
            <a:pPr marL="0" indent="0">
              <a:buNone/>
            </a:pPr>
            <a:r>
              <a:rPr lang="en-US" sz="2300" b="0" i="0" u="none" strike="noStrike" baseline="0" dirty="0">
                <a:latin typeface="Tahoma" panose="020B0604030504040204" pitchFamily="34" charset="0"/>
              </a:rPr>
              <a:t>3. This consecration may be received by nuns or by women living in the world. </a:t>
            </a:r>
          </a:p>
          <a:p>
            <a:pPr marL="0" indent="0">
              <a:buNone/>
            </a:pPr>
            <a:endParaRPr lang="en-US" sz="2300" dirty="0">
              <a:latin typeface="Tahoma" panose="020B0604030504040204" pitchFamily="34" charset="0"/>
            </a:endParaRPr>
          </a:p>
          <a:p>
            <a:pPr marL="0" indent="0">
              <a:buNone/>
            </a:pPr>
            <a:endParaRPr lang="en-US" sz="2300" dirty="0"/>
          </a:p>
        </p:txBody>
      </p:sp>
    </p:spTree>
    <p:extLst>
      <p:ext uri="{BB962C8B-B14F-4D97-AF65-F5344CB8AC3E}">
        <p14:creationId xmlns:p14="http://schemas.microsoft.com/office/powerpoint/2010/main" val="37603519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11577</TotalTime>
  <Words>1390</Words>
  <Application>Microsoft Office PowerPoint</Application>
  <PresentationFormat>Widescreen</PresentationFormat>
  <Paragraphs>179</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Book Antiqua</vt:lpstr>
      <vt:lpstr>Calibri</vt:lpstr>
      <vt:lpstr>Calibri Light</vt:lpstr>
      <vt:lpstr>Edwardian Script ITC</vt:lpstr>
      <vt:lpstr>Tahoma</vt:lpstr>
      <vt:lpstr>Office Theme</vt:lpstr>
      <vt:lpstr>The Litany  of the Saints</vt:lpstr>
      <vt:lpstr> This is the first in the series on  The Litany of Supplication  The Litany of the Saints  </vt:lpstr>
      <vt:lpstr>Ponderings  This litany is ‘proper’ for this Mass of Consecration.    </vt:lpstr>
      <vt:lpstr>From the Rite Roman Pontifical LITANY OF SUPPLICATION   18. Then all stand, and the Bishop, without his miter, invites the people to pray:  </vt:lpstr>
      <vt:lpstr>PowerPoint Presentation</vt:lpstr>
      <vt:lpstr>   </vt:lpstr>
      <vt:lpstr>From the Rite Roman Pontifical LITANY OF SUPPLICATION and all the saints,  </vt:lpstr>
      <vt:lpstr>     From the Rite Roman Pontifical LITANY OF SUPPLICATION  “…he will pour out the Holy Spirit of his love  on these servants of his whom he has chosen  to be consecrated to his service.” </vt:lpstr>
      <vt:lpstr>Do you remember…  this rite is for both for nuns and  women  living in the      world </vt:lpstr>
      <vt:lpstr>Let us take a closer look at the ‘rubrics’  (the red print) the guidelines, the directives from Holy Mother Church  for this Litany…</vt:lpstr>
      <vt:lpstr>There has been much discussion about ‘kneeling’ during the Litany of Supplication, the Litany of the Saints…</vt:lpstr>
      <vt:lpstr>Please note the “rubrics,”  the directives and guidelines  from Holy Mother Church   make a distinction between  the case of nuns   and   the case of women living in the world.  A religious  community has established customs  proper to their founder and spirituality </vt:lpstr>
      <vt:lpstr>There is a difference in the text...</vt:lpstr>
      <vt:lpstr>From the Rite of Consecration  in the Roman Pontifical  Introduction   III. THOSE WHO MAY BE CONSECRATED</vt:lpstr>
      <vt:lpstr>From the Rite of Consecration in the  Roman Pontifical                               Consecration  19. Deacon  (except during the Easter season):  Let us kneel. Then the Bishop, the ministers, the candidates, and the people kneel…</vt:lpstr>
      <vt:lpstr>From the Rite of Consecration in the Roman Pontifical Introduction  III. THOSE WHO MAY BE CONSECRATED  19. Deacon  (except during the Easter season):  Let us kneel…  …Where it is customary for the candidates to prostrate themselves,  this may be done. </vt:lpstr>
      <vt:lpstr> </vt:lpstr>
      <vt:lpstr>Why does the </vt:lpstr>
      <vt:lpstr>Historically,  the kneeling position is a symbol of humility.  </vt:lpstr>
      <vt:lpstr>Ponder…..   the spiritual reality of kneeling during the  Litany of Supplication, the  Litany  of the  Saints… </vt:lpstr>
      <vt:lpstr>For the  consecration of a virgin,  it is the expression of humility  we seek to follow…</vt:lpstr>
      <vt:lpstr>“Those to whom it is given” Matthew 19:11-12</vt:lpstr>
      <vt:lpstr>Receiving  the consecration the virgin’s life does not  change</vt:lpstr>
      <vt:lpstr>She follows the directive  of Holy Mother Church… the invitation to “imitate the Mother of God ” Homily, Rite of Consecration</vt:lpstr>
      <vt:lpstr>Virgin Saints Living  in the World </vt:lpstr>
      <vt:lpstr>From the  Rite of Consecration in the  Roman Pontifical    20. The cantors then sing the Litany…. </vt:lpstr>
      <vt:lpstr> </vt:lpstr>
      <vt:lpstr>From the Rite of Consecration in the  Roman Pontifical The Litany begins…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Swieciak</dc:creator>
  <cp:lastModifiedBy>Barbara Swieciak</cp:lastModifiedBy>
  <cp:revision>22</cp:revision>
  <dcterms:created xsi:type="dcterms:W3CDTF">2023-09-18T02:59:17Z</dcterms:created>
  <dcterms:modified xsi:type="dcterms:W3CDTF">2023-09-27T20:42:39Z</dcterms:modified>
</cp:coreProperties>
</file>