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76" r:id="rId3"/>
    <p:sldId id="380" r:id="rId4"/>
    <p:sldId id="382" r:id="rId5"/>
    <p:sldId id="359" r:id="rId6"/>
    <p:sldId id="257" r:id="rId7"/>
    <p:sldId id="381" r:id="rId8"/>
    <p:sldId id="402" r:id="rId9"/>
    <p:sldId id="401" r:id="rId10"/>
    <p:sldId id="396" r:id="rId11"/>
    <p:sldId id="260" r:id="rId12"/>
    <p:sldId id="397" r:id="rId13"/>
    <p:sldId id="398" r:id="rId14"/>
    <p:sldId id="261" r:id="rId15"/>
    <p:sldId id="400" r:id="rId16"/>
    <p:sldId id="399" r:id="rId17"/>
    <p:sldId id="259" r:id="rId18"/>
    <p:sldId id="383" r:id="rId19"/>
    <p:sldId id="395" r:id="rId20"/>
    <p:sldId id="403" r:id="rId21"/>
    <p:sldId id="258" r:id="rId22"/>
    <p:sldId id="404" r:id="rId23"/>
    <p:sldId id="405" r:id="rId2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CC"/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8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1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9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7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9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1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4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C780-CB9D-42C6-AF12-FEA9993F23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FF1C-107A-4151-9ADE-C98C8E0B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kropulos.blogspot.com/2011_08_01_archiv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ly_Famil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needlework-box-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ersaldelatierra.blogspot.com/2011_02_01_archive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26489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conomy_of_Salvation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sliceofsmithlife.blogspot.com/2010_08_01_archive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ABookOfCatholicPrayers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57794&amp;picture=praying-hand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14154&amp;picture=spring-flower-garden&amp;large=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ngall.com/gold-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eehighresolutiongraphicsandclipart.blogspot.com/2012/06/music-png-note-in-circle-here-are-som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gold-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justaslice/2793598157/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awareness101.org/2016/12/the-risen-christ-faiths-reality.html?m=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urgytools.net/2017/05/pictures-pentecost-sunday-year-a-holy-spirit-came-to-disciples-in-upper-room-receive-the-holy-spirit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ed pencils inside a pencil holder which is on top of a wood table">
            <a:extLst>
              <a:ext uri="{FF2B5EF4-FFF2-40B4-BE49-F238E27FC236}">
                <a16:creationId xmlns:a16="http://schemas.microsoft.com/office/drawing/2014/main" id="{ACA6E861-2563-4C5C-42F5-69585D567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14" r="9039"/>
          <a:stretch/>
        </p:blipFill>
        <p:spPr>
          <a:xfrm>
            <a:off x="-1713" y="65326"/>
            <a:ext cx="6857998" cy="1219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27B25-8FCA-FFC8-93A6-118088F4D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20" y="578756"/>
            <a:ext cx="5657850" cy="18376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Litany </a:t>
            </a:r>
            <a:br>
              <a:rPr lang="en-US" sz="6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Saints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CE178-336A-67C8-742D-3B2269402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078" y="11054442"/>
            <a:ext cx="5657850" cy="832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en-US" sz="48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school of love</a:t>
            </a:r>
          </a:p>
          <a:p>
            <a:r>
              <a:rPr lang="en-US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3 Intercessions</a:t>
            </a:r>
            <a:endParaRPr lang="en-US" sz="48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0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F90B-F27F-B1A6-4BE0-B4954EF0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871"/>
            <a:ext cx="6858000" cy="369147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4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Be merciful </a:t>
            </a:r>
            <a:br>
              <a:rPr lang="en-US" sz="4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4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to us sinners </a:t>
            </a:r>
            <a:br>
              <a:rPr lang="en-US" sz="4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br>
              <a:rPr lang="en-US" sz="4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4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Lord,</a:t>
            </a:r>
            <a:r>
              <a:rPr lang="en-US" sz="4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4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we ask you, </a:t>
            </a:r>
            <a:br>
              <a:rPr lang="en-US" sz="4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4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hear our prayer. </a:t>
            </a:r>
            <a:br>
              <a:rPr lang="en-US" sz="4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5" name="Content Placeholder 33" descr="A picture containing person&#10;&#10;Description automatically generated">
            <a:extLst>
              <a:ext uri="{FF2B5EF4-FFF2-40B4-BE49-F238E27FC236}">
                <a16:creationId xmlns:a16="http://schemas.microsoft.com/office/drawing/2014/main" id="{5E174323-22A8-3252-964C-B93536D3F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79" r="7122" b="3"/>
          <a:stretch/>
        </p:blipFill>
        <p:spPr>
          <a:xfrm>
            <a:off x="375557" y="3837214"/>
            <a:ext cx="6126012" cy="77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2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E38331-37B7-1F2E-D97C-FFF55D6109C1}"/>
              </a:ext>
            </a:extLst>
          </p:cNvPr>
          <p:cNvSpPr txBox="1"/>
          <p:nvPr/>
        </p:nvSpPr>
        <p:spPr>
          <a:xfrm>
            <a:off x="538843" y="4408715"/>
            <a:ext cx="57803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800" b="0" i="0" u="none" strike="noStrike" baseline="0" dirty="0">
              <a:latin typeface="Tahoma" panose="020B0604030504040204" pitchFamily="34" charset="0"/>
            </a:endParaRPr>
          </a:p>
          <a:p>
            <a:pPr algn="ctr"/>
            <a:endParaRPr lang="en-US" sz="2800" b="0" i="0" u="none" strike="noStrike" baseline="0" dirty="0">
              <a:latin typeface="Tahoma" panose="020B0604030504040204" pitchFamily="34" charset="0"/>
            </a:endParaRPr>
          </a:p>
          <a:p>
            <a:pPr algn="ctr"/>
            <a:endParaRPr lang="en-US" sz="2800" b="0" i="0" u="none" strike="noStrike" baseline="0" dirty="0">
              <a:latin typeface="Tahom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E8AB62-3134-1A81-79D0-B775D9BB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521712"/>
            <a:ext cx="5915025" cy="5071532"/>
          </a:xfrm>
          <a:ln w="76200">
            <a:solidFill>
              <a:srgbClr val="CC99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0" i="0" u="none" strike="noStrike" baseline="0" dirty="0">
                <a:latin typeface="Tahoma" panose="020B0604030504040204" pitchFamily="34" charset="0"/>
              </a:rPr>
              <a:t>Give to your servant Pope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Tahoma" panose="020B0604030504040204" pitchFamily="34" charset="0"/>
              </a:rPr>
              <a:t>N.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and to all the other Bishops, </a:t>
            </a:r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the grace </a:t>
            </a:r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of growing daily </a:t>
            </a:r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in the </a:t>
            </a:r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likeness of Christ, </a:t>
            </a:r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Bridegroom of the Church, </a:t>
            </a:r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8625EB-BBE6-4AE7-2DD1-DE00E2BB6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552" y="9918791"/>
            <a:ext cx="5915025" cy="1569871"/>
          </a:xfrm>
          <a:ln w="76200">
            <a:solidFill>
              <a:srgbClr val="CC9900"/>
            </a:solidFill>
          </a:ln>
        </p:spPr>
        <p:txBody>
          <a:bodyPr>
            <a:normAutofit/>
          </a:bodyPr>
          <a:lstStyle/>
          <a:p>
            <a:pPr algn="ctr"/>
            <a:endParaRPr lang="en-US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sz="32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Lord, we ask you, </a:t>
            </a:r>
          </a:p>
          <a:p>
            <a:pPr algn="ctr"/>
            <a:r>
              <a:rPr lang="en-US" sz="32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hear our prayer.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1462F-7465-6786-2B84-6299D6681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48" y="5824711"/>
            <a:ext cx="3880832" cy="3862612"/>
          </a:xfrm>
          <a:prstGeom prst="rect">
            <a:avLst/>
          </a:prstGeom>
          <a:ln w="76200">
            <a:solidFill>
              <a:srgbClr val="CC9900"/>
            </a:solidFill>
          </a:ln>
        </p:spPr>
      </p:pic>
    </p:spTree>
    <p:extLst>
      <p:ext uri="{BB962C8B-B14F-4D97-AF65-F5344CB8AC3E}">
        <p14:creationId xmlns:p14="http://schemas.microsoft.com/office/powerpoint/2010/main" val="7712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4B755C-980F-9B1E-7216-3A2187EE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3"/>
            <a:ext cx="5915025" cy="3677957"/>
          </a:xfrm>
        </p:spPr>
        <p:txBody>
          <a:bodyPr>
            <a:normAutofit/>
          </a:bodyPr>
          <a:lstStyle/>
          <a:p>
            <a:pPr algn="ctr"/>
            <a:r>
              <a:rPr lang="en-US" sz="3600" b="0" i="0" u="none" strike="noStrike" baseline="0" dirty="0">
                <a:latin typeface="Tahoma" panose="020B0604030504040204" pitchFamily="34" charset="0"/>
              </a:rPr>
              <a:t>Maintain and foster </a:t>
            </a: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latin typeface="Tahoma" panose="020B0604030504040204" pitchFamily="34" charset="0"/>
              </a:rPr>
              <a:t>in your Church </a:t>
            </a: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latin typeface="Tahoma" panose="020B0604030504040204" pitchFamily="34" charset="0"/>
              </a:rPr>
              <a:t>love for holy virginity,</a:t>
            </a: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latin typeface="Tahoma" panose="020B0604030504040204" pitchFamily="34" charset="0"/>
              </a:rPr>
              <a:t> </a:t>
            </a: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latin typeface="Tahoma" panose="020B0604030504040204" pitchFamily="34" charset="0"/>
              </a:rPr>
              <a:t>Lord, we ask you, </a:t>
            </a: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latin typeface="Tahoma" panose="020B0604030504040204" pitchFamily="34" charset="0"/>
              </a:rPr>
              <a:t>hear our prayer. </a:t>
            </a: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13" name="Picture 12" descr="A painting of a person and person holding a child&#10;&#10;Description automatically generated">
            <a:extLst>
              <a:ext uri="{FF2B5EF4-FFF2-40B4-BE49-F238E27FC236}">
                <a16:creationId xmlns:a16="http://schemas.microsoft.com/office/drawing/2014/main" id="{1C8424A1-3518-48B4-8095-798804A605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E7BE7E-9DF3-CCD1-710F-CC0C3997C12A}"/>
              </a:ext>
            </a:extLst>
          </p:cNvPr>
          <p:cNvSpPr txBox="1"/>
          <p:nvPr/>
        </p:nvSpPr>
        <p:spPr>
          <a:xfrm>
            <a:off x="0" y="10605135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Holy_Famil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5231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ACD47C-468D-900E-AB78-3C5C6152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59" y="506188"/>
            <a:ext cx="5915025" cy="6955969"/>
          </a:xfrm>
          <a:ln w="76200">
            <a:solidFill>
              <a:srgbClr val="CC99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0" i="0" u="none" strike="noStrike" baseline="0" dirty="0">
                <a:latin typeface="Tahoma" panose="020B0604030504040204" pitchFamily="34" charset="0"/>
              </a:rPr>
              <a:t>Strengthen </a:t>
            </a:r>
            <a:br>
              <a:rPr lang="en-US" sz="4800" b="0" i="0" u="none" strike="noStrike" baseline="0" dirty="0">
                <a:latin typeface="Tahoma" panose="020B0604030504040204" pitchFamily="34" charset="0"/>
              </a:rPr>
            </a:br>
            <a:r>
              <a:rPr lang="en-US" sz="4800" b="0" i="0" u="none" strike="noStrike" baseline="0" dirty="0">
                <a:latin typeface="Tahoma" panose="020B0604030504040204" pitchFamily="34" charset="0"/>
              </a:rPr>
              <a:t>in Christ’s faithful people hope of a glorious resurrection and </a:t>
            </a:r>
            <a:br>
              <a:rPr lang="en-US" sz="4800" b="0" i="0" u="none" strike="noStrike" baseline="0" dirty="0">
                <a:latin typeface="Tahoma" panose="020B0604030504040204" pitchFamily="34" charset="0"/>
              </a:rPr>
            </a:br>
            <a:r>
              <a:rPr lang="en-US" sz="4800" b="0" i="0" u="none" strike="noStrike" baseline="0" dirty="0">
                <a:latin typeface="Tahoma" panose="020B0604030504040204" pitchFamily="34" charset="0"/>
              </a:rPr>
              <a:t>of the life of the world to come,</a:t>
            </a:r>
            <a:br>
              <a:rPr lang="en-US" sz="4800" b="0" i="0" u="none" strike="noStrike" baseline="0" dirty="0">
                <a:latin typeface="Tahoma" panose="020B0604030504040204" pitchFamily="34" charset="0"/>
              </a:rPr>
            </a:br>
            <a:r>
              <a:rPr lang="en-US" sz="4800" b="0" i="0" u="none" strike="noStrike" baseline="0" dirty="0">
                <a:latin typeface="Tahoma" panose="020B0604030504040204" pitchFamily="34" charset="0"/>
              </a:rPr>
              <a:t> </a:t>
            </a:r>
            <a:br>
              <a:rPr lang="en-US" sz="4800" b="0" i="0" u="none" strike="noStrike" baseline="0" dirty="0">
                <a:latin typeface="Tahoma" panose="020B0604030504040204" pitchFamily="34" charset="0"/>
              </a:rPr>
            </a:br>
            <a:r>
              <a:rPr lang="en-US" sz="4800" b="0" i="0" u="none" strike="noStrike" baseline="0" dirty="0">
                <a:latin typeface="Tahoma" panose="020B0604030504040204" pitchFamily="34" charset="0"/>
              </a:rPr>
              <a:t>Lord, we ask you, hear our prayer. </a:t>
            </a:r>
            <a:endParaRPr lang="en-US" dirty="0"/>
          </a:p>
        </p:txBody>
      </p:sp>
      <p:pic>
        <p:nvPicPr>
          <p:cNvPr id="8" name="Picture Placeholder 15" descr="A person holding a cross&#10;&#10;Description automatically generated with medium confidence">
            <a:extLst>
              <a:ext uri="{FF2B5EF4-FFF2-40B4-BE49-F238E27FC236}">
                <a16:creationId xmlns:a16="http://schemas.microsoft.com/office/drawing/2014/main" id="{8AB7CBD1-395B-7050-2ECD-EC0EF3699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340" r="18340"/>
          <a:stretch>
            <a:fillRect/>
          </a:stretch>
        </p:blipFill>
        <p:spPr>
          <a:xfrm rot="10800000" flipV="1">
            <a:off x="3428999" y="7724204"/>
            <a:ext cx="2674312" cy="41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8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D35705-BD68-43EF-5651-C31008D07398}"/>
              </a:ext>
            </a:extLst>
          </p:cNvPr>
          <p:cNvSpPr txBox="1"/>
          <p:nvPr/>
        </p:nvSpPr>
        <p:spPr>
          <a:xfrm>
            <a:off x="285750" y="402134"/>
            <a:ext cx="62865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Tahoma" panose="020B0604030504040204" pitchFamily="34" charset="0"/>
              </a:rPr>
              <a:t>Bring all peoples together </a:t>
            </a:r>
          </a:p>
          <a:p>
            <a:pPr algn="ctr"/>
            <a:r>
              <a:rPr lang="en-US" sz="2800" b="0" i="0" u="none" strike="noStrike" baseline="0" dirty="0">
                <a:latin typeface="Tahoma" panose="020B0604030504040204" pitchFamily="34" charset="0"/>
              </a:rPr>
              <a:t>in peace and true harmony,</a:t>
            </a:r>
          </a:p>
          <a:p>
            <a:pPr algn="ctr"/>
            <a:endParaRPr lang="en-US" sz="2800" b="0" i="0" u="none" strike="noStrike" baseline="0" dirty="0">
              <a:latin typeface="Tahoma" panose="020B0604030504040204" pitchFamily="34" charset="0"/>
            </a:endParaRPr>
          </a:p>
          <a:p>
            <a:pPr algn="ctr"/>
            <a:r>
              <a:rPr lang="en-US" sz="2800" b="0" i="0" u="none" strike="noStrike" baseline="0" dirty="0">
                <a:latin typeface="Tahoma" panose="020B0604030504040204" pitchFamily="34" charset="0"/>
              </a:rPr>
              <a:t> Lord, we ask you, hear our prayer. </a:t>
            </a:r>
            <a:endParaRPr lang="en-US" sz="2800" dirty="0">
              <a:latin typeface="Tahoma" panose="020B0604030504040204" pitchFamily="34" charset="0"/>
            </a:endParaRPr>
          </a:p>
          <a:p>
            <a:pPr algn="ctr"/>
            <a:endParaRPr lang="en-US" sz="2800" dirty="0">
              <a:latin typeface="Tahoma" panose="020B0604030504040204" pitchFamily="34" charset="0"/>
            </a:endParaRPr>
          </a:p>
          <a:p>
            <a:pPr algn="ctr"/>
            <a:endParaRPr lang="en-US" sz="2800" dirty="0">
              <a:latin typeface="Tahoma" panose="020B0604030504040204" pitchFamily="34" charset="0"/>
            </a:endParaRPr>
          </a:p>
          <a:p>
            <a:pPr algn="ctr"/>
            <a:endParaRPr lang="en-US" sz="2800" dirty="0">
              <a:latin typeface="Tahoma" panose="020B0604030504040204" pitchFamily="34" charset="0"/>
            </a:endParaRPr>
          </a:p>
          <a:p>
            <a:pPr algn="ctr"/>
            <a:endParaRPr lang="en-US" sz="2800" dirty="0">
              <a:latin typeface="Tahoma" panose="020B0604030504040204" pitchFamily="34" charset="0"/>
            </a:endParaRPr>
          </a:p>
          <a:p>
            <a:pPr algn="ctr"/>
            <a:endParaRPr lang="en-US" sz="2800" b="0" i="0" u="none" strike="noStrike" baseline="0" dirty="0">
              <a:latin typeface="Tahoma" panose="020B0604030504040204" pitchFamily="34" charset="0"/>
            </a:endParaRPr>
          </a:p>
          <a:p>
            <a:pPr algn="ctr"/>
            <a:endParaRPr lang="en-US" sz="2800" b="0" i="0" u="none" strike="noStrike" baseline="0" dirty="0">
              <a:latin typeface="Tahoma" panose="020B0604030504040204" pitchFamily="34" charset="0"/>
            </a:endParaRPr>
          </a:p>
          <a:p>
            <a:pPr algn="ctr"/>
            <a:endParaRPr lang="en-US" sz="2800" b="0" i="0" u="none" strike="noStrike" baseline="0" dirty="0">
              <a:latin typeface="Tahoma" panose="020B0604030504040204" pitchFamily="34" charset="0"/>
            </a:endParaRPr>
          </a:p>
          <a:p>
            <a:pPr algn="ctr"/>
            <a:endParaRPr lang="en-US" sz="2800" dirty="0">
              <a:latin typeface="Tahoma" panose="020B0604030504040204" pitchFamily="34" charset="0"/>
            </a:endParaRPr>
          </a:p>
          <a:p>
            <a:pPr algn="ctr"/>
            <a:endParaRPr lang="en-US" sz="2800" b="0" i="0" u="none" strike="noStrike" baseline="0" dirty="0">
              <a:latin typeface="Tahoma" panose="020B0604030504040204" pitchFamily="34" charset="0"/>
            </a:endParaRPr>
          </a:p>
          <a:p>
            <a:pPr algn="ctr"/>
            <a:endParaRPr lang="en-US" sz="2800" dirty="0">
              <a:latin typeface="Tahoma" panose="020B0604030504040204" pitchFamily="34" charset="0"/>
            </a:endParaRPr>
          </a:p>
        </p:txBody>
      </p:sp>
      <p:pic>
        <p:nvPicPr>
          <p:cNvPr id="2" name="Picture 1" descr="House of paper with a heart against sunlight">
            <a:extLst>
              <a:ext uri="{FF2B5EF4-FFF2-40B4-BE49-F238E27FC236}">
                <a16:creationId xmlns:a16="http://schemas.microsoft.com/office/drawing/2014/main" id="{3353AD08-3296-F1B4-CE22-FCA991EFE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2625" r="29829"/>
          <a:stretch/>
        </p:blipFill>
        <p:spPr>
          <a:xfrm>
            <a:off x="0" y="0"/>
            <a:ext cx="68579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9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340C-4478-231F-0099-ABB3830B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6" y="287621"/>
            <a:ext cx="5915025" cy="4897158"/>
          </a:xfrm>
          <a:solidFill>
            <a:srgbClr val="CC9900"/>
          </a:solidFill>
        </p:spPr>
        <p:txBody>
          <a:bodyPr>
            <a:normAutofit/>
          </a:bodyPr>
          <a:lstStyle/>
          <a:p>
            <a:pPr algn="ctr"/>
            <a: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Increase </a:t>
            </a:r>
            <a:b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in holiness </a:t>
            </a:r>
            <a:b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and in number </a:t>
            </a:r>
            <a:b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those who follow </a:t>
            </a:r>
            <a:b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the counsels </a:t>
            </a:r>
            <a:b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of the Gospel, </a:t>
            </a:r>
            <a:b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Lord, we ask you, </a:t>
            </a:r>
            <a:b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hear our prayer.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9" descr="Lit tealight candles">
            <a:extLst>
              <a:ext uri="{FF2B5EF4-FFF2-40B4-BE49-F238E27FC236}">
                <a16:creationId xmlns:a16="http://schemas.microsoft.com/office/drawing/2014/main" id="{8B7C8434-F4BB-1884-6B56-3FC371D703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9" y="5437011"/>
            <a:ext cx="6255882" cy="64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FF9E-55E9-D86A-CDB9-CE40A180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751114"/>
            <a:ext cx="5915025" cy="4294414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0" i="0" u="none" strike="noStrike" baseline="0" dirty="0">
                <a:latin typeface="Tahoma" panose="020B0604030504040204" pitchFamily="34" charset="0"/>
              </a:rPr>
              <a:t>Reward a hundredfold </a:t>
            </a: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latin typeface="Tahoma" panose="020B0604030504040204" pitchFamily="34" charset="0"/>
              </a:rPr>
              <a:t>the parents </a:t>
            </a: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latin typeface="Tahoma" panose="020B0604030504040204" pitchFamily="34" charset="0"/>
              </a:rPr>
              <a:t>of your handmaids </a:t>
            </a: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latin typeface="Tahoma" panose="020B0604030504040204" pitchFamily="34" charset="0"/>
              </a:rPr>
              <a:t>for the sacrifice </a:t>
            </a: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latin typeface="Tahoma" panose="020B0604030504040204" pitchFamily="34" charset="0"/>
              </a:rPr>
              <a:t>they have made, </a:t>
            </a: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latin typeface="Tahoma" panose="020B0604030504040204" pitchFamily="34" charset="0"/>
              </a:rPr>
              <a:t>Lord, we ask you, hear our prayer</a:t>
            </a:r>
            <a:r>
              <a:rPr lang="en-US" sz="2400" b="0" i="0" u="none" strike="noStrike" baseline="0" dirty="0">
                <a:latin typeface="Tahom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5" name="Content Placeholder 4" descr="A picture containing sky, outdoor, nature, outdoor object&#10;&#10;Description automatically generated">
            <a:extLst>
              <a:ext uri="{FF2B5EF4-FFF2-40B4-BE49-F238E27FC236}">
                <a16:creationId xmlns:a16="http://schemas.microsoft.com/office/drawing/2014/main" id="{6DE30001-065D-AE4C-9D93-193F928C5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840" t="1" r="19523" b="-16604"/>
          <a:stretch/>
        </p:blipFill>
        <p:spPr>
          <a:xfrm>
            <a:off x="471488" y="5597247"/>
            <a:ext cx="5915025" cy="7215239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01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07824-3E3B-5927-FDF5-29A05BBAC6C3}"/>
              </a:ext>
            </a:extLst>
          </p:cNvPr>
          <p:cNvSpPr txBox="1"/>
          <p:nvPr/>
        </p:nvSpPr>
        <p:spPr>
          <a:xfrm>
            <a:off x="293914" y="1866432"/>
            <a:ext cx="6449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C137A-6E7E-05AE-74AF-DF3D953BE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45" r="4727" b="14568"/>
          <a:stretch/>
        </p:blipFill>
        <p:spPr>
          <a:xfrm>
            <a:off x="606965" y="6096000"/>
            <a:ext cx="5779548" cy="4762038"/>
          </a:xfrm>
          <a:prstGeom prst="rect">
            <a:avLst/>
          </a:prstGeom>
          <a:ln w="76200">
            <a:solidFill>
              <a:srgbClr val="CC99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1A93F32-39EF-320B-DEA5-C015106E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3"/>
            <a:ext cx="5915025" cy="5083051"/>
          </a:xfrm>
          <a:solidFill>
            <a:srgbClr val="FFFFFF"/>
          </a:solidFill>
          <a:ln w="76200">
            <a:solidFill>
              <a:srgbClr val="CC990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sz="3600" b="0" i="0" u="none" strike="noStrike" baseline="0" dirty="0"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  <a:t>Bless </a:t>
            </a: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  <a:t>these handmaids, </a:t>
            </a: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  <a:t>make them holy, </a:t>
            </a: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  <a:t>and </a:t>
            </a: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  <a:t>consecrate them </a:t>
            </a: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  <a:t>to your service, </a:t>
            </a: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  <a:t>Lord, we ask you, </a:t>
            </a: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  <a:t>hear our prayer.</a:t>
            </a: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endParaRPr lang="en-US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8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5A899-874E-A36C-F051-42E6E595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02" y="708965"/>
            <a:ext cx="5915025" cy="356912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330D-7793-5F0F-FE91-887734FE5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336736"/>
            <a:ext cx="6858000" cy="185526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b="0" i="0" u="none" strike="noStrike" baseline="0" dirty="0">
                <a:latin typeface="Monotype Corsiva" panose="03010101010201010101" pitchFamily="66" charset="0"/>
              </a:rPr>
              <a:t>Lord, we ask you, </a:t>
            </a:r>
          </a:p>
          <a:p>
            <a:pPr algn="ctr"/>
            <a:r>
              <a:rPr lang="en-US" sz="4400" b="0" i="0" u="none" strike="noStrike" baseline="0" dirty="0">
                <a:latin typeface="Monotype Corsiva" panose="03010101010201010101" pitchFamily="66" charset="0"/>
              </a:rPr>
              <a:t>hear our prayer. 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26AE4-C3A1-69CF-21F4-56FE1D988A8D}"/>
              </a:ext>
            </a:extLst>
          </p:cNvPr>
          <p:cNvSpPr txBox="1"/>
          <p:nvPr/>
        </p:nvSpPr>
        <p:spPr>
          <a:xfrm>
            <a:off x="460773" y="284628"/>
            <a:ext cx="5943597" cy="18466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0" i="0" u="none" strike="noStrike" baseline="0" dirty="0">
                <a:latin typeface="Monotype Corsiva" panose="03010101010201010101" pitchFamily="66" charset="0"/>
              </a:rPr>
              <a:t>Jesus, </a:t>
            </a:r>
          </a:p>
          <a:p>
            <a:pPr algn="ctr"/>
            <a:r>
              <a:rPr lang="en-US" sz="4800" b="0" i="0" u="none" strike="noStrike" baseline="0" dirty="0">
                <a:latin typeface="Monotype Corsiva" panose="03010101010201010101" pitchFamily="66" charset="0"/>
              </a:rPr>
              <a:t>Son of the living God</a:t>
            </a:r>
            <a:r>
              <a:rPr lang="en-US" sz="4800" b="0" i="0" u="none" strike="noStrike" baseline="0" dirty="0">
                <a:latin typeface="Tahoma" panose="020B0604030504040204" pitchFamily="34" charset="0"/>
              </a:rPr>
              <a:t> </a:t>
            </a:r>
          </a:p>
          <a:p>
            <a:pPr algn="ctr"/>
            <a:endParaRPr lang="en-US" sz="1800" b="0" i="0" u="none" strike="noStrike" baseline="0" dirty="0">
              <a:latin typeface="Tahoma" panose="020B0604030504040204" pitchFamily="34" charset="0"/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0B1EF9C-2651-B3BA-7C0E-BEABC089E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101" r="1" b="23161"/>
          <a:stretch/>
        </p:blipFill>
        <p:spPr>
          <a:xfrm>
            <a:off x="-114301" y="1855262"/>
            <a:ext cx="7168243" cy="84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9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80E2-C92E-0159-7B26-B324596E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3286"/>
            <a:ext cx="6858000" cy="12017828"/>
          </a:xfrm>
          <a:solidFill>
            <a:srgbClr val="CC9900"/>
          </a:solidFill>
        </p:spPr>
        <p:txBody>
          <a:bodyPr>
            <a:normAutofit/>
          </a:bodyPr>
          <a:lstStyle/>
          <a:p>
            <a:pPr algn="ctr"/>
            <a:r>
              <a:rPr lang="en-US" sz="4800" b="0" i="0" u="none" strike="noStrike" baseline="0" dirty="0">
                <a:solidFill>
                  <a:srgbClr val="C00000"/>
                </a:solidFill>
                <a:latin typeface="Monotype Corsiva" panose="03010101010201010101" pitchFamily="66" charset="0"/>
              </a:rPr>
              <a:t>Christ, hear us.</a:t>
            </a:r>
            <a:br>
              <a:rPr lang="en-US" sz="4800" b="0" i="0" u="none" strike="noStrike" baseline="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sz="4800" b="0" i="0" u="none" strike="noStrike" baseline="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br>
              <a:rPr lang="en-US" sz="4800" b="0" i="0" u="none" strike="noStrike" baseline="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sz="4800" b="0" i="0" u="none" strike="noStrike" baseline="0" dirty="0">
                <a:solidFill>
                  <a:srgbClr val="C00000"/>
                </a:solidFill>
                <a:latin typeface="Monotype Corsiva" panose="03010101010201010101" pitchFamily="66" charset="0"/>
              </a:rPr>
              <a:t>Christ, hear us. </a:t>
            </a: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3200" b="0" i="0" u="none" strike="noStrike" baseline="0" dirty="0">
                <a:latin typeface="Tahoma" panose="020B0604030504040204" pitchFamily="34" charset="0"/>
              </a:rPr>
            </a:br>
            <a:br>
              <a:rPr lang="en-US" sz="1800" b="0" i="0" u="none" strike="noStrike" baseline="0" dirty="0">
                <a:latin typeface="Tahoma" panose="020B0604030504040204" pitchFamily="34" charset="0"/>
              </a:rPr>
            </a:br>
            <a:br>
              <a:rPr lang="en-US" sz="1800" b="0" i="0" u="none" strike="noStrike" baseline="0" dirty="0">
                <a:latin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4" name="Picture 3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9085CA34-8FB6-3225-79AF-5274744B1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742" r="13312"/>
          <a:stretch/>
        </p:blipFill>
        <p:spPr>
          <a:xfrm>
            <a:off x="1034838" y="3032738"/>
            <a:ext cx="4788323" cy="86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4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941BD1-05F4-ABA8-95D3-89F6ECE0B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310244"/>
            <a:ext cx="5829300" cy="540475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third</a:t>
            </a:r>
            <a:b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series on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Litany of Supplication </a:t>
            </a:r>
            <a:b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Litany of the Saints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974822F-D7BB-A544-34CD-953D6D0E9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5486400"/>
            <a:ext cx="5829300" cy="6139543"/>
          </a:xfrm>
          <a:solidFill>
            <a:schemeClr val="accent1"/>
          </a:solidFill>
        </p:spPr>
        <p:txBody>
          <a:bodyPr>
            <a:normAutofit/>
          </a:bodyPr>
          <a:lstStyle/>
          <a:p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Rite of Consecration </a:t>
            </a:r>
          </a:p>
          <a:p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 Life of Virginity </a:t>
            </a:r>
          </a:p>
          <a:p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Women Living in the World 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 in the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 Pontifical</a:t>
            </a:r>
          </a:p>
        </p:txBody>
      </p:sp>
    </p:spTree>
    <p:extLst>
      <p:ext uri="{BB962C8B-B14F-4D97-AF65-F5344CB8AC3E}">
        <p14:creationId xmlns:p14="http://schemas.microsoft.com/office/powerpoint/2010/main" val="166345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08525E-030A-ADBD-9DBF-FF3A2094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9688487"/>
            <a:ext cx="5915025" cy="2356556"/>
          </a:xfrm>
        </p:spPr>
        <p:txBody>
          <a:bodyPr/>
          <a:lstStyle/>
          <a:p>
            <a:pPr algn="ctr"/>
            <a:r>
              <a:rPr lang="en-US" sz="3600" b="0" i="0" u="none" strike="noStrike" baseline="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Christ, graciously hear us.</a:t>
            </a:r>
            <a:br>
              <a:rPr lang="en-US" sz="3600" b="0" i="0" u="none" strike="noStrike" baseline="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br>
              <a:rPr lang="en-US" sz="3600" b="0" i="0" u="none" strike="noStrike" baseline="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Christ, graciously hear us.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" name="Picture 17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2393FF8-AEDD-BE96-96F1-8EA6B1BB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43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E22A1C-3F7E-40D5-3ABA-A06FF1D3D7FF}"/>
              </a:ext>
            </a:extLst>
          </p:cNvPr>
          <p:cNvSpPr txBox="1"/>
          <p:nvPr/>
        </p:nvSpPr>
        <p:spPr>
          <a:xfrm>
            <a:off x="471487" y="3005670"/>
            <a:ext cx="5845628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Lord,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hear the prayers of your Church. </a:t>
            </a: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Look with favor on your handmaids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whom you have called in your love. </a:t>
            </a: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Set them on the way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of eternal salvation;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may they seek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only what is pleasing to you,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and fulfill it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with watchful care. </a:t>
            </a: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Through Christ our Lord. </a:t>
            </a:r>
          </a:p>
          <a:p>
            <a:r>
              <a:rPr lang="en-US" sz="2800" b="0" i="0" u="none" strike="noStrike" baseline="0" dirty="0">
                <a:solidFill>
                  <a:srgbClr val="C00000"/>
                </a:solidFill>
                <a:latin typeface="Tahoma" panose="020B0604030504040204" pitchFamily="34" charset="0"/>
              </a:rPr>
              <a:t>All: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Amen. </a:t>
            </a:r>
          </a:p>
          <a:p>
            <a:r>
              <a:rPr lang="en-US" sz="2800" b="0" i="0" u="none" strike="noStrike" baseline="0" dirty="0">
                <a:solidFill>
                  <a:srgbClr val="C00000"/>
                </a:solidFill>
                <a:latin typeface="Tahoma" panose="020B0604030504040204" pitchFamily="34" charset="0"/>
              </a:rPr>
              <a:t>Deacon: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Let us stand.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E4C23-9AC7-C9BB-D923-416CC832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59" y="665443"/>
            <a:ext cx="5915025" cy="2356556"/>
          </a:xfrm>
        </p:spPr>
        <p:txBody>
          <a:bodyPr/>
          <a:lstStyle/>
          <a:p>
            <a:r>
              <a:rPr lang="en-US" sz="3600" b="0" i="0" u="none" strike="noStrike" baseline="0" dirty="0">
                <a:latin typeface="Tahoma" panose="020B0604030504040204" pitchFamily="34" charset="0"/>
              </a:rPr>
              <a:t>21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Tahoma" panose="020B0604030504040204" pitchFamily="34" charset="0"/>
              </a:rPr>
              <a:t>Then the Bishop alone rises and, with hands joined, sings or says: </a:t>
            </a:r>
            <a:endParaRPr lang="en-US" dirty="0"/>
          </a:p>
        </p:txBody>
      </p:sp>
      <p:pic>
        <p:nvPicPr>
          <p:cNvPr id="4" name="Picture Placeholder 5" descr="A close-up of a foot&#10;&#10;Description automatically generated with medium confidence">
            <a:extLst>
              <a:ext uri="{FF2B5EF4-FFF2-40B4-BE49-F238E27FC236}">
                <a16:creationId xmlns:a16="http://schemas.microsoft.com/office/drawing/2014/main" id="{EAC40F35-4094-E3C7-8DD6-1439E873D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801" t="4866" r="31216" b="4224"/>
          <a:stretch/>
        </p:blipFill>
        <p:spPr>
          <a:xfrm>
            <a:off x="0" y="0"/>
            <a:ext cx="6858000" cy="12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8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6284" cy="121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flowers in a garden&#10;&#10;Description automatically generated">
            <a:extLst>
              <a:ext uri="{FF2B5EF4-FFF2-40B4-BE49-F238E27FC236}">
                <a16:creationId xmlns:a16="http://schemas.microsoft.com/office/drawing/2014/main" id="{E5308C17-BE13-0517-40C3-1BDC83C74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583" r="29776" b="1"/>
          <a:stretch/>
        </p:blipFill>
        <p:spPr>
          <a:xfrm>
            <a:off x="-1713" y="10"/>
            <a:ext cx="6857998" cy="12191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625"/>
            <a:ext cx="6857999" cy="56215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ED3720-C7EE-51E4-E81D-2B449724B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20" y="578755"/>
            <a:ext cx="5657850" cy="63551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100" dirty="0">
                <a:solidFill>
                  <a:srgbClr val="FFFFFF"/>
                </a:solidFill>
              </a:rPr>
              <a:t>This completes the </a:t>
            </a:r>
            <a:br>
              <a:rPr lang="en-US" sz="6100" dirty="0">
                <a:solidFill>
                  <a:srgbClr val="FFFFFF"/>
                </a:solidFill>
              </a:rPr>
            </a:br>
            <a:r>
              <a:rPr lang="en-US" sz="6100" dirty="0">
                <a:solidFill>
                  <a:srgbClr val="FFFFFF"/>
                </a:solidFill>
              </a:rPr>
              <a:t>Litany of Supplication,</a:t>
            </a:r>
            <a:br>
              <a:rPr lang="en-US" sz="6100" dirty="0">
                <a:solidFill>
                  <a:srgbClr val="FFFFFF"/>
                </a:solidFill>
              </a:rPr>
            </a:br>
            <a:r>
              <a:rPr lang="en-US" sz="6100" dirty="0">
                <a:solidFill>
                  <a:srgbClr val="FFFFFF"/>
                </a:solidFill>
              </a:rPr>
              <a:t>the </a:t>
            </a:r>
            <a:br>
              <a:rPr lang="en-US" sz="6100" dirty="0">
                <a:solidFill>
                  <a:srgbClr val="FFFFFF"/>
                </a:solidFill>
              </a:rPr>
            </a:br>
            <a:r>
              <a:rPr lang="en-US" sz="6100" dirty="0">
                <a:solidFill>
                  <a:srgbClr val="FFFFFF"/>
                </a:solidFill>
              </a:rPr>
              <a:t>Litany of the Saints.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5E0D67F-2CAC-9276-57EA-E960721BA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361" y="8267887"/>
            <a:ext cx="5657850" cy="22803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4000" dirty="0">
                <a:solidFill>
                  <a:srgbClr val="FFFFFF"/>
                </a:solidFill>
              </a:rPr>
              <a:t>The Rite of Consecration</a:t>
            </a:r>
          </a:p>
          <a:p>
            <a:r>
              <a:rPr lang="en-US" sz="4000" dirty="0">
                <a:solidFill>
                  <a:srgbClr val="FFFFFF"/>
                </a:solidFill>
              </a:rPr>
              <a:t>continues with </a:t>
            </a:r>
          </a:p>
          <a:p>
            <a:r>
              <a:rPr lang="en-US" sz="4000" dirty="0">
                <a:solidFill>
                  <a:srgbClr val="FFFFFF"/>
                </a:solidFill>
              </a:rPr>
              <a:t>the </a:t>
            </a:r>
          </a:p>
          <a:p>
            <a:r>
              <a:rPr lang="en-US" sz="4000" dirty="0">
                <a:solidFill>
                  <a:srgbClr val="FFFFFF"/>
                </a:solidFill>
              </a:rPr>
              <a:t>Renewal of Intention</a:t>
            </a:r>
          </a:p>
        </p:txBody>
      </p:sp>
    </p:spTree>
    <p:extLst>
      <p:ext uri="{BB962C8B-B14F-4D97-AF65-F5344CB8AC3E}">
        <p14:creationId xmlns:p14="http://schemas.microsoft.com/office/powerpoint/2010/main" val="3710837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5" y="0"/>
            <a:ext cx="6856285" cy="121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ve white tulips on blue background">
            <a:extLst>
              <a:ext uri="{FF2B5EF4-FFF2-40B4-BE49-F238E27FC236}">
                <a16:creationId xmlns:a16="http://schemas.microsoft.com/office/drawing/2014/main" id="{C4F8013A-B9F5-92CC-1045-86615CED5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56894"/>
          <a:stretch/>
        </p:blipFill>
        <p:spPr>
          <a:xfrm>
            <a:off x="1418825" y="10"/>
            <a:ext cx="5439173" cy="12191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57022" cy="12192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E10F8-3B33-254D-C716-1C4ED84A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649111"/>
            <a:ext cx="2149981" cy="3377621"/>
          </a:xfrm>
        </p:spPr>
        <p:txBody>
          <a:bodyPr>
            <a:normAutofit/>
          </a:bodyPr>
          <a:lstStyle/>
          <a:p>
            <a:r>
              <a:rPr lang="en-US" sz="2900" dirty="0"/>
              <a:t>A side note…</a:t>
            </a:r>
            <a:br>
              <a:rPr lang="en-US" sz="2900" dirty="0"/>
            </a:br>
            <a:r>
              <a:rPr lang="en-US" sz="2900" dirty="0"/>
              <a:t>Each flower in God’s creation has a special meaning to enhance its beauty.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C8655-40ED-6D9B-E00E-1072C4BE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4026732"/>
            <a:ext cx="2630942" cy="69545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b="0" i="0" dirty="0"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600" b="0" i="0" dirty="0">
                <a:effectLst/>
                <a:latin typeface="tahoma" panose="020B0604030504040204" pitchFamily="34" charset="0"/>
              </a:rPr>
              <a:t>The simple tulip, </a:t>
            </a:r>
          </a:p>
          <a:p>
            <a:pPr marL="0" indent="0">
              <a:buNone/>
            </a:pPr>
            <a:r>
              <a:rPr lang="en-US" sz="2600" b="0" i="0" dirty="0">
                <a:effectLst/>
                <a:latin typeface="tahoma" panose="020B0604030504040204" pitchFamily="34" charset="0"/>
              </a:rPr>
              <a:t>a flower of springtime.</a:t>
            </a:r>
          </a:p>
          <a:p>
            <a:pPr marL="0" indent="0">
              <a:buNone/>
            </a:pPr>
            <a:endParaRPr lang="en-US" sz="2600" b="0" i="0" dirty="0"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0" i="1" dirty="0">
                <a:effectLst/>
                <a:latin typeface="Google Sans"/>
              </a:rPr>
              <a:t>“The most known meaning of tulips is perfect and deep love. </a:t>
            </a:r>
          </a:p>
          <a:p>
            <a:pPr marL="0" indent="0">
              <a:buNone/>
            </a:pPr>
            <a:r>
              <a:rPr lang="en-US" sz="2400" b="0" i="1" dirty="0">
                <a:effectLst/>
                <a:latin typeface="Google Sans"/>
              </a:rPr>
              <a:t>As tulips are a classic flower that has been loved by many for centuries they have been attached with the meaning of love. </a:t>
            </a:r>
          </a:p>
          <a:p>
            <a:pPr marL="0" indent="0">
              <a:buNone/>
            </a:pPr>
            <a:r>
              <a:rPr lang="en-US" sz="2400" b="0" i="1" dirty="0">
                <a:effectLst/>
                <a:latin typeface="Google Sans"/>
              </a:rPr>
              <a:t>They're ideal to give to someone who you have a deep, unconditional love for, whether it's your partner, children, parents or siblings.” </a:t>
            </a:r>
            <a:r>
              <a:rPr lang="en-US" sz="1700" b="0" i="1" dirty="0">
                <a:effectLst/>
                <a:latin typeface="Google Sans"/>
              </a:rPr>
              <a:t>info from the Internet </a:t>
            </a:r>
            <a:endParaRPr lang="en-US" sz="1700" b="0" i="0" dirty="0"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001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0880-BA73-82E6-8B4B-1C57D1C2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34814"/>
            <a:ext cx="5915025" cy="2356556"/>
          </a:xfrm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2B10-04D0-305C-A7F4-F731F2CF5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61885"/>
            <a:ext cx="5915025" cy="7735712"/>
          </a:xfrm>
          <a:ln w="7620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In the Roman Pontifical</a:t>
            </a:r>
          </a:p>
          <a:p>
            <a:pPr marL="0" indent="0" algn="ctr">
              <a:buNone/>
            </a:pPr>
            <a:r>
              <a:rPr lang="en-US" sz="4000" dirty="0"/>
              <a:t>the Rites </a:t>
            </a:r>
          </a:p>
          <a:p>
            <a:pPr marL="0" indent="0" algn="ctr">
              <a:buNone/>
            </a:pPr>
            <a:r>
              <a:rPr lang="en-US" sz="4000" dirty="0"/>
              <a:t>of Ordination of a</a:t>
            </a:r>
          </a:p>
          <a:p>
            <a:pPr marL="0" indent="0" algn="ctr">
              <a:buNone/>
            </a:pPr>
            <a:r>
              <a:rPr lang="en-US" sz="4000" dirty="0"/>
              <a:t> Bishop </a:t>
            </a:r>
          </a:p>
          <a:p>
            <a:pPr marL="0" indent="0" algn="ctr">
              <a:buNone/>
            </a:pPr>
            <a:r>
              <a:rPr lang="en-US" sz="4000" dirty="0"/>
              <a:t>Priest</a:t>
            </a:r>
          </a:p>
          <a:p>
            <a:pPr marL="0" indent="0" algn="ctr">
              <a:buNone/>
            </a:pPr>
            <a:r>
              <a:rPr lang="en-US" sz="4000" dirty="0"/>
              <a:t>Deacon</a:t>
            </a:r>
          </a:p>
          <a:p>
            <a:pPr marL="0" indent="0" algn="ctr">
              <a:buNone/>
            </a:pPr>
            <a:r>
              <a:rPr lang="en-US" sz="4000" dirty="0">
                <a:sym typeface="Wingdings 2" panose="05020102010507070707" pitchFamily="18" charset="2"/>
              </a:rPr>
              <a:t>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Rite of Blessing of </a:t>
            </a:r>
          </a:p>
          <a:p>
            <a:pPr marL="0" indent="0" algn="ctr">
              <a:buNone/>
            </a:pPr>
            <a:r>
              <a:rPr lang="en-US" sz="4000" dirty="0"/>
              <a:t>an Abbott</a:t>
            </a:r>
            <a:br>
              <a:rPr lang="en-US" sz="4000" dirty="0"/>
            </a:br>
            <a:r>
              <a:rPr lang="en-US" sz="4000" dirty="0"/>
              <a:t>an Abbess</a:t>
            </a:r>
          </a:p>
          <a:p>
            <a:pPr marL="0" indent="0" algn="ctr">
              <a:buNone/>
            </a:pPr>
            <a:r>
              <a:rPr lang="en-US" sz="4000" dirty="0">
                <a:sym typeface="Wingdings 2" panose="05020102010507070707" pitchFamily="18" charset="2"/>
              </a:rPr>
              <a:t>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each has their own set </a:t>
            </a:r>
          </a:p>
          <a:p>
            <a:pPr marL="0" indent="0" algn="ctr">
              <a:buNone/>
            </a:pPr>
            <a:r>
              <a:rPr lang="en-US" sz="4000" dirty="0"/>
              <a:t>of favors, “intercessions,”</a:t>
            </a:r>
          </a:p>
          <a:p>
            <a:pPr marL="0" indent="0" algn="ctr">
              <a:buNone/>
            </a:pPr>
            <a:r>
              <a:rPr lang="en-US" sz="4000" dirty="0"/>
              <a:t>we wish to obtain.</a:t>
            </a:r>
            <a:br>
              <a:rPr lang="en-US" sz="4000" i="1" dirty="0"/>
            </a:br>
            <a:br>
              <a:rPr lang="en-US" sz="4000" i="1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714B9-31B3-49A7-A9B0-7728C393EB11}"/>
              </a:ext>
            </a:extLst>
          </p:cNvPr>
          <p:cNvSpPr txBox="1"/>
          <p:nvPr/>
        </p:nvSpPr>
        <p:spPr>
          <a:xfrm>
            <a:off x="726621" y="928262"/>
            <a:ext cx="54047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  <a:latin typeface="Edwardian Script ITC" panose="030303020407070D0804" pitchFamily="66" charset="0"/>
              </a:rPr>
              <a:t>Intercessions</a:t>
            </a:r>
          </a:p>
        </p:txBody>
      </p:sp>
    </p:spTree>
    <p:extLst>
      <p:ext uri="{BB962C8B-B14F-4D97-AF65-F5344CB8AC3E}">
        <p14:creationId xmlns:p14="http://schemas.microsoft.com/office/powerpoint/2010/main" val="26187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242C-7DF2-EF68-7F61-15BA5A67C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175657"/>
            <a:ext cx="5829300" cy="6188529"/>
          </a:xfr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CC"/>
                </a:solidFill>
              </a:rPr>
              <a:t>The following </a:t>
            </a:r>
            <a:br>
              <a:rPr lang="en-US" sz="4800" dirty="0">
                <a:solidFill>
                  <a:srgbClr val="FFFFCC"/>
                </a:solidFill>
              </a:rPr>
            </a:br>
            <a:r>
              <a:rPr lang="en-US" sz="4800" dirty="0">
                <a:solidFill>
                  <a:srgbClr val="FFFFCC"/>
                </a:solidFill>
              </a:rPr>
              <a:t>“Intercessions” </a:t>
            </a:r>
            <a:br>
              <a:rPr lang="en-US" sz="4800" dirty="0">
                <a:solidFill>
                  <a:srgbClr val="FFFFCC"/>
                </a:solidFill>
              </a:rPr>
            </a:br>
            <a:r>
              <a:rPr lang="en-US" sz="4800" dirty="0">
                <a:solidFill>
                  <a:srgbClr val="FFFFCC"/>
                </a:solidFill>
              </a:rPr>
              <a:t>are written for this </a:t>
            </a:r>
            <a:br>
              <a:rPr lang="en-US" sz="4800" dirty="0">
                <a:solidFill>
                  <a:srgbClr val="FFFFCC"/>
                </a:solidFill>
              </a:rPr>
            </a:br>
            <a:r>
              <a:rPr lang="en-US" sz="4800" dirty="0">
                <a:solidFill>
                  <a:srgbClr val="FFFFCC"/>
                </a:solidFill>
              </a:rPr>
              <a:t>Rite of Consecration </a:t>
            </a:r>
            <a:br>
              <a:rPr lang="en-US" sz="4800" dirty="0">
                <a:solidFill>
                  <a:srgbClr val="FFFFCC"/>
                </a:solidFill>
              </a:rPr>
            </a:br>
            <a:r>
              <a:rPr lang="en-US" sz="4800" dirty="0">
                <a:solidFill>
                  <a:srgbClr val="FFFFCC"/>
                </a:solidFill>
              </a:rPr>
              <a:t>to a Life of Virginity </a:t>
            </a:r>
            <a:br>
              <a:rPr lang="en-US" sz="4800" dirty="0">
                <a:solidFill>
                  <a:srgbClr val="FFFFCC"/>
                </a:solidFill>
              </a:rPr>
            </a:br>
            <a:r>
              <a:rPr lang="en-US" sz="4800" dirty="0">
                <a:solidFill>
                  <a:srgbClr val="FFFFCC"/>
                </a:solidFill>
              </a:rPr>
              <a:t>for Women </a:t>
            </a:r>
            <a:br>
              <a:rPr lang="en-US" sz="4800" dirty="0">
                <a:solidFill>
                  <a:srgbClr val="FFFFCC"/>
                </a:solidFill>
              </a:rPr>
            </a:br>
            <a:r>
              <a:rPr lang="en-US" sz="4800" dirty="0">
                <a:solidFill>
                  <a:srgbClr val="FFFFCC"/>
                </a:solidFill>
              </a:rPr>
              <a:t>Living in the World </a:t>
            </a:r>
            <a:br>
              <a:rPr lang="en-US" sz="4800" dirty="0">
                <a:solidFill>
                  <a:srgbClr val="FFFFCC"/>
                </a:solidFill>
              </a:rPr>
            </a:br>
            <a:r>
              <a:rPr lang="en-US" sz="4800" dirty="0">
                <a:solidFill>
                  <a:srgbClr val="FFFFCC"/>
                </a:solidFill>
              </a:rPr>
              <a:t>found in the Roman Pontifical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4" name="Picture 18" descr="m_1337816587395">
            <a:extLst>
              <a:ext uri="{FF2B5EF4-FFF2-40B4-BE49-F238E27FC236}">
                <a16:creationId xmlns:a16="http://schemas.microsoft.com/office/drawing/2014/main" id="{371EC55B-8D39-4BAF-3F38-6F1D2BA0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7552066"/>
            <a:ext cx="1915886" cy="294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several&#10;&#10;Description automatically generated">
            <a:extLst>
              <a:ext uri="{FF2B5EF4-FFF2-40B4-BE49-F238E27FC236}">
                <a16:creationId xmlns:a16="http://schemas.microsoft.com/office/drawing/2014/main" id="{BC44B2AF-FF64-AB8E-6067-B219C82D3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82140" y="9238452"/>
            <a:ext cx="3905003" cy="15407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A3567C-9536-EF0C-6919-21D958F85D21}"/>
              </a:ext>
            </a:extLst>
          </p:cNvPr>
          <p:cNvSpPr/>
          <p:nvPr/>
        </p:nvSpPr>
        <p:spPr>
          <a:xfrm>
            <a:off x="514350" y="7364186"/>
            <a:ext cx="5829300" cy="3853543"/>
          </a:xfrm>
          <a:prstGeom prst="rect">
            <a:avLst/>
          </a:prstGeom>
          <a:noFill/>
          <a:ln w="76200">
            <a:solidFill>
              <a:srgbClr val="CC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2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D0E1F48A-1999-4416-9D5D-D883A55D5AA9}"/>
              </a:ext>
            </a:extLst>
          </p:cNvPr>
          <p:cNvPicPr/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66" t="8223" r="39926" b="48339"/>
          <a:stretch/>
        </p:blipFill>
        <p:spPr>
          <a:xfrm>
            <a:off x="135356" y="3524250"/>
            <a:ext cx="6722644" cy="3659642"/>
          </a:xfrm>
          <a:prstGeom prst="rect">
            <a:avLst/>
          </a:prstGeom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7EF8C2D-524C-4D93-A8A5-68039BA5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651" y="4685134"/>
            <a:ext cx="4988792" cy="2661853"/>
          </a:xfrm>
          <a:noFill/>
        </p:spPr>
        <p:txBody>
          <a:bodyPr>
            <a:normAutofit fontScale="90000"/>
          </a:bodyPr>
          <a:lstStyle/>
          <a:p>
            <a:pPr algn="l"/>
            <a:br>
              <a:rPr lang="en-US" sz="11868" dirty="0">
                <a:solidFill>
                  <a:srgbClr val="0070C0"/>
                </a:solidFill>
                <a:latin typeface="Edwardian Script ITC" panose="030303020407070D0804" pitchFamily="66" charset="0"/>
              </a:rPr>
            </a:br>
            <a:r>
              <a:rPr lang="en-US" sz="11868" dirty="0">
                <a:solidFill>
                  <a:srgbClr val="0070C0"/>
                </a:solidFill>
                <a:latin typeface="Edwardian Script ITC" panose="030303020407070D0804" pitchFamily="66" charset="0"/>
              </a:rPr>
              <a:t>Cantors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07E0541F-60B9-4AA9-9E02-3DC3D7BDD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78" y="7233262"/>
            <a:ext cx="5486400" cy="2661852"/>
          </a:xfrm>
        </p:spPr>
        <p:txBody>
          <a:bodyPr>
            <a:normAutofit fontScale="77500" lnSpcReduction="20000"/>
          </a:bodyPr>
          <a:lstStyle/>
          <a:p>
            <a:pPr algn="r"/>
            <a:endParaRPr lang="en-US" sz="6600" dirty="0">
              <a:solidFill>
                <a:srgbClr val="0070C0"/>
              </a:solidFill>
              <a:latin typeface="Papyrus" panose="03070502060502030205" pitchFamily="66" charset="0"/>
            </a:endParaRPr>
          </a:p>
          <a:p>
            <a:pPr algn="r"/>
            <a:r>
              <a:rPr lang="en-US" sz="6600" dirty="0">
                <a:solidFill>
                  <a:srgbClr val="0070C0"/>
                </a:solidFill>
                <a:latin typeface="Papyrus" panose="03070502060502030205" pitchFamily="66" charset="0"/>
              </a:rPr>
              <a:t>Continue </a:t>
            </a:r>
          </a:p>
          <a:p>
            <a:pPr algn="r"/>
            <a:r>
              <a:rPr lang="en-US" sz="6600" dirty="0">
                <a:solidFill>
                  <a:srgbClr val="0070C0"/>
                </a:solidFill>
                <a:latin typeface="Papyrus" panose="03070502060502030205" pitchFamily="66" charset="0"/>
              </a:rPr>
              <a:t>with </a:t>
            </a:r>
          </a:p>
          <a:p>
            <a:pPr algn="r"/>
            <a:r>
              <a:rPr lang="en-US" sz="6600" dirty="0">
                <a:solidFill>
                  <a:srgbClr val="0070C0"/>
                </a:solidFill>
                <a:latin typeface="Papyrus" panose="03070502060502030205" pitchFamily="66" charset="0"/>
              </a:rPr>
              <a:t>the Intercessions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44E237-E04B-4CD7-8408-E49F85CF7EF4}"/>
              </a:ext>
            </a:extLst>
          </p:cNvPr>
          <p:cNvCxnSpPr>
            <a:cxnSpLocks/>
          </p:cNvCxnSpPr>
          <p:nvPr/>
        </p:nvCxnSpPr>
        <p:spPr>
          <a:xfrm>
            <a:off x="3962047" y="13971040"/>
            <a:ext cx="203870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CFAB-A281-4851-B3C7-CD99E53EC77A}"/>
              </a:ext>
            </a:extLst>
          </p:cNvPr>
          <p:cNvCxnSpPr/>
          <p:nvPr/>
        </p:nvCxnSpPr>
        <p:spPr>
          <a:xfrm>
            <a:off x="4183037" y="138428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9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390D0C-7CD5-E9B6-895A-D4C31B898B22}"/>
              </a:ext>
            </a:extLst>
          </p:cNvPr>
          <p:cNvSpPr txBox="1"/>
          <p:nvPr/>
        </p:nvSpPr>
        <p:spPr>
          <a:xfrm>
            <a:off x="1143344" y="5946574"/>
            <a:ext cx="471895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Lord, be merciful, 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Lord, deliver us, we pray.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From all evil, 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Lord, deliver us, we pray. </a:t>
            </a:r>
          </a:p>
          <a:p>
            <a:pPr algn="ctr"/>
            <a:endParaRPr lang="en-US" sz="2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From every sin, 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Lord, deliver us, we pray.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From everlasting death, 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Lord, deliver us, we pray. </a:t>
            </a:r>
          </a:p>
          <a:p>
            <a:endParaRPr lang="en-US" sz="1800" b="0" i="0" u="none" strike="noStrike" baseline="0" dirty="0">
              <a:latin typeface="Tahoma" panose="020B0604030504040204" pitchFamily="34" charset="0"/>
            </a:endParaRPr>
          </a:p>
        </p:txBody>
      </p:sp>
      <p:pic>
        <p:nvPicPr>
          <p:cNvPr id="6" name="Content Placeholder 4" descr="Eagle flying over lake">
            <a:extLst>
              <a:ext uri="{FF2B5EF4-FFF2-40B4-BE49-F238E27FC236}">
                <a16:creationId xmlns:a16="http://schemas.microsoft.com/office/drawing/2014/main" id="{1F6BE915-9A2B-1AF6-A4DD-02CC238C9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r="20520"/>
          <a:stretch/>
        </p:blipFill>
        <p:spPr>
          <a:xfrm>
            <a:off x="651957" y="426293"/>
            <a:ext cx="5277026" cy="5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7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6B185-F0E8-53A7-FF5B-2EE7EB43B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5" y="114301"/>
            <a:ext cx="6652771" cy="5339442"/>
          </a:xfrm>
          <a:ln w="76200">
            <a:solidFill>
              <a:srgbClr val="CC9900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sz="6600" b="1" i="0" u="none" strike="noStrike" baseline="0" dirty="0">
              <a:solidFill>
                <a:srgbClr val="CC9900"/>
              </a:solidFill>
              <a:latin typeface="Edwardian Script ITC" panose="030303020407070D0804" pitchFamily="66" charset="0"/>
            </a:endParaRPr>
          </a:p>
          <a:p>
            <a:pPr marL="0" indent="0" algn="ctr">
              <a:buNone/>
            </a:pPr>
            <a:r>
              <a:rPr lang="en-US" sz="6600" i="0" u="none" strike="noStrike" baseline="0" dirty="0">
                <a:solidFill>
                  <a:srgbClr val="CC9900"/>
                </a:solidFill>
                <a:latin typeface="Edwardian Script ITC" panose="030303020407070D0804" pitchFamily="66" charset="0"/>
              </a:rPr>
              <a:t>By your Incarnation, </a:t>
            </a:r>
          </a:p>
          <a:p>
            <a:pPr marL="0" indent="0" algn="ctr">
              <a:buNone/>
            </a:pPr>
            <a:endParaRPr lang="en-US" sz="4500" i="0" u="none" strike="noStrike" baseline="0" dirty="0">
              <a:solidFill>
                <a:srgbClr val="CC9900"/>
              </a:solidFill>
              <a:latin typeface="Edwardian Script ITC" panose="030303020407070D0804" pitchFamily="66" charset="0"/>
            </a:endParaRPr>
          </a:p>
          <a:p>
            <a:pPr marL="0" indent="0" algn="ctr">
              <a:buNone/>
            </a:pPr>
            <a:r>
              <a:rPr lang="en-US" sz="6600" i="0" u="none" strike="noStrike" baseline="0" dirty="0">
                <a:solidFill>
                  <a:srgbClr val="CC9900"/>
                </a:solidFill>
                <a:latin typeface="Edwardian Script ITC" panose="030303020407070D0804" pitchFamily="66" charset="0"/>
              </a:rPr>
              <a:t>Lord, deliver us, we pray. </a:t>
            </a:r>
          </a:p>
          <a:p>
            <a:pPr marL="0" indent="0" algn="ctr">
              <a:buNone/>
            </a:pPr>
            <a:endParaRPr lang="en-US" sz="24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4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 descr="A picture containing several&#10;&#10;Description automatically generated">
            <a:extLst>
              <a:ext uri="{FF2B5EF4-FFF2-40B4-BE49-F238E27FC236}">
                <a16:creationId xmlns:a16="http://schemas.microsoft.com/office/drawing/2014/main" id="{E87A926F-F4BB-83D8-9568-2145C630E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9939" y="3602741"/>
            <a:ext cx="4291252" cy="1693160"/>
          </a:xfrm>
          <a:prstGeom prst="rect">
            <a:avLst/>
          </a:prstGeom>
        </p:spPr>
      </p:pic>
      <p:pic>
        <p:nvPicPr>
          <p:cNvPr id="7" name="Content Placeholder 14" descr="A painting of a person holding a book&#10;&#10;Description automatically generated with low confidence">
            <a:extLst>
              <a:ext uri="{FF2B5EF4-FFF2-40B4-BE49-F238E27FC236}">
                <a16:creationId xmlns:a16="http://schemas.microsoft.com/office/drawing/2014/main" id="{DD7AD6F6-A442-B875-81A9-80C92AEF7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5698672"/>
            <a:ext cx="6801255" cy="592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4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00D1BB-EF45-D293-B26D-05C35B8E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12271"/>
            <a:ext cx="5915025" cy="2793399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  <a:t>By your Death </a:t>
            </a: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  <a:t>and Resurrection, </a:t>
            </a: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b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CC9900"/>
                </a:solidFill>
                <a:latin typeface="Tahoma" panose="020B0604030504040204" pitchFamily="34" charset="0"/>
              </a:rPr>
              <a:t>Lord, deliver us, we pray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20" name="Picture 19" descr="A rock cave with a window and text&#10;&#10;Description automatically generated with medium confidence">
            <a:extLst>
              <a:ext uri="{FF2B5EF4-FFF2-40B4-BE49-F238E27FC236}">
                <a16:creationId xmlns:a16="http://schemas.microsoft.com/office/drawing/2014/main" id="{10D98ECF-8562-0CBD-7658-D2EA482FA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5325"/>
          <a:stretch/>
        </p:blipFill>
        <p:spPr>
          <a:xfrm>
            <a:off x="0" y="-5442"/>
            <a:ext cx="6858000" cy="121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22E7-D678-BA44-82AC-AEDECBBE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34814"/>
            <a:ext cx="5915025" cy="2356556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By the outpouring </a:t>
            </a:r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of the Holy Spirit, </a:t>
            </a:r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b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36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Lord, deliver us, we pray. </a:t>
            </a:r>
            <a:endParaRPr lang="en-US" dirty="0"/>
          </a:p>
        </p:txBody>
      </p:sp>
      <p:pic>
        <p:nvPicPr>
          <p:cNvPr id="10" name="Picture 9" descr="A painting of a dove flying in the sky&#10;&#10;Description automatically generated">
            <a:extLst>
              <a:ext uri="{FF2B5EF4-FFF2-40B4-BE49-F238E27FC236}">
                <a16:creationId xmlns:a16="http://schemas.microsoft.com/office/drawing/2014/main" id="{1C3B38F5-DF5B-6C5F-636D-8712ACD7B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306" r="24498" b="-1"/>
          <a:stretch/>
        </p:blipFill>
        <p:spPr>
          <a:xfrm>
            <a:off x="0" y="2279"/>
            <a:ext cx="6857980" cy="12189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BFEC4A-54F3-EB7E-DED0-FAEBDDBA0C68}"/>
              </a:ext>
            </a:extLst>
          </p:cNvPr>
          <p:cNvSpPr txBox="1"/>
          <p:nvPr/>
        </p:nvSpPr>
        <p:spPr>
          <a:xfrm>
            <a:off x="221466" y="11991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liturgytools.net/2017/05/pictures-pentecost-sunday-year-a-holy-spirit-came-to-disciples-in-upper-room-receive-the-holy-spiri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8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1854</TotalTime>
  <Words>788</Words>
  <Application>Microsoft Office PowerPoint</Application>
  <PresentationFormat>Widescreen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Edwardian Script ITC</vt:lpstr>
      <vt:lpstr>Google Sans</vt:lpstr>
      <vt:lpstr>Monotype Corsiva</vt:lpstr>
      <vt:lpstr>Papyrus</vt:lpstr>
      <vt:lpstr>tahoma</vt:lpstr>
      <vt:lpstr>tahoma</vt:lpstr>
      <vt:lpstr>Office Theme</vt:lpstr>
      <vt:lpstr>The Litany  of the Saints</vt:lpstr>
      <vt:lpstr> This is the third of the series on  The Litany of Supplication  The Litany of the Saints  </vt:lpstr>
      <vt:lpstr>  </vt:lpstr>
      <vt:lpstr>The following  “Intercessions”  are written for this  Rite of Consecration  to a Life of Virginity  for Women  Living in the World  found in the Roman Pontifical </vt:lpstr>
      <vt:lpstr> Cantors</vt:lpstr>
      <vt:lpstr>PowerPoint Presentation</vt:lpstr>
      <vt:lpstr>PowerPoint Presentation</vt:lpstr>
      <vt:lpstr>By your Death   and Resurrection,   Lord, deliver us, we pray. </vt:lpstr>
      <vt:lpstr> By the outpouring  of the Holy Spirit,   Lord, deliver us, we pray. </vt:lpstr>
      <vt:lpstr>Be merciful  to us sinners   Lord, we ask you,  hear our prayer.  </vt:lpstr>
      <vt:lpstr>Give to your servant Pope N.,  and to all the other Bishops,  the grace  of growing daily  in the  likeness of Christ,  Bridegroom of the Church,   </vt:lpstr>
      <vt:lpstr>Maintain and foster  in your Church  love for holy virginity,   Lord, we ask you,  hear our prayer.  </vt:lpstr>
      <vt:lpstr>Strengthen  in Christ’s faithful people hope of a glorious resurrection and  of the life of the world to come,   Lord, we ask you, hear our prayer. </vt:lpstr>
      <vt:lpstr>PowerPoint Presentation</vt:lpstr>
      <vt:lpstr>Increase  in holiness  and in number  those who follow  the counsels  of the Gospel,   Lord, we ask you,  hear our prayer. </vt:lpstr>
      <vt:lpstr>Reward a hundredfold  the parents  of your handmaids  for the sacrifice  they have made,   Lord, we ask you, hear our prayer. </vt:lpstr>
      <vt:lpstr> Bless  these handmaids,  make them holy,  and  consecrate them  to your service,   Lord, we ask you,  hear our prayer. </vt:lpstr>
      <vt:lpstr>  </vt:lpstr>
      <vt:lpstr>Christ, hear us.   Christ, hear us.                      </vt:lpstr>
      <vt:lpstr>Christ, graciously hear us.   Christ, graciously hear us. </vt:lpstr>
      <vt:lpstr>21 Then the Bishop alone rises and, with hands joined, sings or says: </vt:lpstr>
      <vt:lpstr>This completes the  Litany of Supplication, the  Litany of the Saints.</vt:lpstr>
      <vt:lpstr>A side note… Each flower in God’s creation has a special meaning to enhance its beauty.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Invocations</dc:title>
  <dc:creator>Barbara Swieciak</dc:creator>
  <cp:lastModifiedBy>Barbara Swieciak</cp:lastModifiedBy>
  <cp:revision>39</cp:revision>
  <dcterms:created xsi:type="dcterms:W3CDTF">2023-09-26T22:22:07Z</dcterms:created>
  <dcterms:modified xsi:type="dcterms:W3CDTF">2023-10-02T06:39:48Z</dcterms:modified>
</cp:coreProperties>
</file>