
<file path=[Content_Types].xml><?xml version="1.0" encoding="utf-8"?>
<Types xmlns="http://schemas.openxmlformats.org/package/2006/content-types">
  <Default Extension="bmp" ContentType="image/bmp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76" r:id="rId3"/>
    <p:sldId id="377" r:id="rId4"/>
    <p:sldId id="330" r:id="rId5"/>
    <p:sldId id="333" r:id="rId6"/>
    <p:sldId id="374" r:id="rId7"/>
    <p:sldId id="264" r:id="rId8"/>
    <p:sldId id="265" r:id="rId9"/>
    <p:sldId id="266" r:id="rId10"/>
    <p:sldId id="267" r:id="rId11"/>
    <p:sldId id="268" r:id="rId12"/>
    <p:sldId id="269" r:id="rId13"/>
    <p:sldId id="334" r:id="rId14"/>
    <p:sldId id="335" r:id="rId15"/>
    <p:sldId id="348" r:id="rId16"/>
    <p:sldId id="349" r:id="rId17"/>
    <p:sldId id="350" r:id="rId18"/>
    <p:sldId id="351" r:id="rId19"/>
    <p:sldId id="352" r:id="rId20"/>
    <p:sldId id="353" r:id="rId21"/>
    <p:sldId id="356" r:id="rId22"/>
    <p:sldId id="357" r:id="rId23"/>
    <p:sldId id="354" r:id="rId24"/>
    <p:sldId id="355" r:id="rId25"/>
    <p:sldId id="358" r:id="rId26"/>
    <p:sldId id="372" r:id="rId27"/>
    <p:sldId id="371" r:id="rId28"/>
    <p:sldId id="359" r:id="rId29"/>
    <p:sldId id="360" r:id="rId30"/>
    <p:sldId id="361" r:id="rId31"/>
    <p:sldId id="362" r:id="rId32"/>
    <p:sldId id="363" r:id="rId33"/>
    <p:sldId id="364" r:id="rId34"/>
    <p:sldId id="366" r:id="rId35"/>
    <p:sldId id="367" r:id="rId36"/>
    <p:sldId id="368" r:id="rId37"/>
    <p:sldId id="373" r:id="rId38"/>
    <p:sldId id="369" r:id="rId39"/>
    <p:sldId id="379" r:id="rId40"/>
    <p:sldId id="370" r:id="rId41"/>
    <p:sldId id="378" r:id="rId42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FC41D"/>
    <a:srgbClr val="0EAEC4"/>
    <a:srgbClr val="0D9FB3"/>
    <a:srgbClr val="2A8196"/>
    <a:srgbClr val="48787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>
      <p:cViewPr>
        <p:scale>
          <a:sx n="47" d="100"/>
          <a:sy n="47" d="100"/>
        </p:scale>
        <p:origin x="2803" y="67"/>
      </p:cViewPr>
      <p:guideLst>
        <p:guide orient="horz" pos="384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4D99-D2EE-41B9-913A-1B18994D666B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2E25-B43F-476E-AD7A-5285156ED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66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4D99-D2EE-41B9-913A-1B18994D666B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2E25-B43F-476E-AD7A-5285156ED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80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4D99-D2EE-41B9-913A-1B18994D666B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2E25-B43F-476E-AD7A-5285156ED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83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4D99-D2EE-41B9-913A-1B18994D666B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2E25-B43F-476E-AD7A-5285156ED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6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4D99-D2EE-41B9-913A-1B18994D666B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2E25-B43F-476E-AD7A-5285156ED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0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4D99-D2EE-41B9-913A-1B18994D666B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2E25-B43F-476E-AD7A-5285156ED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77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4D99-D2EE-41B9-913A-1B18994D666B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2E25-B43F-476E-AD7A-5285156ED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8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4D99-D2EE-41B9-913A-1B18994D666B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2E25-B43F-476E-AD7A-5285156ED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43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4D99-D2EE-41B9-913A-1B18994D666B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2E25-B43F-476E-AD7A-5285156ED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3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4D99-D2EE-41B9-913A-1B18994D666B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2E25-B43F-476E-AD7A-5285156ED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1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4D99-D2EE-41B9-913A-1B18994D666B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2E25-B43F-476E-AD7A-5285156ED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21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C4D99-D2EE-41B9-913A-1B18994D666B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52E25-B43F-476E-AD7A-5285156ED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3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ruptingthesilence.com/tag/angels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ybershamans.blogspot.com/2011/07/parintele-arsenie-papacioc-trecut-la.html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aint_John_the_Baptist_in_the_Wilderness_LACMA_47.8.29.jpg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40513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acatholiclife.blogspot.com/2006/03/solemnity-of-joseph-husband-of-mary.html" TargetMode="Externa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Santi_Pietro_e_Paolo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atron_saint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cerdotus.com/2013/12/st-john-evangelist.htm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nc-nd/3.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4700343@N08/7624128076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nc-sa/3.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rdorecitandi.blogspot.com/2016/08/st-lawrence.html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hyperlink" Target="https://thegrandmalogbook.blogspot.com/2020/12/saint-stephens-day-first-christian.html" TargetMode="Externa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hyperlink" Target="https://graciasmedallamilagrosa.blogspot.com/2017/03/oracion-santa-perpetua-y-santa-felicidad.html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flickr.com/photos/paullew/16744427325/in/photolist-rvDySR-kMF6u2-bB8Rf8-dvf3ik-e4kchf-qoaSmY-pLUvn9-e4ezdH-73CKzJ-92fwhm-e4kcsu-bnTLMt-bnTFUT-e4ezbt-bnTD42-drnQML-bnTH6p-bnTGHi-pHJMQC-qEJwBc-e4eyKB-QSEK-e4kcAE-e4eyTB-bnVkyV-bnTJG6-bnTM8e-7J6VQB-bnTFD2-bCsw7B-bnTJuv-RqrvfC-bnTBrt-e4kcdY-bnTDXX-bnTHfD-bnTPci-bnTBXc-bnTBMx-XgbHME-2SWWwo-e4kcfq-8ZijQg-bnVpwV-bnTB5Z-e4ez9P-8ZickZ-bnTNkz-8ZibRM-6Z4ySA" TargetMode="Externa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imforest/2594521139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nc-nd/3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paullew/5417507983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nc-nd/3.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aullew/50713201668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nc-nd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Mar%C3%ADa_Goretti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ph.ie/photo/5999913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inmychurch.com/churches/St-Ambrose-Parish-Etobicoke-Ontario-Canada/2746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orthodoxscouter.blogspot.com/2012/11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/3.0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aullew/36690524062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holycardheaven.blogspot.com/2011/09/st-jerome-feast-day-september-30.html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scerninghearts.com/catholic-podcasts/st-benedict-prayers-novena-audio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ielcatolico.com.br/2005/11/o-santo-rosario.html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flickr.com/photos/lluisribes/16499582921" TargetMode="External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scerninghearts.com/catholic-podcasts/st-scholastica-pray-for-us-2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scerninghearts.com/catholic-podcasts/st-catherine-of-siena-novena-mp3-audio-and-text-2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discerninghearts.com/catholic-podcasts/st-clare-of-assisi-novena-mp3-audio-and-text/" TargetMode="External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aullew/16767137999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nc-nd/3.0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Rosa_da_Viterbo" TargetMode="Externa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pngall.com/gothic-png/download/55072" TargetMode="Externa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Kateri_Tekakwitha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vastreader.blogspot.com/2018/04/saints-levitation-ecstatic-flights.html" TargetMode="External"/><Relationship Id="rId2" Type="http://schemas.openxmlformats.org/officeDocument/2006/relationships/image" Target="../media/image43.bm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famvin.org/en/2016/06/05/st-louise-received-light-pentecost-lumiere-experience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domainpictures.net/view-image.php?image=26489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athena-xxi.blogspot.com/2018/01/artes-do-renascimento-albrecht-durer.html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irgin_(title)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ichcafe.blogspot.com/2013/08/a-prayer-to-mary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turgytools.net/2016/12/pictures-feast-mary-mother-of-god-adoration-of-the-shepherds-virgin-at-prayer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eneration_of_Mary_in_the_Catholic_Church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A677C-B79A-5E13-D6C4-F4EAFC563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094A24-D251-AE3B-5108-8050EBFDB8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7200" y="837616"/>
            <a:ext cx="5436449" cy="211785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C5B5A474-6286-252F-8A8F-471309545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14" r="9039"/>
          <a:stretch/>
        </p:blipFill>
        <p:spPr>
          <a:xfrm>
            <a:off x="-1" y="0"/>
            <a:ext cx="6891231" cy="12251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6AEC88-B1A9-B74D-6507-2A5F0CD4A896}"/>
              </a:ext>
            </a:extLst>
          </p:cNvPr>
          <p:cNvSpPr txBox="1"/>
          <p:nvPr/>
        </p:nvSpPr>
        <p:spPr>
          <a:xfrm>
            <a:off x="1046567" y="973232"/>
            <a:ext cx="5436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Litany of Saints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7248C9-1F5B-16EF-0CF6-35EDA26CEB68}"/>
              </a:ext>
            </a:extLst>
          </p:cNvPr>
          <p:cNvSpPr txBox="1"/>
          <p:nvPr/>
        </p:nvSpPr>
        <p:spPr>
          <a:xfrm>
            <a:off x="685799" y="11034102"/>
            <a:ext cx="565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School of Love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2097256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C4EB43-BCEE-3D21-2A57-2C6B0CCAB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924" y="8819125"/>
            <a:ext cx="3822944" cy="2197486"/>
          </a:xfrm>
          <a:noFill/>
        </p:spPr>
        <p:txBody>
          <a:bodyPr anchor="ctr">
            <a:normAutofit/>
          </a:bodyPr>
          <a:lstStyle/>
          <a:p>
            <a:pPr algn="r"/>
            <a:r>
              <a:rPr lang="en-US" b="0" i="0" u="none" strike="noStrike" baseline="0">
                <a:latin typeface="Tahoma" panose="020B0604030504040204" pitchFamily="34" charset="0"/>
              </a:rPr>
              <a:t>Saint Michael,</a:t>
            </a:r>
            <a:r>
              <a:rPr lang="en-US">
                <a:latin typeface="Tahoma" panose="020B0604030504040204" pitchFamily="34" charset="0"/>
              </a:rPr>
              <a:t> pray for us. </a:t>
            </a:r>
            <a:br>
              <a:rPr lang="en-US"/>
            </a:br>
            <a:r>
              <a:rPr lang="en-US" b="0" i="0" u="none" strike="noStrike" baseline="0">
                <a:latin typeface="Tahoma" panose="020B0604030504040204" pitchFamily="34" charset="0"/>
              </a:rPr>
              <a:t> </a:t>
            </a:r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8275A93-1C20-9EC2-EBC3-85A16DB3FA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67426" y="8819125"/>
            <a:ext cx="1869648" cy="2197486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dirty="0"/>
              <a:t>What gift does Saint Michael want to give me?</a:t>
            </a:r>
          </a:p>
        </p:txBody>
      </p:sp>
      <p:pic>
        <p:nvPicPr>
          <p:cNvPr id="15" name="Picture 14" descr="A painting of an angel&#10;&#10;Description automatically generated">
            <a:extLst>
              <a:ext uri="{FF2B5EF4-FFF2-40B4-BE49-F238E27FC236}">
                <a16:creationId xmlns:a16="http://schemas.microsoft.com/office/drawing/2014/main" id="{8EF09FC3-2377-3FA1-D47D-17D4D787E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411" r="7911" b="-1"/>
          <a:stretch/>
        </p:blipFill>
        <p:spPr>
          <a:xfrm>
            <a:off x="180022" y="568960"/>
            <a:ext cx="6496241" cy="79329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9BBADE-32E3-5006-5320-7B6DBF6DBE20}"/>
              </a:ext>
            </a:extLst>
          </p:cNvPr>
          <p:cNvSpPr txBox="1"/>
          <p:nvPr/>
        </p:nvSpPr>
        <p:spPr>
          <a:xfrm>
            <a:off x="4236172" y="8301833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interruptingthesilence.com/tag/angel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11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E01217-3E10-FC85-BEA9-4EFF25258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59" y="671343"/>
            <a:ext cx="5427682" cy="1777943"/>
          </a:xfrm>
          <a:ln w="76200">
            <a:solidFill>
              <a:srgbClr val="CC9900"/>
            </a:solidFill>
          </a:ln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defTabSz="914400"/>
            <a:r>
              <a:rPr lang="en-US" sz="5800" b="0" i="0" u="none" strike="noStrike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Holy Angels of God,</a:t>
            </a:r>
            <a:br>
              <a:rPr lang="en-US" sz="5800" b="0" i="0" u="none" strike="noStrike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800" b="0" i="0" u="none" strike="noStrike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pray for us.</a:t>
            </a:r>
            <a:endParaRPr lang="en-US" sz="5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BAA7A1-63FA-EF2D-45C5-BD5DFED0F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534" y="9470572"/>
            <a:ext cx="4816928" cy="1429598"/>
          </a:xfrm>
          <a:ln w="76200">
            <a:solidFill>
              <a:srgbClr val="CC9900"/>
            </a:solidFill>
          </a:ln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 defTabSz="914400">
              <a:spcBef>
                <a:spcPts val="1000"/>
              </a:spcBef>
            </a:pPr>
            <a:r>
              <a:rPr lang="en-US" sz="3200" dirty="0"/>
              <a:t>Wha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 do these </a:t>
            </a:r>
          </a:p>
          <a:p>
            <a:pPr algn="ctr" defTabSz="914400">
              <a:spcBef>
                <a:spcPts val="1000"/>
              </a:spcBef>
            </a:pP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Holy Angels of God </a:t>
            </a:r>
          </a:p>
          <a:p>
            <a:pPr algn="ctr" defTabSz="914400">
              <a:spcBef>
                <a:spcPts val="1000"/>
              </a:spcBef>
            </a:pP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want to give me?</a:t>
            </a:r>
          </a:p>
        </p:txBody>
      </p:sp>
      <p:pic>
        <p:nvPicPr>
          <p:cNvPr id="9" name="Picture 8" descr="A painting of angels and a child&#10;&#10;Description automatically generated">
            <a:extLst>
              <a:ext uri="{FF2B5EF4-FFF2-40B4-BE49-F238E27FC236}">
                <a16:creationId xmlns:a16="http://schemas.microsoft.com/office/drawing/2014/main" id="{9B1737C6-2282-3227-DE77-404A4116D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4946" y="2596243"/>
            <a:ext cx="5188103" cy="6727371"/>
          </a:xfrm>
          <a:prstGeom prst="rect">
            <a:avLst/>
          </a:prstGeom>
          <a:ln w="76200">
            <a:solidFill>
              <a:srgbClr val="CC9900"/>
            </a:solidFill>
          </a:ln>
        </p:spPr>
      </p:pic>
    </p:spTree>
    <p:extLst>
      <p:ext uri="{BB962C8B-B14F-4D97-AF65-F5344CB8AC3E}">
        <p14:creationId xmlns:p14="http://schemas.microsoft.com/office/powerpoint/2010/main" val="3607954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60701" cy="12192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 descr="A painting of a person holding a staff&#10;&#10;Description automatically generated">
            <a:extLst>
              <a:ext uri="{FF2B5EF4-FFF2-40B4-BE49-F238E27FC236}">
                <a16:creationId xmlns:a16="http://schemas.microsoft.com/office/drawing/2014/main" id="{502430F3-BEE3-F656-3FC4-4802298A67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5127" b="9091"/>
          <a:stretch/>
        </p:blipFill>
        <p:spPr>
          <a:xfrm>
            <a:off x="-235724" y="-200045"/>
            <a:ext cx="6857980" cy="12191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81A24CB-5FE3-8ADD-6FD5-3C0356910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7376483"/>
            <a:ext cx="5915025" cy="23565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b="0" i="0" u="none" strike="noStrike" baseline="0" dirty="0">
                <a:solidFill>
                  <a:schemeClr val="bg1"/>
                </a:solidFill>
              </a:rPr>
              <a:t>Saint John the Baptist , </a:t>
            </a:r>
            <a:br>
              <a:rPr lang="en-US" sz="4400" b="0" i="0" u="none" strike="noStrike" baseline="0" dirty="0">
                <a:solidFill>
                  <a:schemeClr val="bg1"/>
                </a:solidFill>
              </a:rPr>
            </a:br>
            <a:r>
              <a:rPr lang="en-US" sz="4400" b="0" i="0" u="none" strike="noStrike" baseline="0" dirty="0">
                <a:solidFill>
                  <a:schemeClr val="bg1"/>
                </a:solidFill>
              </a:rPr>
              <a:t>pray for us.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E5D7E35-036B-0043-599C-448E8C68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487" y="9933093"/>
            <a:ext cx="5915025" cy="104817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buNone/>
            </a:pPr>
            <a:r>
              <a:rPr lang="en-US" dirty="0">
                <a:solidFill>
                  <a:schemeClr val="bg1"/>
                </a:solidFill>
              </a:rPr>
              <a:t>What does St John the Baptist want to give me?</a:t>
            </a:r>
          </a:p>
          <a:p>
            <a:pPr marL="0" indent="-228600" algn="ctr" defTabSz="914400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90735E-58F8-39DD-2E02-B865979F93CC}"/>
              </a:ext>
            </a:extLst>
          </p:cNvPr>
          <p:cNvSpPr txBox="1"/>
          <p:nvPr/>
        </p:nvSpPr>
        <p:spPr>
          <a:xfrm>
            <a:off x="4550957" y="11991945"/>
            <a:ext cx="230704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commons.wikimedia.org/wiki/File:Saint_John_the_Baptist_in_the_Wilderness_LACMA_47.8.29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60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9A007-6CCA-5C49-6BAA-8B1C0F87E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219194"/>
            <a:ext cx="2519743" cy="50207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5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Saint Joseph, pray for us.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536B10B-6FEE-80E6-156E-87E129FEF8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2960" y="6403621"/>
            <a:ext cx="2519743" cy="422652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2600" dirty="0"/>
              <a:t>As we ponder the </a:t>
            </a:r>
          </a:p>
          <a:p>
            <a:pPr marL="0" indent="0" algn="ctr" defTabSz="914400">
              <a:spcBef>
                <a:spcPts val="1000"/>
              </a:spcBef>
              <a:buNone/>
            </a:pPr>
            <a:r>
              <a:rPr lang="en-US" sz="2600" dirty="0"/>
              <a:t>School of      Nazareth</a:t>
            </a:r>
          </a:p>
          <a:p>
            <a:pPr marL="0" indent="0" algn="ctr" defTabSz="914400">
              <a:spcBef>
                <a:spcPts val="1000"/>
              </a:spcBef>
              <a:buNone/>
            </a:pPr>
            <a:endParaRPr lang="en-US" sz="2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 defTabSz="914400">
              <a:spcBef>
                <a:spcPts val="1000"/>
              </a:spcBef>
              <a:buNone/>
            </a:pPr>
            <a:r>
              <a:rPr lang="en-US" sz="2600" dirty="0"/>
              <a:t>What  does Saint Joseph want to give me?</a:t>
            </a:r>
            <a:endParaRPr lang="en-US" sz="2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Content Placeholder 8" descr="A painting of a person and person&#10;&#10;Description automatically generated">
            <a:extLst>
              <a:ext uri="{FF2B5EF4-FFF2-40B4-BE49-F238E27FC236}">
                <a16:creationId xmlns:a16="http://schemas.microsoft.com/office/drawing/2014/main" id="{2D93B5E7-35FA-B5DF-F3CC-D080934B4F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872" r="17671"/>
          <a:stretch/>
        </p:blipFill>
        <p:spPr>
          <a:xfrm>
            <a:off x="3445183" y="2311525"/>
            <a:ext cx="3282761" cy="3817589"/>
          </a:xfrm>
          <a:prstGeom prst="rect">
            <a:avLst/>
          </a:prstGeom>
        </p:spPr>
      </p:pic>
      <p:pic>
        <p:nvPicPr>
          <p:cNvPr id="6" name="Content Placeholder 5" descr="A painting of a person holding a child&#10;&#10;Description automatically generated">
            <a:extLst>
              <a:ext uri="{FF2B5EF4-FFF2-40B4-BE49-F238E27FC236}">
                <a16:creationId xmlns:a16="http://schemas.microsoft.com/office/drawing/2014/main" id="{DB443E92-90EE-C037-DEB0-9079D4053D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0149" r="1351" b="3"/>
          <a:stretch/>
        </p:blipFill>
        <p:spPr>
          <a:xfrm>
            <a:off x="3445183" y="6129114"/>
            <a:ext cx="3282761" cy="39354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83E449-DF49-B7B1-8C8C-2444D58B3EE4}"/>
              </a:ext>
            </a:extLst>
          </p:cNvPr>
          <p:cNvSpPr txBox="1"/>
          <p:nvPr/>
        </p:nvSpPr>
        <p:spPr>
          <a:xfrm>
            <a:off x="4268617" y="9864524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acatholiclife.blogspot.com/2006/03/solemnity-of-joseph-husband-of-mar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582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ainting of women holding books and a book&#10;&#10;Description automatically generated">
            <a:extLst>
              <a:ext uri="{FF2B5EF4-FFF2-40B4-BE49-F238E27FC236}">
                <a16:creationId xmlns:a16="http://schemas.microsoft.com/office/drawing/2014/main" id="{B8749FBE-0319-3DE6-939A-083122C18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095" r="-1" b="5349"/>
          <a:stretch/>
        </p:blipFill>
        <p:spPr>
          <a:xfrm>
            <a:off x="0" y="16329"/>
            <a:ext cx="6857999" cy="1219203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7A001C1-A452-7103-20D6-AD93B0061B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1" y="5257800"/>
            <a:ext cx="3295650" cy="4457700"/>
          </a:xfrm>
        </p:spPr>
        <p:txBody>
          <a:bodyPr anchor="t">
            <a:normAutofit/>
          </a:bodyPr>
          <a:lstStyle/>
          <a:p>
            <a:pPr algn="r"/>
            <a:r>
              <a:rPr lang="en-US" sz="6100" dirty="0">
                <a:solidFill>
                  <a:srgbClr val="FFFFFF"/>
                </a:solidFill>
              </a:rPr>
              <a:t>Saint Peter &amp; Saint Paul, pray for us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1C858D6-6C24-8C71-416A-780C263F4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0718" y="8229719"/>
            <a:ext cx="3065332" cy="2666441"/>
          </a:xfrm>
        </p:spPr>
        <p:txBody>
          <a:bodyPr anchor="b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What gifts do Saint Peter and Saint Paul</a:t>
            </a:r>
          </a:p>
          <a:p>
            <a:pPr algn="r"/>
            <a:r>
              <a:rPr lang="en-US">
                <a:solidFill>
                  <a:srgbClr val="FFFFFF"/>
                </a:solidFill>
              </a:rPr>
              <a:t> want to give to me?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3DC2B-4A05-DAE0-A9BD-A534FDDB44C7}"/>
              </a:ext>
            </a:extLst>
          </p:cNvPr>
          <p:cNvSpPr txBox="1"/>
          <p:nvPr/>
        </p:nvSpPr>
        <p:spPr>
          <a:xfrm>
            <a:off x="4550958" y="11991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it.wikipedia.org/wiki/Santi_Pietro_e_Paol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09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293F5-F863-03D9-2C81-6DAEEE4E1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971" y="9385797"/>
            <a:ext cx="5446058" cy="13153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200">
                <a:solidFill>
                  <a:schemeClr val="tx1">
                    <a:lumMod val="85000"/>
                    <a:lumOff val="15000"/>
                  </a:schemeClr>
                </a:solidFill>
              </a:rPr>
              <a:t>Saint Matthew,</a:t>
            </a:r>
            <a:br>
              <a:rPr lang="en-US" sz="42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200">
                <a:solidFill>
                  <a:schemeClr val="tx1">
                    <a:lumMod val="85000"/>
                    <a:lumOff val="15000"/>
                  </a:schemeClr>
                </a:solidFill>
              </a:rPr>
              <a:t>pray for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E5274-9037-A541-8361-5440B19D2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4876" y="10701139"/>
            <a:ext cx="4114799" cy="6491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en-US" sz="1900">
                <a:solidFill>
                  <a:schemeClr val="tx1">
                    <a:lumMod val="85000"/>
                    <a:lumOff val="15000"/>
                  </a:schemeClr>
                </a:solidFill>
              </a:rPr>
              <a:t>What gift does Saint Matthew want to give me?</a:t>
            </a:r>
          </a:p>
        </p:txBody>
      </p:sp>
      <p:pic>
        <p:nvPicPr>
          <p:cNvPr id="5" name="Picture 4" descr="A person and child looking at a book&#10;&#10;Description automatically generated">
            <a:extLst>
              <a:ext uri="{FF2B5EF4-FFF2-40B4-BE49-F238E27FC236}">
                <a16:creationId xmlns:a16="http://schemas.microsoft.com/office/drawing/2014/main" id="{CD716837-03C1-FF8B-E81C-D82D24E89B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784" r="2055" b="-1"/>
          <a:stretch/>
        </p:blipFill>
        <p:spPr>
          <a:xfrm>
            <a:off x="20" y="10"/>
            <a:ext cx="6857979" cy="10464937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44B91-43FA-04B4-C76B-5D36A6100302}"/>
              </a:ext>
            </a:extLst>
          </p:cNvPr>
          <p:cNvSpPr txBox="1"/>
          <p:nvPr/>
        </p:nvSpPr>
        <p:spPr>
          <a:xfrm>
            <a:off x="4550958" y="11991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Patron_sai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63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a person writing on a book&#10;&#10;Description automatically generated">
            <a:extLst>
              <a:ext uri="{FF2B5EF4-FFF2-40B4-BE49-F238E27FC236}">
                <a16:creationId xmlns:a16="http://schemas.microsoft.com/office/drawing/2014/main" id="{42CEF83C-2D76-ED84-683A-F4C8E00DD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732" r="29516"/>
          <a:stretch/>
        </p:blipFill>
        <p:spPr>
          <a:xfrm>
            <a:off x="-130629" y="10"/>
            <a:ext cx="4753374" cy="12191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1B8DEF-7752-3D2E-1019-150C101B7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663" y="1321683"/>
            <a:ext cx="1938243" cy="656360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US" sz="6100" dirty="0"/>
              <a:t>Saint John, pray for us.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B5797-62B9-58B5-F7B5-7C452087E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664" y="8229749"/>
            <a:ext cx="1938243" cy="2640567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r" defTabSz="914400">
              <a:spcBef>
                <a:spcPts val="1000"/>
              </a:spcBef>
            </a:pPr>
            <a:r>
              <a:rPr lang="en-US" sz="2400" dirty="0"/>
              <a:t>What gift does Saint John want to give to me?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EF8355-33FA-3F78-94BB-C5624DDD9270}"/>
              </a:ext>
            </a:extLst>
          </p:cNvPr>
          <p:cNvSpPr txBox="1"/>
          <p:nvPr/>
        </p:nvSpPr>
        <p:spPr>
          <a:xfrm>
            <a:off x="2979847" y="11991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sacerdotus.com/2013/12/st-john-evangelist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90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6284" cy="1219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0A2668-471A-97BA-031E-DEEBBA233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24" y="8819125"/>
            <a:ext cx="3822944" cy="219748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sz="5100"/>
              <a:t>Saint Mary Magdalene, </a:t>
            </a:r>
            <a:br>
              <a:rPr lang="en-US" sz="5100"/>
            </a:br>
            <a:r>
              <a:rPr lang="en-US" sz="5100"/>
              <a:t>pray for us.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873E5-AF7E-3BBA-9EEC-B91DBAAB7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7426" y="8819125"/>
            <a:ext cx="1869648" cy="219748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2400"/>
              <a:t>What gift does Saint Mary Magdalene want to give to me?</a:t>
            </a:r>
          </a:p>
        </p:txBody>
      </p:sp>
      <p:pic>
        <p:nvPicPr>
          <p:cNvPr id="7" name="Picture 6" descr="A painting of a person&#10;&#10;Description automatically generated">
            <a:extLst>
              <a:ext uri="{FF2B5EF4-FFF2-40B4-BE49-F238E27FC236}">
                <a16:creationId xmlns:a16="http://schemas.microsoft.com/office/drawing/2014/main" id="{D3A74E32-DBA2-7DE6-A0FF-5453CF4816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555" r="12554" b="-2"/>
          <a:stretch/>
        </p:blipFill>
        <p:spPr>
          <a:xfrm>
            <a:off x="180022" y="568960"/>
            <a:ext cx="6496241" cy="793292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D2EEB5-F5B4-4BDA-8293-9A997C129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402847" y="9105068"/>
            <a:ext cx="0" cy="16256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22FE60-A216-B53B-8C75-429CE31008E2}"/>
              </a:ext>
            </a:extLst>
          </p:cNvPr>
          <p:cNvSpPr txBox="1"/>
          <p:nvPr/>
        </p:nvSpPr>
        <p:spPr>
          <a:xfrm>
            <a:off x="4236172" y="8301833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34700343@N08/762412807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12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2066A5-1D8A-C830-D249-65D5563E31B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66"/>
          </a:solidFill>
        </p:spPr>
        <p:txBody>
          <a:bodyPr/>
          <a:lstStyle/>
          <a:p>
            <a:pPr algn="ctr"/>
            <a:r>
              <a:rPr lang="en-US" dirty="0"/>
              <a:t>Saint Stephen &amp; Saint Lawrence, pray for us.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FB8CA5-BB12-2CCE-9B91-BEEF87154E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390635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What gift </a:t>
            </a:r>
          </a:p>
          <a:p>
            <a:pPr marL="0" indent="0" algn="ctr">
              <a:buNone/>
            </a:pPr>
            <a:r>
              <a:rPr lang="en-US" dirty="0"/>
              <a:t>does Saint Stephen wan to give to me?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497F0-3CC4-60B8-57AC-6DC1FA34C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390635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What gift does</a:t>
            </a:r>
          </a:p>
          <a:p>
            <a:pPr marL="0" indent="0" algn="ctr">
              <a:buNone/>
            </a:pPr>
            <a:r>
              <a:rPr lang="en-US" dirty="0"/>
              <a:t>Saint Lawrence want to give to me?</a:t>
            </a:r>
          </a:p>
        </p:txBody>
      </p:sp>
      <p:pic>
        <p:nvPicPr>
          <p:cNvPr id="17" name="Picture 16" descr="A religious painting of a person holding a cross">
            <a:extLst>
              <a:ext uri="{FF2B5EF4-FFF2-40B4-BE49-F238E27FC236}">
                <a16:creationId xmlns:a16="http://schemas.microsoft.com/office/drawing/2014/main" id="{FF4EFF08-5467-E328-D73B-0935418EA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59004" y="4521259"/>
            <a:ext cx="2340367" cy="2231571"/>
          </a:xfrm>
          <a:prstGeom prst="rect">
            <a:avLst/>
          </a:prstGeom>
        </p:spPr>
      </p:pic>
      <p:pic>
        <p:nvPicPr>
          <p:cNvPr id="20" name="Picture 19" descr="A religious painting of a person holding a box&#10;&#10;Description automatically generated">
            <a:extLst>
              <a:ext uri="{FF2B5EF4-FFF2-40B4-BE49-F238E27FC236}">
                <a16:creationId xmlns:a16="http://schemas.microsoft.com/office/drawing/2014/main" id="{19403F01-7FAA-C2D9-EBC9-711ECAA6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1474" y="4521259"/>
            <a:ext cx="2914650" cy="2461889"/>
          </a:xfrm>
          <a:prstGeom prst="rect">
            <a:avLst/>
          </a:prstGeom>
        </p:spPr>
      </p:pic>
      <p:pic>
        <p:nvPicPr>
          <p:cNvPr id="14" name="Picture 13" descr="A field of grass with a mountain in the background at sunset">
            <a:extLst>
              <a:ext uri="{FF2B5EF4-FFF2-40B4-BE49-F238E27FC236}">
                <a16:creationId xmlns:a16="http://schemas.microsoft.com/office/drawing/2014/main" id="{A1EE6D4E-CCBD-2F6C-38F5-174227AE63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3" y="7151914"/>
            <a:ext cx="6143627" cy="475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01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FAE6C-19AC-05AF-AB15-2257E5ED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Saint Perpetua &amp; Saint Felicity, pray for us.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2B805-AF9D-693C-F71B-B8D0A532C3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gift </a:t>
            </a:r>
          </a:p>
          <a:p>
            <a:pPr marL="0" indent="0">
              <a:buNone/>
            </a:pPr>
            <a:r>
              <a:rPr lang="en-US" dirty="0"/>
              <a:t>does Saint Perpetua want to give to me?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CE28A-8B30-4591-D869-3DAEDE972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gift </a:t>
            </a:r>
          </a:p>
          <a:p>
            <a:pPr marL="0" indent="0">
              <a:buNone/>
            </a:pPr>
            <a:r>
              <a:rPr lang="en-US" dirty="0"/>
              <a:t>does Saint Felicity want to give to me?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7739B-BA25-8713-C131-918B18DC71D0}"/>
              </a:ext>
            </a:extLst>
          </p:cNvPr>
          <p:cNvSpPr txBox="1"/>
          <p:nvPr/>
        </p:nvSpPr>
        <p:spPr>
          <a:xfrm>
            <a:off x="3105688" y="9091518"/>
            <a:ext cx="2101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2" tooltip="https://graciasmedallamilagrosa.blogspot.com/2017/03/oracion-santa-perpetua-y-santa-felicidad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3" tooltip="https://creativecommons.org/licenses/by-nc-sa/3.0/"/>
              </a:rPr>
              <a:t>CC BY-SA-NC</a:t>
            </a:r>
            <a:endParaRPr lang="en-US" sz="900"/>
          </a:p>
        </p:txBody>
      </p:sp>
      <p:pic>
        <p:nvPicPr>
          <p:cNvPr id="12" name="Picture 11" descr="A mosaic of two women and a cross&#10;&#10;Description automatically generated">
            <a:extLst>
              <a:ext uri="{FF2B5EF4-FFF2-40B4-BE49-F238E27FC236}">
                <a16:creationId xmlns:a16="http://schemas.microsoft.com/office/drawing/2014/main" id="{7BBA5AC5-04D6-816F-084B-63EC990B52D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4929" y="4838923"/>
            <a:ext cx="6368142" cy="670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32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941BD1-05F4-ABA8-95D3-89F6ECE0B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310244"/>
            <a:ext cx="5829300" cy="5404756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the second</a:t>
            </a:r>
            <a:b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series on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Litany of Supplication </a:t>
            </a:r>
            <a:b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Litany of the Saints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E974822F-D7BB-A544-34CD-953D6D0E9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5486400"/>
            <a:ext cx="5829300" cy="6139543"/>
          </a:xfrm>
          <a:solidFill>
            <a:schemeClr val="accent1"/>
          </a:solidFill>
        </p:spPr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Rite of Consecration </a:t>
            </a:r>
          </a:p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 Life of Virginity </a:t>
            </a:r>
          </a:p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Women Living in the World 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found in the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Roman Pontifical</a:t>
            </a:r>
          </a:p>
        </p:txBody>
      </p:sp>
    </p:spTree>
    <p:extLst>
      <p:ext uri="{BB962C8B-B14F-4D97-AF65-F5344CB8AC3E}">
        <p14:creationId xmlns:p14="http://schemas.microsoft.com/office/powerpoint/2010/main" val="1663456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a person&#10;&#10;Description automatically generated">
            <a:extLst>
              <a:ext uri="{FF2B5EF4-FFF2-40B4-BE49-F238E27FC236}">
                <a16:creationId xmlns:a16="http://schemas.microsoft.com/office/drawing/2014/main" id="{0C425CA7-3464-15D2-695C-8756CFC18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151" r="11369"/>
          <a:stretch/>
        </p:blipFill>
        <p:spPr>
          <a:xfrm>
            <a:off x="1639943" y="10"/>
            <a:ext cx="5218057" cy="12191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775E0D-38A2-3541-BB48-3631748B2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27" y="5070899"/>
            <a:ext cx="1778592" cy="46937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Saint Agnes, pray for us.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3AED6-6D44-1D9B-413B-313B901C8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327" y="10092268"/>
            <a:ext cx="1859675" cy="1183648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1900">
                <a:solidFill>
                  <a:schemeClr val="tx1">
                    <a:lumMod val="85000"/>
                    <a:lumOff val="15000"/>
                  </a:schemeClr>
                </a:solidFill>
              </a:rPr>
              <a:t>What gift does Saint Agnes want to give to me?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D7587-9400-DC3C-2B93-8F1E4A6868C8}"/>
              </a:ext>
            </a:extLst>
          </p:cNvPr>
          <p:cNvSpPr txBox="1"/>
          <p:nvPr/>
        </p:nvSpPr>
        <p:spPr>
          <a:xfrm>
            <a:off x="4398673" y="11991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jimforest/2594521139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563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80BC5-3A53-FE6A-C8A1-6DDFD8319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696" y="1295402"/>
            <a:ext cx="2803958" cy="561258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100"/>
              <a:t>Saint Agatha,</a:t>
            </a:r>
            <a:br>
              <a:rPr lang="en-US" sz="6100"/>
            </a:br>
            <a:r>
              <a:rPr lang="en-US" sz="6100"/>
              <a:t>pray for us.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2F228-CD0C-5E79-2257-908636AA3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1696" y="7239191"/>
            <a:ext cx="2803958" cy="3657402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2400"/>
              <a:t>What does Saint Agatha want to give to me?</a:t>
            </a:r>
          </a:p>
        </p:txBody>
      </p:sp>
      <p:pic>
        <p:nvPicPr>
          <p:cNvPr id="4" name="Picture 3" descr="A mosaic of a person&#10;&#10;Description automatically generated">
            <a:extLst>
              <a:ext uri="{FF2B5EF4-FFF2-40B4-BE49-F238E27FC236}">
                <a16:creationId xmlns:a16="http://schemas.microsoft.com/office/drawing/2014/main" id="{0095198D-6401-9D1F-2ABC-1DAB7CDD42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404" r="31770"/>
          <a:stretch/>
        </p:blipFill>
        <p:spPr>
          <a:xfrm>
            <a:off x="20" y="10"/>
            <a:ext cx="3378081" cy="12191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6F4C60-5826-14D8-2500-370A8DAFAF4B}"/>
              </a:ext>
            </a:extLst>
          </p:cNvPr>
          <p:cNvSpPr txBox="1"/>
          <p:nvPr/>
        </p:nvSpPr>
        <p:spPr>
          <a:xfrm>
            <a:off x="918774" y="11991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flickr.com/photos/paullew/541750798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17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DF4F6-6392-C744-8DAD-E27D325ED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13" y="1137921"/>
            <a:ext cx="3691272" cy="684310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US" sz="6000"/>
              <a:t>Saint Lucy,</a:t>
            </a:r>
            <a:br>
              <a:rPr lang="en-US" sz="6000"/>
            </a:br>
            <a:r>
              <a:rPr lang="en-US" sz="6000"/>
              <a:t>pray for us.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6DC46-C14F-35C5-A54D-368426E9D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313" y="8227120"/>
            <a:ext cx="3691272" cy="2826960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r" defTabSz="914400">
              <a:spcBef>
                <a:spcPts val="1000"/>
              </a:spcBef>
            </a:pPr>
            <a:r>
              <a:rPr lang="en-US" sz="2400"/>
              <a:t>What gift does Saint Lucy</a:t>
            </a:r>
          </a:p>
          <a:p>
            <a:pPr algn="r" defTabSz="914400">
              <a:spcBef>
                <a:spcPts val="1000"/>
              </a:spcBef>
            </a:pPr>
            <a:r>
              <a:rPr lang="en-US" sz="2400"/>
              <a:t>Want to give to me?</a:t>
            </a:r>
          </a:p>
        </p:txBody>
      </p:sp>
      <p:pic>
        <p:nvPicPr>
          <p:cNvPr id="5" name="Picture 4" descr="A painting of a person holding a white cloth&#10;&#10;Description automatically generated">
            <a:extLst>
              <a:ext uri="{FF2B5EF4-FFF2-40B4-BE49-F238E27FC236}">
                <a16:creationId xmlns:a16="http://schemas.microsoft.com/office/drawing/2014/main" id="{FEB80AC8-FC79-1ED8-D9E9-265D12171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442" r="26997"/>
          <a:stretch/>
        </p:blipFill>
        <p:spPr>
          <a:xfrm>
            <a:off x="4261757" y="10"/>
            <a:ext cx="2594528" cy="12191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8A2150-29E3-E1E9-F095-69C786BBB65C}"/>
              </a:ext>
            </a:extLst>
          </p:cNvPr>
          <p:cNvSpPr txBox="1"/>
          <p:nvPr/>
        </p:nvSpPr>
        <p:spPr>
          <a:xfrm>
            <a:off x="4409429" y="11991945"/>
            <a:ext cx="2446855" cy="20005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paullew/50713201668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07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B8B48-D4F1-D887-0AE5-CBEAD4312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630" y="990558"/>
            <a:ext cx="2755709" cy="5950046"/>
          </a:xfrm>
          <a:noFill/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6100" dirty="0"/>
              <a:t>Saint Maria Goretti, </a:t>
            </a:r>
            <a:br>
              <a:rPr lang="en-US" sz="6100" dirty="0"/>
            </a:br>
            <a:r>
              <a:rPr lang="en-US" sz="6100" dirty="0"/>
              <a:t>pray for us.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0442DD-962E-EB27-10B1-4E83E0CDF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630" y="7232510"/>
            <a:ext cx="2755709" cy="1666561"/>
          </a:xfrm>
          <a:noFill/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400" dirty="0"/>
              <a:t>What gift does </a:t>
            </a:r>
          </a:p>
          <a:p>
            <a:pPr algn="l"/>
            <a:r>
              <a:rPr lang="en-US" sz="2400" dirty="0"/>
              <a:t>Saint Maria Goretti </a:t>
            </a:r>
          </a:p>
          <a:p>
            <a:pPr algn="l"/>
            <a:r>
              <a:rPr lang="en-US" sz="2400" dirty="0"/>
              <a:t>want to give to me?</a:t>
            </a:r>
          </a:p>
        </p:txBody>
      </p:sp>
      <p:pic>
        <p:nvPicPr>
          <p:cNvPr id="5" name="Picture 4" descr="A painting of a person&#10;&#10;Description automatically generated">
            <a:extLst>
              <a:ext uri="{FF2B5EF4-FFF2-40B4-BE49-F238E27FC236}">
                <a16:creationId xmlns:a16="http://schemas.microsoft.com/office/drawing/2014/main" id="{C483ED7A-91DB-CA66-30B2-076346906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014" r="39014" b="1"/>
          <a:stretch/>
        </p:blipFill>
        <p:spPr>
          <a:xfrm>
            <a:off x="3428999" y="10"/>
            <a:ext cx="3434431" cy="12191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95B972-7187-4E9A-51B6-DBBE2D1188C8}"/>
              </a:ext>
            </a:extLst>
          </p:cNvPr>
          <p:cNvSpPr txBox="1"/>
          <p:nvPr/>
        </p:nvSpPr>
        <p:spPr>
          <a:xfrm>
            <a:off x="4556388" y="11991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s.wikipedia.org/wiki/Mar%C3%ADa_Gorett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57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a person&#10;&#10;Description automatically generated">
            <a:extLst>
              <a:ext uri="{FF2B5EF4-FFF2-40B4-BE49-F238E27FC236}">
                <a16:creationId xmlns:a16="http://schemas.microsoft.com/office/drawing/2014/main" id="{C8053F55-98E6-0CE4-4430-BA5EB066E5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5408" r="31421"/>
          <a:stretch/>
        </p:blipFill>
        <p:spPr>
          <a:xfrm>
            <a:off x="20" y="-3"/>
            <a:ext cx="3043215" cy="12192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2E07A9-D2DF-CCAA-81FF-095C8C02B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865" y="721217"/>
            <a:ext cx="3074045" cy="2772091"/>
          </a:xfrm>
        </p:spPr>
        <p:txBody>
          <a:bodyPr>
            <a:normAutofit/>
          </a:bodyPr>
          <a:lstStyle/>
          <a:p>
            <a:r>
              <a:rPr lang="en-US" sz="4700"/>
              <a:t>Saint Athanasius, pray for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83F4B-5DA4-DDAF-6BA1-0EAC190EB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865" y="4876800"/>
            <a:ext cx="2951629" cy="621667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300"/>
              <a:t>What gift does Saint Athanasius want to give me?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BA047-A7AD-168C-660D-9DAE54DA522A}"/>
              </a:ext>
            </a:extLst>
          </p:cNvPr>
          <p:cNvSpPr txBox="1"/>
          <p:nvPr/>
        </p:nvSpPr>
        <p:spPr>
          <a:xfrm>
            <a:off x="736193" y="11991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geograph.ie/photo/59999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2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a person with a beard&#10;&#10;Description automatically generated">
            <a:extLst>
              <a:ext uri="{FF2B5EF4-FFF2-40B4-BE49-F238E27FC236}">
                <a16:creationId xmlns:a16="http://schemas.microsoft.com/office/drawing/2014/main" id="{1D2DA28B-371F-37EC-2F54-494B24349E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042" r="32346"/>
          <a:stretch/>
        </p:blipFill>
        <p:spPr>
          <a:xfrm>
            <a:off x="1418825" y="16339"/>
            <a:ext cx="5439173" cy="12191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EADDC-F168-BC1C-597D-76786BE5B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649111"/>
            <a:ext cx="2149981" cy="3377621"/>
          </a:xfrm>
        </p:spPr>
        <p:txBody>
          <a:bodyPr>
            <a:normAutofit/>
          </a:bodyPr>
          <a:lstStyle/>
          <a:p>
            <a:r>
              <a:rPr lang="en-US" sz="4000"/>
              <a:t>Saint Ambrose,</a:t>
            </a:r>
            <a:br>
              <a:rPr lang="en-US" sz="4000"/>
            </a:br>
            <a:r>
              <a:rPr lang="en-US" sz="4000"/>
              <a:t>pray for us.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A2B2F-62DB-CDFC-7BB3-86EBF10A3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7" y="4343797"/>
            <a:ext cx="2149981" cy="6653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/>
              <a:t>What gift does Saint Ambrose</a:t>
            </a:r>
          </a:p>
          <a:p>
            <a:pPr marL="0" indent="0">
              <a:buNone/>
            </a:pPr>
            <a:r>
              <a:rPr lang="en-US" sz="2300"/>
              <a:t>Want to give to me?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619987-510D-F632-DA98-7D08700FF00A}"/>
              </a:ext>
            </a:extLst>
          </p:cNvPr>
          <p:cNvSpPr txBox="1"/>
          <p:nvPr/>
        </p:nvSpPr>
        <p:spPr>
          <a:xfrm>
            <a:off x="4550956" y="11991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joinmychurch.com/churches/St-Ambrose-Parish-Etobicoke-Ontario-Canada/274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61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B4CEB1-19F9-AD02-B8B1-D67957A9D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1295399"/>
            <a:ext cx="2129351" cy="6629072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400"/>
              <a:t>Saint Methodius of Olympus,</a:t>
            </a:r>
            <a:br>
              <a:rPr lang="en-US" sz="3400"/>
            </a:br>
            <a:r>
              <a:rPr lang="en-US" sz="3400"/>
              <a:t> pray for us.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065FCE-A28C-7EBC-FDCA-1A8D75FF6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7" y="8229751"/>
            <a:ext cx="2129352" cy="2987196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2400"/>
              <a:t>What gift does Saint Methodius of Olympus</a:t>
            </a:r>
          </a:p>
          <a:p>
            <a:pPr defTabSz="914400">
              <a:spcBef>
                <a:spcPts val="1000"/>
              </a:spcBef>
            </a:pPr>
            <a:r>
              <a:rPr lang="en-US" sz="2400"/>
              <a:t> want to give to me?</a:t>
            </a:r>
          </a:p>
        </p:txBody>
      </p:sp>
      <p:pic>
        <p:nvPicPr>
          <p:cNvPr id="12" name="Picture 11" descr="A painting of a person holding a book&#10;&#10;Description automatically generated">
            <a:extLst>
              <a:ext uri="{FF2B5EF4-FFF2-40B4-BE49-F238E27FC236}">
                <a16:creationId xmlns:a16="http://schemas.microsoft.com/office/drawing/2014/main" id="{019562C9-68D8-8BA9-A3FE-02823566DF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2076" r="23255" b="-1"/>
          <a:stretch/>
        </p:blipFill>
        <p:spPr>
          <a:xfrm>
            <a:off x="2817846" y="10"/>
            <a:ext cx="4040154" cy="121919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EE9966-E186-CE07-CC21-614C477F725E}"/>
              </a:ext>
            </a:extLst>
          </p:cNvPr>
          <p:cNvSpPr txBox="1"/>
          <p:nvPr/>
        </p:nvSpPr>
        <p:spPr>
          <a:xfrm>
            <a:off x="4671184" y="11991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orthodoxscouter.blogspot.com/2012/11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21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ainting of a person reading a book&#10;&#10;Description automatically generated">
            <a:extLst>
              <a:ext uri="{FF2B5EF4-FFF2-40B4-BE49-F238E27FC236}">
                <a16:creationId xmlns:a16="http://schemas.microsoft.com/office/drawing/2014/main" id="{36984BA2-1F23-7AD9-0832-BED7BA4A3D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451" r="31780"/>
          <a:stretch/>
        </p:blipFill>
        <p:spPr>
          <a:xfrm>
            <a:off x="20" y="10"/>
            <a:ext cx="6857979" cy="97535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1266A3-1CF5-FE24-5D19-CF53BE56E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625" y="10215237"/>
            <a:ext cx="3946218" cy="1515129"/>
          </a:xfrm>
        </p:spPr>
        <p:txBody>
          <a:bodyPr anchor="ctr">
            <a:normAutofit/>
          </a:bodyPr>
          <a:lstStyle/>
          <a:p>
            <a:pPr algn="l"/>
            <a:r>
              <a:rPr lang="en-US" sz="4200"/>
              <a:t>Saint Augustine,</a:t>
            </a:r>
            <a:br>
              <a:rPr lang="en-US" sz="4200"/>
            </a:br>
            <a:r>
              <a:rPr lang="en-US" sz="4200"/>
              <a:t>pray for us.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CCF64C-17B7-F714-E8C2-3EC34AFA8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7844" y="10215237"/>
            <a:ext cx="2314575" cy="1515129"/>
          </a:xfrm>
        </p:spPr>
        <p:txBody>
          <a:bodyPr anchor="ctr">
            <a:normAutofit/>
          </a:bodyPr>
          <a:lstStyle/>
          <a:p>
            <a:pPr algn="r"/>
            <a:r>
              <a:rPr lang="en-US" sz="2300"/>
              <a:t>What gift does Saint Augustine</a:t>
            </a:r>
          </a:p>
          <a:p>
            <a:pPr algn="r"/>
            <a:r>
              <a:rPr lang="en-US" sz="2300"/>
              <a:t> want to give to me?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622430-4F12-C4DC-B79C-2F3D8305DF83}"/>
              </a:ext>
            </a:extLst>
          </p:cNvPr>
          <p:cNvSpPr txBox="1"/>
          <p:nvPr/>
        </p:nvSpPr>
        <p:spPr>
          <a:xfrm>
            <a:off x="4398672" y="95535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paullew/3669052406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9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D6C6B-32ED-C2DB-771C-29ED083DE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03" y="309390"/>
            <a:ext cx="5723792" cy="1976610"/>
          </a:xfrm>
          <a:ln w="57150">
            <a:solidFill>
              <a:schemeClr val="accent4">
                <a:lumMod val="75000"/>
              </a:schemeClr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4700" dirty="0"/>
              <a:t>Saint Jerome, </a:t>
            </a:r>
            <a:br>
              <a:rPr lang="en-US" sz="4700" dirty="0"/>
            </a:br>
            <a:r>
              <a:rPr lang="en-US" sz="4700" dirty="0"/>
              <a:t>pray for us.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A8560-821B-6535-F3DB-CAE0D35B8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103" y="2595390"/>
            <a:ext cx="5723792" cy="1365162"/>
          </a:xfrm>
          <a:ln w="38100">
            <a:solidFill>
              <a:srgbClr val="FFCC66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300" dirty="0"/>
              <a:t>What gift does Saint Jerome </a:t>
            </a:r>
          </a:p>
          <a:p>
            <a:pPr marL="0" indent="0" algn="ctr">
              <a:buNone/>
            </a:pPr>
            <a:r>
              <a:rPr lang="en-US" sz="2300" dirty="0"/>
              <a:t>want to give to me?</a:t>
            </a:r>
          </a:p>
        </p:txBody>
      </p:sp>
      <p:pic>
        <p:nvPicPr>
          <p:cNvPr id="5" name="Picture 4" descr="A person sitting on a rock writing on a book&#10;&#10;Description automatically generated">
            <a:extLst>
              <a:ext uri="{FF2B5EF4-FFF2-40B4-BE49-F238E27FC236}">
                <a16:creationId xmlns:a16="http://schemas.microsoft.com/office/drawing/2014/main" id="{86A245EF-86FB-86C3-F70A-54B80F555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9024" y="4275820"/>
            <a:ext cx="5216521" cy="69322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2E7174-B6D5-FEFE-8BD4-544E3345A311}"/>
              </a:ext>
            </a:extLst>
          </p:cNvPr>
          <p:cNvSpPr txBox="1"/>
          <p:nvPr/>
        </p:nvSpPr>
        <p:spPr>
          <a:xfrm>
            <a:off x="3576217" y="11008019"/>
            <a:ext cx="24593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holycardheaven.blogspot.com/2011/09/st-jerome-feast-day-september-30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41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E06417-D3A5-36D9-43DA-3293DF297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544" y="424188"/>
            <a:ext cx="5942838" cy="2167467"/>
          </a:xfrm>
        </p:spPr>
        <p:txBody>
          <a:bodyPr anchor="ctr">
            <a:normAutofit/>
          </a:bodyPr>
          <a:lstStyle/>
          <a:p>
            <a:pPr algn="l"/>
            <a:r>
              <a:rPr lang="en-US" sz="5100"/>
              <a:t>Saint Benedict,</a:t>
            </a:r>
            <a:br>
              <a:rPr lang="en-US" sz="5100"/>
            </a:br>
            <a:r>
              <a:rPr lang="en-US" sz="5100"/>
              <a:t>pray for us.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832F39E-9A31-66EB-05EA-043EBF01F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9491" y="4473056"/>
            <a:ext cx="1734669" cy="6584408"/>
          </a:xfrm>
        </p:spPr>
        <p:txBody>
          <a:bodyPr anchor="b">
            <a:normAutofit/>
          </a:bodyPr>
          <a:lstStyle/>
          <a:p>
            <a:pPr algn="l"/>
            <a:r>
              <a:rPr lang="en-US" dirty="0"/>
              <a:t>What gift does Saint Benedict want to give to me?</a:t>
            </a:r>
            <a:endParaRPr lang="en-US"/>
          </a:p>
        </p:txBody>
      </p:sp>
      <p:pic>
        <p:nvPicPr>
          <p:cNvPr id="7" name="Picture 6" descr="A painting of a person with a beard&#10;&#10;Description automatically generated">
            <a:extLst>
              <a:ext uri="{FF2B5EF4-FFF2-40B4-BE49-F238E27FC236}">
                <a16:creationId xmlns:a16="http://schemas.microsoft.com/office/drawing/2014/main" id="{5FC8727E-0C97-E2DD-D61C-ECCFED607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417" r="19510" b="1"/>
          <a:stretch/>
        </p:blipFill>
        <p:spPr>
          <a:xfrm>
            <a:off x="-5324" y="3083210"/>
            <a:ext cx="4264270" cy="9111549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294E69-0F90-E53F-0F51-02D8A0417566}"/>
              </a:ext>
            </a:extLst>
          </p:cNvPr>
          <p:cNvSpPr txBox="1"/>
          <p:nvPr/>
        </p:nvSpPr>
        <p:spPr>
          <a:xfrm>
            <a:off x="1799619" y="11994704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discerninghearts.com/catholic-podcasts/st-benedict-prayers-novena-audi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257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2788-2B7D-212A-1791-78347A4AC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5" y="631371"/>
            <a:ext cx="5915025" cy="7108268"/>
          </a:xfrm>
          <a:noFill/>
          <a:ln w="762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Monotype Corsiva" panose="03010101010201010101" pitchFamily="66" charset="0"/>
              </a:rPr>
              <a:t>God allows us to enter into His</a:t>
            </a:r>
            <a:br>
              <a:rPr lang="en-US" sz="540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en-US" sz="5400">
                <a:solidFill>
                  <a:srgbClr val="C00000"/>
                </a:solidFill>
                <a:latin typeface="Monotype Corsiva" panose="03010101010201010101" pitchFamily="66" charset="0"/>
              </a:rPr>
              <a:t>Divine Mercy</a:t>
            </a:r>
            <a:br>
              <a:rPr lang="en-US" sz="660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br>
              <a:rPr lang="en-US" sz="660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br>
              <a:rPr lang="en-US" sz="660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br>
              <a:rPr lang="en-US" sz="660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br>
              <a:rPr lang="en-US" sz="660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en-US" sz="72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0B4C5B-450A-480B-300A-C60CA8102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3401581"/>
          </a:xfrm>
          <a:solidFill>
            <a:srgbClr val="C00000"/>
          </a:solidFill>
        </p:spPr>
        <p:txBody>
          <a:bodyPr>
            <a:normAutofit/>
          </a:bodyPr>
          <a:lstStyle/>
          <a:p>
            <a:endParaRPr lang="en-US"/>
          </a:p>
          <a:p>
            <a:pPr algn="ctr"/>
            <a:br>
              <a:rPr lang="en-US" sz="320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4800">
                <a:solidFill>
                  <a:schemeClr val="bg1"/>
                </a:solidFill>
                <a:latin typeface="Monotype Corsiva" panose="03010101010201010101" pitchFamily="66" charset="0"/>
              </a:rPr>
              <a:t>as experienced by the saints that have gone before us…</a:t>
            </a:r>
            <a:endParaRPr lang="en-US" sz="4800" dirty="0"/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FB53D3BB-F206-B7C0-36EB-91A389F0412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83" y="3102429"/>
            <a:ext cx="4385487" cy="434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42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A875C6-C1AE-B493-6E6C-F9E92BAF0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34814"/>
            <a:ext cx="5915025" cy="2356556"/>
          </a:xfrm>
          <a:ln w="38100"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dirty="0"/>
              <a:t>Saint Francis &amp; Saint Dominic, pray for us.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C95572-FB96-A2AD-FE46-FF36BA8122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 What gift does </a:t>
            </a:r>
          </a:p>
          <a:p>
            <a:pPr marL="0" indent="0" algn="ctr">
              <a:buNone/>
            </a:pPr>
            <a:r>
              <a:rPr lang="en-US" dirty="0"/>
              <a:t>Saint Francis want to give to me?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273151-B04A-12DA-35DE-6BC03BC80C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What gift does </a:t>
            </a:r>
          </a:p>
          <a:p>
            <a:pPr marL="0" indent="0" algn="ctr">
              <a:buNone/>
            </a:pPr>
            <a:r>
              <a:rPr lang="en-US" dirty="0"/>
              <a:t>Saint Domonic want to give to me?</a:t>
            </a:r>
          </a:p>
        </p:txBody>
      </p:sp>
      <p:pic>
        <p:nvPicPr>
          <p:cNvPr id="8" name="Picture 7" descr="A painting of a person holding a rosary&#10;&#10;Description automatically generated">
            <a:extLst>
              <a:ext uri="{FF2B5EF4-FFF2-40B4-BE49-F238E27FC236}">
                <a16:creationId xmlns:a16="http://schemas.microsoft.com/office/drawing/2014/main" id="{1756D5A2-E148-7C69-35D2-0DF9E36AC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35815" y="5470071"/>
            <a:ext cx="2914650" cy="4489677"/>
          </a:xfrm>
          <a:prstGeom prst="rect">
            <a:avLst/>
          </a:prstGeom>
        </p:spPr>
      </p:pic>
      <p:pic>
        <p:nvPicPr>
          <p:cNvPr id="11" name="Picture 10" descr="A painting of a person with his hands up&#10;&#10;Description automatically generated">
            <a:extLst>
              <a:ext uri="{FF2B5EF4-FFF2-40B4-BE49-F238E27FC236}">
                <a16:creationId xmlns:a16="http://schemas.microsoft.com/office/drawing/2014/main" id="{E4FEE77D-E242-753E-D600-82AC58B029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0987" y="5405546"/>
            <a:ext cx="2622456" cy="468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52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6284" cy="12192000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24625"/>
            <a:ext cx="6857999" cy="5621593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867BDF-2568-CEA7-C519-D7E2F1A8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0" y="578755"/>
            <a:ext cx="5657850" cy="101491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100" dirty="0">
                <a:solidFill>
                  <a:srgbClr val="FFFFFF"/>
                </a:solidFill>
              </a:rPr>
              <a:t>Saint </a:t>
            </a:r>
            <a:r>
              <a:rPr lang="en-US" sz="6100" dirty="0" err="1">
                <a:solidFill>
                  <a:srgbClr val="FFFFFF"/>
                </a:solidFill>
              </a:rPr>
              <a:t>Macrina</a:t>
            </a:r>
            <a:r>
              <a:rPr lang="en-US" sz="6100" dirty="0">
                <a:solidFill>
                  <a:srgbClr val="FFFFFF"/>
                </a:solidFill>
              </a:rPr>
              <a:t>, </a:t>
            </a:r>
            <a:br>
              <a:rPr lang="en-US" sz="6100" dirty="0">
                <a:solidFill>
                  <a:srgbClr val="FFFFFF"/>
                </a:solidFill>
              </a:rPr>
            </a:br>
            <a:r>
              <a:rPr lang="en-US" sz="6100" dirty="0">
                <a:solidFill>
                  <a:srgbClr val="FFFFFF"/>
                </a:solidFill>
              </a:rPr>
              <a:t>pray for us.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54A8F3-D410-44D6-E4E4-6F8913038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778" y="7239187"/>
            <a:ext cx="5657850" cy="22803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spcBef>
                <a:spcPts val="1000"/>
              </a:spcBef>
            </a:pPr>
            <a:r>
              <a:rPr lang="en-US" sz="2400" dirty="0">
                <a:solidFill>
                  <a:srgbClr val="FFFFFF"/>
                </a:solidFill>
              </a:rPr>
              <a:t>What gift does Saint </a:t>
            </a:r>
            <a:r>
              <a:rPr lang="en-US" sz="2400" dirty="0" err="1">
                <a:solidFill>
                  <a:srgbClr val="FFFFFF"/>
                </a:solidFill>
              </a:rPr>
              <a:t>Macrina</a:t>
            </a:r>
            <a:endParaRPr lang="en-US" sz="2400" dirty="0">
              <a:solidFill>
                <a:srgbClr val="FFFFFF"/>
              </a:solidFill>
            </a:endParaRPr>
          </a:p>
          <a:p>
            <a:pPr algn="ctr" defTabSz="914400">
              <a:spcBef>
                <a:spcPts val="1000"/>
              </a:spcBef>
            </a:pPr>
            <a:r>
              <a:rPr lang="en-US" sz="2400" dirty="0">
                <a:solidFill>
                  <a:srgbClr val="FFFFFF"/>
                </a:solidFill>
              </a:rPr>
              <a:t> want to give to me?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" y="1690981"/>
            <a:ext cx="3616768" cy="5044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648" y="929645"/>
            <a:ext cx="2749231" cy="628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72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949357-8FF9-FEE5-D4B4-0D2CD900A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313" y="1137921"/>
            <a:ext cx="3691272" cy="6843101"/>
          </a:xfrm>
          <a:noFill/>
        </p:spPr>
        <p:txBody>
          <a:bodyPr>
            <a:normAutofit/>
          </a:bodyPr>
          <a:lstStyle/>
          <a:p>
            <a:pPr algn="r"/>
            <a:r>
              <a:rPr lang="en-US" dirty="0"/>
              <a:t>Saint Scholastica,</a:t>
            </a:r>
            <a:br>
              <a:rPr lang="en-US" dirty="0"/>
            </a:br>
            <a:r>
              <a:rPr lang="en-US" dirty="0"/>
              <a:t>pray for us.</a:t>
            </a:r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1C7915B-BCA5-E75E-2CAD-036B03C55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313" y="8227120"/>
            <a:ext cx="3691272" cy="2826960"/>
          </a:xfrm>
          <a:noFill/>
        </p:spPr>
        <p:txBody>
          <a:bodyPr>
            <a:normAutofit/>
          </a:bodyPr>
          <a:lstStyle/>
          <a:p>
            <a:pPr algn="r"/>
            <a:r>
              <a:rPr lang="en-US" dirty="0"/>
              <a:t>What gift does Saint Scholastics</a:t>
            </a:r>
            <a:endParaRPr lang="en-US"/>
          </a:p>
          <a:p>
            <a:pPr algn="r"/>
            <a:r>
              <a:rPr lang="en-US" dirty="0"/>
              <a:t> want to give to me?</a:t>
            </a:r>
            <a:endParaRPr lang="en-US"/>
          </a:p>
        </p:txBody>
      </p:sp>
      <p:pic>
        <p:nvPicPr>
          <p:cNvPr id="7" name="Picture 6" descr="A religious figure with a white head&#10;&#10;Description automatically generated with medium confidence">
            <a:extLst>
              <a:ext uri="{FF2B5EF4-FFF2-40B4-BE49-F238E27FC236}">
                <a16:creationId xmlns:a16="http://schemas.microsoft.com/office/drawing/2014/main" id="{381A543C-F03F-7EE5-B21C-747B65D0D0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829" r="28162"/>
          <a:stretch/>
        </p:blipFill>
        <p:spPr>
          <a:xfrm>
            <a:off x="4248531" y="10"/>
            <a:ext cx="2607754" cy="12191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DC26C8-EA9A-6A3C-2C8A-61073E873567}"/>
              </a:ext>
            </a:extLst>
          </p:cNvPr>
          <p:cNvSpPr txBox="1"/>
          <p:nvPr/>
        </p:nvSpPr>
        <p:spPr>
          <a:xfrm>
            <a:off x="4396957" y="11991945"/>
            <a:ext cx="24593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discerninghearts.com/catholic-podcasts/st-scholastica-pray-for-us-2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668D77-B8B0-632B-B3B7-8CC8FE51527F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r>
              <a:rPr lang="en-US" dirty="0"/>
              <a:t>Saint Clare &amp; </a:t>
            </a:r>
            <a:br>
              <a:rPr lang="en-US" dirty="0"/>
            </a:br>
            <a:r>
              <a:rPr lang="en-US" dirty="0"/>
              <a:t>Saint Catherine of Siena,</a:t>
            </a:r>
            <a:br>
              <a:rPr lang="en-US" dirty="0"/>
            </a:br>
            <a:r>
              <a:rPr lang="en-US" dirty="0"/>
              <a:t>pray for us.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226CC9-E9C5-4892-B725-F5EBA68BD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526" y="3964831"/>
            <a:ext cx="2914650" cy="15060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What gift does </a:t>
            </a:r>
          </a:p>
          <a:p>
            <a:pPr marL="0" indent="0" algn="ctr">
              <a:buNone/>
            </a:pPr>
            <a:r>
              <a:rPr lang="en-US" dirty="0"/>
              <a:t>Saint Clare want to give to me?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166D0-AF2C-587E-6A75-3645F7DBB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8948" y="7943160"/>
            <a:ext cx="1568903" cy="2499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gift does </a:t>
            </a:r>
          </a:p>
          <a:p>
            <a:pPr marL="0" indent="0">
              <a:buNone/>
            </a:pPr>
            <a:r>
              <a:rPr lang="en-US" dirty="0"/>
              <a:t>Saint Catherine </a:t>
            </a:r>
          </a:p>
          <a:p>
            <a:pPr marL="0" indent="0">
              <a:buNone/>
            </a:pPr>
            <a:r>
              <a:rPr lang="en-US" dirty="0"/>
              <a:t>of Siena  want to give to me?</a:t>
            </a:r>
          </a:p>
        </p:txBody>
      </p:sp>
      <p:pic>
        <p:nvPicPr>
          <p:cNvPr id="17" name="Picture 16" descr="A painting of a nun writing&#10;&#10;Description automatically generated">
            <a:extLst>
              <a:ext uri="{FF2B5EF4-FFF2-40B4-BE49-F238E27FC236}">
                <a16:creationId xmlns:a16="http://schemas.microsoft.com/office/drawing/2014/main" id="{1301CE74-D4A8-FBAF-C60F-A8AD14723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59429" y="7943160"/>
            <a:ext cx="4822021" cy="3599726"/>
          </a:xfrm>
          <a:prstGeom prst="rect">
            <a:avLst/>
          </a:prstGeom>
        </p:spPr>
      </p:pic>
      <p:pic>
        <p:nvPicPr>
          <p:cNvPr id="20" name="Picture 19" descr="A person holding a lantern&#10;&#10;Description automatically generated">
            <a:extLst>
              <a:ext uri="{FF2B5EF4-FFF2-40B4-BE49-F238E27FC236}">
                <a16:creationId xmlns:a16="http://schemas.microsoft.com/office/drawing/2014/main" id="{20810B44-5D53-BD58-F1F7-A69DBB566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52825" y="3345648"/>
            <a:ext cx="3186570" cy="406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29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DEBBB7-251F-D336-2BE2-80BE391FF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971" y="9385797"/>
            <a:ext cx="5446058" cy="13153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200">
                <a:solidFill>
                  <a:schemeClr val="tx1">
                    <a:lumMod val="85000"/>
                    <a:lumOff val="15000"/>
                  </a:schemeClr>
                </a:solidFill>
              </a:rPr>
              <a:t>Saint Teresa of Jesus, </a:t>
            </a:r>
            <a:br>
              <a:rPr lang="en-US" sz="42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200">
                <a:solidFill>
                  <a:schemeClr val="tx1">
                    <a:lumMod val="85000"/>
                    <a:lumOff val="15000"/>
                  </a:schemeClr>
                </a:solidFill>
              </a:rPr>
              <a:t>pray for us.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E93476-FA68-13C7-C65F-0B8D00482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4876" y="10701139"/>
            <a:ext cx="4114799" cy="6491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spcBef>
                <a:spcPts val="1000"/>
              </a:spcBef>
            </a:pPr>
            <a:r>
              <a:rPr lang="en-US" sz="1500">
                <a:solidFill>
                  <a:schemeClr val="tx1">
                    <a:lumMod val="85000"/>
                    <a:lumOff val="15000"/>
                  </a:schemeClr>
                </a:solidFill>
              </a:rPr>
              <a:t>What gift does Saint Teresa of Jesus</a:t>
            </a:r>
          </a:p>
          <a:p>
            <a:pPr algn="ctr" defTabSz="914400">
              <a:spcBef>
                <a:spcPts val="1000"/>
              </a:spcBef>
            </a:pPr>
            <a:r>
              <a:rPr lang="en-US" sz="1500">
                <a:solidFill>
                  <a:schemeClr val="tx1">
                    <a:lumMod val="85000"/>
                    <a:lumOff val="15000"/>
                  </a:schemeClr>
                </a:solidFill>
              </a:rPr>
              <a:t> want to give to me?</a:t>
            </a:r>
          </a:p>
        </p:txBody>
      </p:sp>
      <p:pic>
        <p:nvPicPr>
          <p:cNvPr id="17" name="Picture 16" descr="A painting of a person in a robe&#10;&#10;Description automatically generated">
            <a:extLst>
              <a:ext uri="{FF2B5EF4-FFF2-40B4-BE49-F238E27FC236}">
                <a16:creationId xmlns:a16="http://schemas.microsoft.com/office/drawing/2014/main" id="{FB91E723-F1DA-CD41-5CD0-2A5924A29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828" r="27627" b="1"/>
          <a:stretch/>
        </p:blipFill>
        <p:spPr>
          <a:xfrm>
            <a:off x="20" y="10"/>
            <a:ext cx="6857979" cy="10464937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866713-ACFF-6E55-ACFA-45CDAC590B3C}"/>
              </a:ext>
            </a:extLst>
          </p:cNvPr>
          <p:cNvSpPr txBox="1"/>
          <p:nvPr/>
        </p:nvSpPr>
        <p:spPr>
          <a:xfrm>
            <a:off x="4398673" y="11991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paullew/16767137999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29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inting of a person holding a staff&#10;&#10;Description automatically generated">
            <a:extLst>
              <a:ext uri="{FF2B5EF4-FFF2-40B4-BE49-F238E27FC236}">
                <a16:creationId xmlns:a16="http://schemas.microsoft.com/office/drawing/2014/main" id="{BD2A708B-E859-2C03-5EA1-0C0DB319E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7639" y="1058157"/>
            <a:ext cx="6161088" cy="66484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4A3DFD8-A062-781D-C61E-9E654D5C2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734" y="7974032"/>
            <a:ext cx="5629275" cy="629005"/>
          </a:xfrm>
        </p:spPr>
        <p:txBody>
          <a:bodyPr wrap="square" anchor="t">
            <a:noAutofit/>
          </a:bodyPr>
          <a:lstStyle/>
          <a:p>
            <a:pPr algn="l"/>
            <a:r>
              <a:rPr lang="en-US" sz="3600"/>
              <a:t>Saint Rose of Lima,</a:t>
            </a:r>
            <a:br>
              <a:rPr lang="en-US" sz="3600"/>
            </a:br>
            <a:r>
              <a:rPr lang="en-US" sz="3600"/>
              <a:t>pray for us.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9908154-AEFE-3ED8-9F28-4D6A0D35A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639" y="9184202"/>
            <a:ext cx="5629275" cy="1998189"/>
          </a:xfrm>
        </p:spPr>
        <p:txBody>
          <a:bodyPr wrap="square" anchor="t">
            <a:normAutofit/>
          </a:bodyPr>
          <a:lstStyle/>
          <a:p>
            <a:pPr algn="l"/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What gift does </a:t>
            </a:r>
          </a:p>
          <a:p>
            <a:pPr algn="l"/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Saint Rose of Lima</a:t>
            </a:r>
          </a:p>
          <a:p>
            <a:pPr algn="l"/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 want to give to me?</a:t>
            </a:r>
          </a:p>
        </p:txBody>
      </p:sp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F650F3B3-DF0E-E99C-8C90-FC88F9BE95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6613902">
            <a:off x="2846907" y="8744175"/>
            <a:ext cx="4207035" cy="286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159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E6480-980D-C3BB-6CB2-D71C6A1E9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072" y="781967"/>
            <a:ext cx="5388428" cy="2140847"/>
          </a:xfrm>
          <a:ln w="76200">
            <a:solidFill>
              <a:schemeClr val="accent4">
                <a:lumMod val="75000"/>
              </a:schemeClr>
            </a:solidFill>
          </a:ln>
        </p:spPr>
        <p:txBody>
          <a:bodyPr anchor="t">
            <a:noAutofit/>
          </a:bodyPr>
          <a:lstStyle/>
          <a:p>
            <a:pPr algn="ctr"/>
            <a:r>
              <a:rPr lang="en-US" sz="4800" dirty="0"/>
              <a:t>Saint Kateri Tekakwitha,</a:t>
            </a:r>
            <a:br>
              <a:rPr lang="en-US" sz="4800" dirty="0"/>
            </a:br>
            <a:r>
              <a:rPr lang="en-US" sz="4800" dirty="0"/>
              <a:t>pray for us.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0C864-7A25-5E98-D7C2-273B576AC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2778" y="5142589"/>
            <a:ext cx="1579279" cy="302169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300" dirty="0">
                <a:solidFill>
                  <a:schemeClr val="tx1">
                    <a:alpha val="60000"/>
                  </a:schemeClr>
                </a:solidFill>
              </a:rPr>
              <a:t>What gift does 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tx1">
                    <a:alpha val="60000"/>
                  </a:schemeClr>
                </a:solidFill>
              </a:rPr>
              <a:t>Saint 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tx1">
                    <a:alpha val="60000"/>
                  </a:schemeClr>
                </a:solidFill>
              </a:rPr>
              <a:t>Kateri Tekakwitha 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tx1">
                    <a:alpha val="60000"/>
                  </a:schemeClr>
                </a:solidFill>
              </a:rPr>
              <a:t>want to give to me?</a:t>
            </a:r>
          </a:p>
        </p:txBody>
      </p:sp>
      <p:pic>
        <p:nvPicPr>
          <p:cNvPr id="8" name="Picture 7" descr="A painting of a person holding a sword&#10;&#10;Description automatically generated">
            <a:extLst>
              <a:ext uri="{FF2B5EF4-FFF2-40B4-BE49-F238E27FC236}">
                <a16:creationId xmlns:a16="http://schemas.microsoft.com/office/drawing/2014/main" id="{48F9D5C2-D858-1A49-61BD-BB99586DD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4223" y="3693978"/>
            <a:ext cx="4428005" cy="6642007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037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6285" cy="1219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3F1EC-D23B-633A-A90D-E74A828E4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5" y="8493758"/>
            <a:ext cx="1923181" cy="2510434"/>
          </a:xfrm>
        </p:spPr>
        <p:txBody>
          <a:bodyPr>
            <a:normAutofit/>
          </a:bodyPr>
          <a:lstStyle/>
          <a:p>
            <a:r>
              <a:rPr lang="en-US" sz="3500"/>
              <a:t>Saint Gemma</a:t>
            </a:r>
            <a:br>
              <a:rPr lang="en-US" sz="3500"/>
            </a:br>
            <a:r>
              <a:rPr lang="en-US" sz="3500"/>
              <a:t>Galgani. Pray for us.</a:t>
            </a:r>
          </a:p>
        </p:txBody>
      </p:sp>
      <p:pic>
        <p:nvPicPr>
          <p:cNvPr id="4" name="Picture 3" descr="A close-up of a person&#10;&#10;Description automatically generated">
            <a:extLst>
              <a:ext uri="{FF2B5EF4-FFF2-40B4-BE49-F238E27FC236}">
                <a16:creationId xmlns:a16="http://schemas.microsoft.com/office/drawing/2014/main" id="{B265AA1F-6D41-E780-70B8-623D66C62C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99" r="3" b="22152"/>
          <a:stretch/>
        </p:blipFill>
        <p:spPr>
          <a:xfrm>
            <a:off x="20" y="10"/>
            <a:ext cx="6857980" cy="8103865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26047" y="9732368"/>
            <a:ext cx="2438400" cy="10287"/>
          </a:xfrm>
          <a:custGeom>
            <a:avLst/>
            <a:gdLst>
              <a:gd name="connsiteX0" fmla="*/ 0 w 2438400"/>
              <a:gd name="connsiteY0" fmla="*/ 0 h 10287"/>
              <a:gd name="connsiteX1" fmla="*/ 585216 w 2438400"/>
              <a:gd name="connsiteY1" fmla="*/ 0 h 10287"/>
              <a:gd name="connsiteX2" fmla="*/ 1170432 w 2438400"/>
              <a:gd name="connsiteY2" fmla="*/ 0 h 10287"/>
              <a:gd name="connsiteX3" fmla="*/ 1731264 w 2438400"/>
              <a:gd name="connsiteY3" fmla="*/ 0 h 10287"/>
              <a:gd name="connsiteX4" fmla="*/ 2438400 w 2438400"/>
              <a:gd name="connsiteY4" fmla="*/ 0 h 10287"/>
              <a:gd name="connsiteX5" fmla="*/ 2438400 w 2438400"/>
              <a:gd name="connsiteY5" fmla="*/ 10287 h 10287"/>
              <a:gd name="connsiteX6" fmla="*/ 1804416 w 2438400"/>
              <a:gd name="connsiteY6" fmla="*/ 10287 h 10287"/>
              <a:gd name="connsiteX7" fmla="*/ 1267968 w 2438400"/>
              <a:gd name="connsiteY7" fmla="*/ 10287 h 10287"/>
              <a:gd name="connsiteX8" fmla="*/ 658368 w 2438400"/>
              <a:gd name="connsiteY8" fmla="*/ 10287 h 10287"/>
              <a:gd name="connsiteX9" fmla="*/ 0 w 2438400"/>
              <a:gd name="connsiteY9" fmla="*/ 10287 h 10287"/>
              <a:gd name="connsiteX10" fmla="*/ 0 w 2438400"/>
              <a:gd name="connsiteY10" fmla="*/ 0 h 10287"/>
              <a:gd name="connsiteX0" fmla="*/ 0 w 2438400"/>
              <a:gd name="connsiteY0" fmla="*/ 0 h 10287"/>
              <a:gd name="connsiteX1" fmla="*/ 536448 w 2438400"/>
              <a:gd name="connsiteY1" fmla="*/ 0 h 10287"/>
              <a:gd name="connsiteX2" fmla="*/ 1121664 w 2438400"/>
              <a:gd name="connsiteY2" fmla="*/ 0 h 10287"/>
              <a:gd name="connsiteX3" fmla="*/ 1755648 w 2438400"/>
              <a:gd name="connsiteY3" fmla="*/ 0 h 10287"/>
              <a:gd name="connsiteX4" fmla="*/ 2438400 w 2438400"/>
              <a:gd name="connsiteY4" fmla="*/ 0 h 10287"/>
              <a:gd name="connsiteX5" fmla="*/ 2438400 w 2438400"/>
              <a:gd name="connsiteY5" fmla="*/ 10287 h 10287"/>
              <a:gd name="connsiteX6" fmla="*/ 1780032 w 2438400"/>
              <a:gd name="connsiteY6" fmla="*/ 10287 h 10287"/>
              <a:gd name="connsiteX7" fmla="*/ 1194816 w 2438400"/>
              <a:gd name="connsiteY7" fmla="*/ 10287 h 10287"/>
              <a:gd name="connsiteX8" fmla="*/ 585216 w 2438400"/>
              <a:gd name="connsiteY8" fmla="*/ 10287 h 10287"/>
              <a:gd name="connsiteX9" fmla="*/ 0 w 2438400"/>
              <a:gd name="connsiteY9" fmla="*/ 10287 h 10287"/>
              <a:gd name="connsiteX10" fmla="*/ 0 w 2438400"/>
              <a:gd name="connsiteY10" fmla="*/ 0 h 1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38400" h="10287" fill="none" extrusionOk="0">
                <a:moveTo>
                  <a:pt x="0" y="0"/>
                </a:moveTo>
                <a:cubicBezTo>
                  <a:pt x="149238" y="6784"/>
                  <a:pt x="363560" y="43162"/>
                  <a:pt x="585216" y="0"/>
                </a:cubicBezTo>
                <a:cubicBezTo>
                  <a:pt x="790799" y="-41393"/>
                  <a:pt x="883548" y="24441"/>
                  <a:pt x="1170432" y="0"/>
                </a:cubicBezTo>
                <a:cubicBezTo>
                  <a:pt x="1437640" y="-5026"/>
                  <a:pt x="1591861" y="-17178"/>
                  <a:pt x="1731264" y="0"/>
                </a:cubicBezTo>
                <a:cubicBezTo>
                  <a:pt x="1916294" y="-32883"/>
                  <a:pt x="2147891" y="27049"/>
                  <a:pt x="2438400" y="0"/>
                </a:cubicBezTo>
                <a:cubicBezTo>
                  <a:pt x="2438445" y="2869"/>
                  <a:pt x="2439117" y="6136"/>
                  <a:pt x="2438400" y="10287"/>
                </a:cubicBezTo>
                <a:cubicBezTo>
                  <a:pt x="2318851" y="35489"/>
                  <a:pt x="2097645" y="9483"/>
                  <a:pt x="1804416" y="10287"/>
                </a:cubicBezTo>
                <a:cubicBezTo>
                  <a:pt x="1513613" y="8616"/>
                  <a:pt x="1454799" y="39139"/>
                  <a:pt x="1267968" y="10287"/>
                </a:cubicBezTo>
                <a:cubicBezTo>
                  <a:pt x="1090131" y="-8684"/>
                  <a:pt x="948917" y="-18699"/>
                  <a:pt x="658368" y="10287"/>
                </a:cubicBezTo>
                <a:cubicBezTo>
                  <a:pt x="376812" y="23315"/>
                  <a:pt x="300364" y="-6268"/>
                  <a:pt x="0" y="10287"/>
                </a:cubicBezTo>
                <a:cubicBezTo>
                  <a:pt x="855" y="7135"/>
                  <a:pt x="-941" y="2641"/>
                  <a:pt x="0" y="0"/>
                </a:cubicBezTo>
                <a:close/>
              </a:path>
              <a:path w="2438400" h="10287" stroke="0" extrusionOk="0">
                <a:moveTo>
                  <a:pt x="0" y="0"/>
                </a:moveTo>
                <a:cubicBezTo>
                  <a:pt x="133786" y="-49697"/>
                  <a:pt x="385267" y="-18672"/>
                  <a:pt x="536448" y="0"/>
                </a:cubicBezTo>
                <a:cubicBezTo>
                  <a:pt x="699437" y="2807"/>
                  <a:pt x="830460" y="54630"/>
                  <a:pt x="1121664" y="0"/>
                </a:cubicBezTo>
                <a:cubicBezTo>
                  <a:pt x="1348555" y="-5245"/>
                  <a:pt x="1544227" y="-4204"/>
                  <a:pt x="1755648" y="0"/>
                </a:cubicBezTo>
                <a:cubicBezTo>
                  <a:pt x="1978570" y="5568"/>
                  <a:pt x="2179351" y="-491"/>
                  <a:pt x="2438400" y="0"/>
                </a:cubicBezTo>
                <a:cubicBezTo>
                  <a:pt x="2438311" y="2140"/>
                  <a:pt x="2438010" y="7917"/>
                  <a:pt x="2438400" y="10287"/>
                </a:cubicBezTo>
                <a:cubicBezTo>
                  <a:pt x="2250968" y="72161"/>
                  <a:pt x="2030514" y="113"/>
                  <a:pt x="1780032" y="10287"/>
                </a:cubicBezTo>
                <a:cubicBezTo>
                  <a:pt x="1578012" y="-16156"/>
                  <a:pt x="1451839" y="32901"/>
                  <a:pt x="1194816" y="10287"/>
                </a:cubicBezTo>
                <a:cubicBezTo>
                  <a:pt x="935407" y="-24803"/>
                  <a:pt x="829144" y="-13768"/>
                  <a:pt x="585216" y="10287"/>
                </a:cubicBezTo>
                <a:cubicBezTo>
                  <a:pt x="335283" y="20291"/>
                  <a:pt x="243892" y="38291"/>
                  <a:pt x="0" y="10287"/>
                </a:cubicBezTo>
                <a:cubicBezTo>
                  <a:pt x="78" y="6364"/>
                  <a:pt x="449" y="4013"/>
                  <a:pt x="0" y="0"/>
                </a:cubicBezTo>
                <a:close/>
              </a:path>
              <a:path w="2438400" h="10287" fill="none" stroke="0" extrusionOk="0">
                <a:moveTo>
                  <a:pt x="0" y="0"/>
                </a:moveTo>
                <a:cubicBezTo>
                  <a:pt x="134400" y="-26864"/>
                  <a:pt x="363246" y="14003"/>
                  <a:pt x="585216" y="0"/>
                </a:cubicBezTo>
                <a:cubicBezTo>
                  <a:pt x="779820" y="-49087"/>
                  <a:pt x="920606" y="-8832"/>
                  <a:pt x="1170432" y="0"/>
                </a:cubicBezTo>
                <a:cubicBezTo>
                  <a:pt x="1440056" y="3515"/>
                  <a:pt x="1581635" y="-28027"/>
                  <a:pt x="1731264" y="0"/>
                </a:cubicBezTo>
                <a:cubicBezTo>
                  <a:pt x="1844645" y="6465"/>
                  <a:pt x="2127340" y="-22249"/>
                  <a:pt x="2438400" y="0"/>
                </a:cubicBezTo>
                <a:cubicBezTo>
                  <a:pt x="2438752" y="2563"/>
                  <a:pt x="2438569" y="5766"/>
                  <a:pt x="2438400" y="10287"/>
                </a:cubicBezTo>
                <a:cubicBezTo>
                  <a:pt x="2279023" y="26602"/>
                  <a:pt x="2055199" y="-701"/>
                  <a:pt x="1804416" y="10287"/>
                </a:cubicBezTo>
                <a:cubicBezTo>
                  <a:pt x="1493785" y="20963"/>
                  <a:pt x="1448049" y="41624"/>
                  <a:pt x="1267968" y="10287"/>
                </a:cubicBezTo>
                <a:cubicBezTo>
                  <a:pt x="1082474" y="-39221"/>
                  <a:pt x="928500" y="-2464"/>
                  <a:pt x="658368" y="10287"/>
                </a:cubicBezTo>
                <a:cubicBezTo>
                  <a:pt x="359421" y="49654"/>
                  <a:pt x="331425" y="-8288"/>
                  <a:pt x="0" y="10287"/>
                </a:cubicBezTo>
                <a:cubicBezTo>
                  <a:pt x="299" y="7343"/>
                  <a:pt x="-397" y="21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2438400"/>
                      <a:gd name="connsiteY0" fmla="*/ 0 h 10287"/>
                      <a:gd name="connsiteX1" fmla="*/ 585216 w 2438400"/>
                      <a:gd name="connsiteY1" fmla="*/ 0 h 10287"/>
                      <a:gd name="connsiteX2" fmla="*/ 1170432 w 2438400"/>
                      <a:gd name="connsiteY2" fmla="*/ 0 h 10287"/>
                      <a:gd name="connsiteX3" fmla="*/ 1731264 w 2438400"/>
                      <a:gd name="connsiteY3" fmla="*/ 0 h 10287"/>
                      <a:gd name="connsiteX4" fmla="*/ 2438400 w 2438400"/>
                      <a:gd name="connsiteY4" fmla="*/ 0 h 10287"/>
                      <a:gd name="connsiteX5" fmla="*/ 2438400 w 2438400"/>
                      <a:gd name="connsiteY5" fmla="*/ 10287 h 10287"/>
                      <a:gd name="connsiteX6" fmla="*/ 1804416 w 2438400"/>
                      <a:gd name="connsiteY6" fmla="*/ 10287 h 10287"/>
                      <a:gd name="connsiteX7" fmla="*/ 1267968 w 2438400"/>
                      <a:gd name="connsiteY7" fmla="*/ 10287 h 10287"/>
                      <a:gd name="connsiteX8" fmla="*/ 658368 w 2438400"/>
                      <a:gd name="connsiteY8" fmla="*/ 10287 h 10287"/>
                      <a:gd name="connsiteX9" fmla="*/ 0 w 2438400"/>
                      <a:gd name="connsiteY9" fmla="*/ 10287 h 10287"/>
                      <a:gd name="connsiteX10" fmla="*/ 0 w 2438400"/>
                      <a:gd name="connsiteY10" fmla="*/ 0 h 10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38400" h="10287" fill="none" extrusionOk="0">
                        <a:moveTo>
                          <a:pt x="0" y="0"/>
                        </a:moveTo>
                        <a:cubicBezTo>
                          <a:pt x="144322" y="12289"/>
                          <a:pt x="389502" y="21557"/>
                          <a:pt x="585216" y="0"/>
                        </a:cubicBezTo>
                        <a:cubicBezTo>
                          <a:pt x="780930" y="-21557"/>
                          <a:pt x="900207" y="662"/>
                          <a:pt x="1170432" y="0"/>
                        </a:cubicBezTo>
                        <a:cubicBezTo>
                          <a:pt x="1440657" y="-662"/>
                          <a:pt x="1576409" y="-11328"/>
                          <a:pt x="1731264" y="0"/>
                        </a:cubicBezTo>
                        <a:cubicBezTo>
                          <a:pt x="1886119" y="11328"/>
                          <a:pt x="2141797" y="-8261"/>
                          <a:pt x="2438400" y="0"/>
                        </a:cubicBezTo>
                        <a:cubicBezTo>
                          <a:pt x="2438386" y="2612"/>
                          <a:pt x="2438676" y="5911"/>
                          <a:pt x="2438400" y="10287"/>
                        </a:cubicBezTo>
                        <a:cubicBezTo>
                          <a:pt x="2295716" y="28772"/>
                          <a:pt x="2102712" y="1952"/>
                          <a:pt x="1804416" y="10287"/>
                        </a:cubicBezTo>
                        <a:cubicBezTo>
                          <a:pt x="1506120" y="18622"/>
                          <a:pt x="1457976" y="36148"/>
                          <a:pt x="1267968" y="10287"/>
                        </a:cubicBezTo>
                        <a:cubicBezTo>
                          <a:pt x="1077960" y="-15574"/>
                          <a:pt x="950355" y="-15845"/>
                          <a:pt x="658368" y="10287"/>
                        </a:cubicBezTo>
                        <a:cubicBezTo>
                          <a:pt x="366381" y="36419"/>
                          <a:pt x="316406" y="-13336"/>
                          <a:pt x="0" y="10287"/>
                        </a:cubicBezTo>
                        <a:cubicBezTo>
                          <a:pt x="369" y="6948"/>
                          <a:pt x="-358" y="2721"/>
                          <a:pt x="0" y="0"/>
                        </a:cubicBezTo>
                        <a:close/>
                      </a:path>
                      <a:path w="2438400" h="10287" stroke="0" extrusionOk="0">
                        <a:moveTo>
                          <a:pt x="0" y="0"/>
                        </a:moveTo>
                        <a:cubicBezTo>
                          <a:pt x="148012" y="-25852"/>
                          <a:pt x="396894" y="241"/>
                          <a:pt x="536448" y="0"/>
                        </a:cubicBezTo>
                        <a:cubicBezTo>
                          <a:pt x="676002" y="-241"/>
                          <a:pt x="869547" y="27652"/>
                          <a:pt x="1121664" y="0"/>
                        </a:cubicBezTo>
                        <a:cubicBezTo>
                          <a:pt x="1373781" y="-27652"/>
                          <a:pt x="1537297" y="-7867"/>
                          <a:pt x="1755648" y="0"/>
                        </a:cubicBezTo>
                        <a:cubicBezTo>
                          <a:pt x="1973999" y="7867"/>
                          <a:pt x="2166163" y="-32940"/>
                          <a:pt x="2438400" y="0"/>
                        </a:cubicBezTo>
                        <a:cubicBezTo>
                          <a:pt x="2438204" y="2200"/>
                          <a:pt x="2438134" y="7937"/>
                          <a:pt x="2438400" y="10287"/>
                        </a:cubicBezTo>
                        <a:cubicBezTo>
                          <a:pt x="2252781" y="33959"/>
                          <a:pt x="2002727" y="41924"/>
                          <a:pt x="1780032" y="10287"/>
                        </a:cubicBezTo>
                        <a:cubicBezTo>
                          <a:pt x="1557337" y="-21350"/>
                          <a:pt x="1458299" y="36253"/>
                          <a:pt x="1194816" y="10287"/>
                        </a:cubicBezTo>
                        <a:cubicBezTo>
                          <a:pt x="931333" y="-15679"/>
                          <a:pt x="823955" y="-14231"/>
                          <a:pt x="585216" y="10287"/>
                        </a:cubicBezTo>
                        <a:cubicBezTo>
                          <a:pt x="346477" y="34805"/>
                          <a:pt x="252174" y="37286"/>
                          <a:pt x="0" y="10287"/>
                        </a:cubicBezTo>
                        <a:cubicBezTo>
                          <a:pt x="148" y="6307"/>
                          <a:pt x="323" y="443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20DC0-D4EC-7F9E-A2E0-79751D35B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040" y="8493758"/>
            <a:ext cx="3879915" cy="248750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600"/>
              <a:t>What gift does </a:t>
            </a:r>
          </a:p>
          <a:p>
            <a:pPr marL="0" indent="0">
              <a:buNone/>
            </a:pPr>
            <a:r>
              <a:rPr lang="en-US" sz="2600"/>
              <a:t>Saint Gemma what to give me?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C1873B-6054-62F9-A694-1A2E24AD3435}"/>
              </a:ext>
            </a:extLst>
          </p:cNvPr>
          <p:cNvSpPr txBox="1"/>
          <p:nvPr/>
        </p:nvSpPr>
        <p:spPr>
          <a:xfrm>
            <a:off x="4538134" y="11991945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vastreader.blogspot.com/2018/04/saints-levitation-ecstatic-flight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053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6C59-2907-5B8F-5354-B8D727CA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383" y="998101"/>
            <a:ext cx="5346459" cy="2281827"/>
          </a:xfrm>
          <a:ln w="76200">
            <a:solidFill>
              <a:srgbClr val="CC9900"/>
            </a:solidFill>
          </a:ln>
        </p:spPr>
        <p:txBody>
          <a:bodyPr anchor="t">
            <a:normAutofit/>
          </a:bodyPr>
          <a:lstStyle/>
          <a:p>
            <a:pPr algn="ctr"/>
            <a:br>
              <a:rPr lang="en-US" sz="3600" dirty="0"/>
            </a:br>
            <a:r>
              <a:rPr lang="en-US" sz="3600" dirty="0"/>
              <a:t>Saint Louise de Marillac, </a:t>
            </a:r>
            <a:br>
              <a:rPr lang="en-US" sz="3600" dirty="0"/>
            </a:br>
            <a:r>
              <a:rPr lang="en-US" sz="3600" dirty="0"/>
              <a:t>pray for us.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A48D2-1A0C-A22E-B378-5797DE3D1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324" y="3595486"/>
            <a:ext cx="5346459" cy="2168500"/>
          </a:xfrm>
          <a:ln w="38100">
            <a:solidFill>
              <a:schemeClr val="accent4">
                <a:lumMod val="75000"/>
              </a:schemeClr>
            </a:solidFill>
          </a:ln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tx1">
                    <a:alpha val="60000"/>
                  </a:schemeClr>
                </a:solidFill>
              </a:rPr>
              <a:t>What gift does Saint Louise de Marillac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tx1">
                    <a:alpha val="60000"/>
                  </a:schemeClr>
                </a:solidFill>
              </a:rPr>
              <a:t> want to give to me?</a:t>
            </a:r>
          </a:p>
        </p:txBody>
      </p:sp>
      <p:pic>
        <p:nvPicPr>
          <p:cNvPr id="8" name="Picture 7" descr="A person holding a book with a candle&#10;&#10;Description automatically generated">
            <a:extLst>
              <a:ext uri="{FF2B5EF4-FFF2-40B4-BE49-F238E27FC236}">
                <a16:creationId xmlns:a16="http://schemas.microsoft.com/office/drawing/2014/main" id="{38E2116D-83B7-F7E8-3659-65BE7281C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0467" y="6079544"/>
            <a:ext cx="5477316" cy="5477316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710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E85CC7-1059-6A45-5685-665A1C367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51142"/>
            <a:ext cx="5915025" cy="2356556"/>
          </a:xfrm>
          <a:noFill/>
          <a:ln w="76200">
            <a:solidFill>
              <a:srgbClr val="CC99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CC9900"/>
                </a:solidFill>
                <a:latin typeface="Monotype Corsiva" panose="03010101010201010101" pitchFamily="66" charset="0"/>
              </a:rPr>
              <a:t>Saint Margaret Mary </a:t>
            </a:r>
            <a:r>
              <a:rPr lang="en-US" sz="4400" dirty="0" err="1">
                <a:solidFill>
                  <a:srgbClr val="CC9900"/>
                </a:solidFill>
                <a:latin typeface="Monotype Corsiva" panose="03010101010201010101" pitchFamily="66" charset="0"/>
              </a:rPr>
              <a:t>Alacoque</a:t>
            </a:r>
            <a:r>
              <a:rPr lang="en-US" sz="4400" dirty="0">
                <a:solidFill>
                  <a:srgbClr val="CC9900"/>
                </a:solidFill>
                <a:latin typeface="Monotype Corsiva" panose="03010101010201010101" pitchFamily="66" charset="0"/>
              </a:rPr>
              <a:t>,</a:t>
            </a:r>
            <a:br>
              <a:rPr lang="en-US" sz="4400" dirty="0">
                <a:solidFill>
                  <a:srgbClr val="CC9900"/>
                </a:solidFill>
                <a:latin typeface="Monotype Corsiva" panose="03010101010201010101" pitchFamily="66" charset="0"/>
              </a:rPr>
            </a:br>
            <a:r>
              <a:rPr lang="en-US" sz="4400" dirty="0">
                <a:solidFill>
                  <a:srgbClr val="CC9900"/>
                </a:solidFill>
                <a:latin typeface="Monotype Corsiva" panose="03010101010201010101" pitchFamily="66" charset="0"/>
              </a:rPr>
              <a:t>pray for us.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4F4858-F022-C39F-7518-20510F3F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3376185"/>
            <a:ext cx="5915025" cy="7735712"/>
          </a:xfrm>
          <a:noFill/>
          <a:ln w="76200">
            <a:solidFill>
              <a:srgbClr val="CC99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CC9900"/>
                </a:solidFill>
                <a:latin typeface="Monotype Corsiva" panose="03010101010201010101" pitchFamily="66" charset="0"/>
              </a:rPr>
              <a:t>What does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CC9900"/>
                </a:solidFill>
                <a:latin typeface="Monotype Corsiva" panose="03010101010201010101" pitchFamily="66" charset="0"/>
              </a:rPr>
              <a:t>Saint Margaret Mary </a:t>
            </a:r>
            <a:r>
              <a:rPr lang="en-US" sz="3600" dirty="0" err="1">
                <a:solidFill>
                  <a:srgbClr val="CC9900"/>
                </a:solidFill>
                <a:latin typeface="Monotype Corsiva" panose="03010101010201010101" pitchFamily="66" charset="0"/>
              </a:rPr>
              <a:t>Alacoque</a:t>
            </a:r>
            <a:r>
              <a:rPr lang="en-US" sz="3600" dirty="0">
                <a:solidFill>
                  <a:srgbClr val="CC9900"/>
                </a:solidFill>
                <a:latin typeface="Monotype Corsiva" panose="03010101010201010101" pitchFamily="66" charset="0"/>
              </a:rPr>
              <a:t>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CC9900"/>
                </a:solidFill>
                <a:latin typeface="Monotype Corsiva" panose="03010101010201010101" pitchFamily="66" charset="0"/>
              </a:rPr>
              <a:t>want to give me?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68005C-A49F-05C7-D72C-FD23C7DD9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39" y="5159826"/>
            <a:ext cx="5627121" cy="560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0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8740-8180-480D-B816-9E2E547A9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0" y="812800"/>
            <a:ext cx="4491505" cy="2844800"/>
          </a:xfrm>
        </p:spPr>
        <p:txBody>
          <a:bodyPr vert="horz" lIns="38576" tIns="19288" rIns="38576" bIns="19288" rtlCol="0" anchor="ctr">
            <a:normAutofit fontScale="90000"/>
          </a:bodyPr>
          <a:lstStyle/>
          <a:p>
            <a:pPr defTabSz="385785"/>
            <a:br>
              <a:rPr lang="en-US" sz="3038" dirty="0">
                <a:solidFill>
                  <a:srgbClr val="C00000"/>
                </a:solidFill>
                <a:latin typeface="Edwardian Script ITC" panose="030303020407070D0804" pitchFamily="66" charset="0"/>
              </a:rPr>
            </a:br>
            <a:r>
              <a:rPr lang="en-US" sz="3038" dirty="0">
                <a:solidFill>
                  <a:srgbClr val="C00000"/>
                </a:solidFill>
                <a:latin typeface="Edwardian Script ITC" panose="030303020407070D0804" pitchFamily="66" charset="0"/>
              </a:rPr>
              <a:t>  </a:t>
            </a:r>
            <a:r>
              <a:rPr lang="en-US" sz="5300" dirty="0">
                <a:solidFill>
                  <a:srgbClr val="C00000"/>
                </a:solidFill>
                <a:latin typeface="Edwardian Script ITC" panose="030303020407070D0804" pitchFamily="66" charset="0"/>
              </a:rPr>
              <a:t>…these Saints come forward </a:t>
            </a:r>
            <a:br>
              <a:rPr lang="en-US" sz="5300" dirty="0">
                <a:solidFill>
                  <a:srgbClr val="C00000"/>
                </a:solidFill>
                <a:latin typeface="Edwardian Script ITC" panose="030303020407070D0804" pitchFamily="66" charset="0"/>
              </a:rPr>
            </a:br>
            <a:r>
              <a:rPr lang="en-US" sz="5300" dirty="0">
                <a:solidFill>
                  <a:srgbClr val="C00000"/>
                </a:solidFill>
                <a:latin typeface="Edwardian Script ITC" panose="030303020407070D0804" pitchFamily="66" charset="0"/>
              </a:rPr>
              <a:t>in love and in humility…</a:t>
            </a:r>
            <a:br>
              <a:rPr lang="en-US" sz="3038" dirty="0">
                <a:solidFill>
                  <a:srgbClr val="C00000"/>
                </a:solidFill>
                <a:latin typeface="Edwardian Script ITC" panose="030303020407070D0804" pitchFamily="66" charset="0"/>
              </a:rPr>
            </a:br>
            <a:br>
              <a:rPr lang="en-US" sz="3038" dirty="0">
                <a:solidFill>
                  <a:srgbClr val="C00000"/>
                </a:solidFill>
                <a:latin typeface="Edwardian Script ITC" panose="030303020407070D0804" pitchFamily="66" charset="0"/>
              </a:rPr>
            </a:br>
            <a:br>
              <a:rPr lang="en-US" sz="3038" dirty="0">
                <a:solidFill>
                  <a:srgbClr val="C00000"/>
                </a:solidFill>
                <a:latin typeface="Edwardian Script ITC" panose="030303020407070D0804" pitchFamily="66" charset="0"/>
              </a:rPr>
            </a:br>
            <a:endParaRPr lang="en-US" sz="3038" dirty="0">
              <a:solidFill>
                <a:srgbClr val="C00000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11747C-BED4-4D8C-B2A7-C6B6CB2A1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86" y="6235902"/>
            <a:ext cx="5529265" cy="4279697"/>
          </a:xfrm>
          <a:noFill/>
          <a:ln w="38100">
            <a:noFill/>
          </a:ln>
        </p:spPr>
        <p:txBody>
          <a:bodyPr vert="horz" lIns="38576" tIns="19288" rIns="38576" bIns="19288" rtlCol="0" anchor="ctr">
            <a:noAutofit/>
          </a:bodyPr>
          <a:lstStyle/>
          <a:p>
            <a:pPr marL="0" indent="0" algn="ctr" defTabSz="385785">
              <a:buClr>
                <a:srgbClr val="D4917B"/>
              </a:buClr>
              <a:buNone/>
            </a:pPr>
            <a:endParaRPr lang="en-US" sz="2742" dirty="0">
              <a:solidFill>
                <a:srgbClr val="C00000"/>
              </a:solidFill>
              <a:latin typeface="Edwardian Script ITC" panose="030303020407070D0804" pitchFamily="66" charset="0"/>
            </a:endParaRPr>
          </a:p>
          <a:p>
            <a:pPr marL="0" indent="0" algn="ctr" defTabSz="385785">
              <a:buClr>
                <a:srgbClr val="D4917B"/>
              </a:buClr>
              <a:buNone/>
            </a:pPr>
            <a:r>
              <a:rPr lang="en-US" sz="5400" dirty="0">
                <a:solidFill>
                  <a:srgbClr val="C00000"/>
                </a:solidFill>
                <a:latin typeface="Edwardian Script ITC" panose="030303020407070D0804" pitchFamily="66" charset="0"/>
              </a:rPr>
              <a:t>Come forward to place </a:t>
            </a:r>
          </a:p>
          <a:p>
            <a:pPr marL="0" indent="0" algn="ctr" defTabSz="385785">
              <a:buClr>
                <a:srgbClr val="D4917B"/>
              </a:buClr>
              <a:buNone/>
            </a:pPr>
            <a:r>
              <a:rPr lang="en-US" sz="5400" dirty="0">
                <a:solidFill>
                  <a:srgbClr val="C00000"/>
                </a:solidFill>
                <a:latin typeface="Edwardian Script ITC" panose="030303020407070D0804" pitchFamily="66" charset="0"/>
              </a:rPr>
              <a:t>in your open heart </a:t>
            </a:r>
          </a:p>
          <a:p>
            <a:pPr marL="0" indent="0" algn="ctr" defTabSz="385785">
              <a:buClr>
                <a:srgbClr val="D4917B"/>
              </a:buClr>
              <a:buNone/>
            </a:pPr>
            <a:r>
              <a:rPr lang="en-US" sz="5400" dirty="0">
                <a:solidFill>
                  <a:srgbClr val="C00000"/>
                </a:solidFill>
                <a:latin typeface="Edwardian Script ITC" panose="030303020407070D0804" pitchFamily="66" charset="0"/>
              </a:rPr>
              <a:t>symbolized by </a:t>
            </a:r>
          </a:p>
          <a:p>
            <a:pPr marL="0" indent="0" algn="ctr" defTabSz="385785">
              <a:buClr>
                <a:srgbClr val="D4917B"/>
              </a:buClr>
              <a:buNone/>
            </a:pPr>
            <a:r>
              <a:rPr lang="en-US" sz="5400" dirty="0">
                <a:solidFill>
                  <a:srgbClr val="C00000"/>
                </a:solidFill>
                <a:latin typeface="Edwardian Script ITC" panose="030303020407070D0804" pitchFamily="66" charset="0"/>
              </a:rPr>
              <a:t>your open hands</a:t>
            </a:r>
          </a:p>
          <a:p>
            <a:pPr marL="0" indent="0" algn="ctr" defTabSz="385785">
              <a:buClr>
                <a:srgbClr val="D4917B"/>
              </a:buClr>
              <a:buNone/>
            </a:pPr>
            <a:r>
              <a:rPr lang="en-US" sz="5400" dirty="0">
                <a:solidFill>
                  <a:srgbClr val="C00000"/>
                </a:solidFill>
                <a:latin typeface="Edwardian Script ITC" panose="030303020407070D0804" pitchFamily="66" charset="0"/>
              </a:rPr>
              <a:t>the graces of their lives. </a:t>
            </a:r>
          </a:p>
          <a:p>
            <a:pPr marL="0" indent="0" algn="ctr" defTabSz="385785">
              <a:buClr>
                <a:srgbClr val="D4917B"/>
              </a:buClr>
              <a:buNone/>
            </a:pPr>
            <a:r>
              <a:rPr lang="en-US" sz="2785" dirty="0">
                <a:solidFill>
                  <a:schemeClr val="bg1"/>
                </a:solidFill>
                <a:latin typeface="Edwardian Script ITC" panose="030303020407070D0804" pitchFamily="66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A6ABFA-41FD-4D54-A445-FABF7E855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45" r="4727" b="14568"/>
          <a:stretch/>
        </p:blipFill>
        <p:spPr>
          <a:xfrm>
            <a:off x="2649378" y="2955748"/>
            <a:ext cx="3452652" cy="2844800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9865379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ainting of a crucifixion&#10;&#10;Description automatically generated">
            <a:extLst>
              <a:ext uri="{FF2B5EF4-FFF2-40B4-BE49-F238E27FC236}">
                <a16:creationId xmlns:a16="http://schemas.microsoft.com/office/drawing/2014/main" id="{A9C9F6B0-A54E-45ED-DDF8-AD23E0FD6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899" r="13288"/>
          <a:stretch/>
        </p:blipFill>
        <p:spPr>
          <a:xfrm>
            <a:off x="1" y="10"/>
            <a:ext cx="6857999" cy="121919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0F1C5F-C78C-4751-230D-9662F7ED1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487" y="8343905"/>
            <a:ext cx="5704335" cy="2001972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rgbClr val="FFFFFF"/>
                </a:solidFill>
              </a:rPr>
              <a:t>All holy men &amp; women,</a:t>
            </a:r>
            <a:br>
              <a:rPr lang="en-US" sz="4200" dirty="0">
                <a:solidFill>
                  <a:srgbClr val="FFFFFF"/>
                </a:solidFill>
              </a:rPr>
            </a:br>
            <a:r>
              <a:rPr lang="en-US" sz="4200" dirty="0">
                <a:solidFill>
                  <a:srgbClr val="FFFFFF"/>
                </a:solidFill>
              </a:rPr>
              <a:t>saints of God,</a:t>
            </a:r>
            <a:br>
              <a:rPr lang="en-US" sz="4200" dirty="0">
                <a:solidFill>
                  <a:srgbClr val="FFFFFF"/>
                </a:solidFill>
              </a:rPr>
            </a:br>
            <a:r>
              <a:rPr lang="en-US" sz="4200" dirty="0">
                <a:solidFill>
                  <a:srgbClr val="FFFFFF"/>
                </a:solidFill>
              </a:rPr>
              <a:t>pray for us.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E63C7C-735E-1693-C5F1-66CBCAF69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487" y="11122507"/>
            <a:ext cx="5704335" cy="846668"/>
          </a:xfrm>
        </p:spPr>
        <p:txBody>
          <a:bodyPr>
            <a:normAutofit/>
          </a:bodyPr>
          <a:lstStyle/>
          <a:p>
            <a:r>
              <a:rPr lang="en-US" sz="2300" dirty="0">
                <a:solidFill>
                  <a:srgbClr val="FFFFFF"/>
                </a:solidFill>
              </a:rPr>
              <a:t>What gift do these holy men and women want to give to me?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DDA87D-D0CA-5125-64B2-071605EBE295}"/>
              </a:ext>
            </a:extLst>
          </p:cNvPr>
          <p:cNvSpPr txBox="1"/>
          <p:nvPr/>
        </p:nvSpPr>
        <p:spPr>
          <a:xfrm>
            <a:off x="4417909" y="11991941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athena-xxi.blogspot.com/2018/01/artes-do-renascimento-albrecht-durer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384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CC627-5C66-8DA6-2BDA-31FD084E9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411439"/>
            <a:ext cx="5829300" cy="4830031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Monotype Corsiva" panose="03010101010201010101" pitchFamily="66" charset="0"/>
              </a:rPr>
            </a:br>
            <a:r>
              <a:rPr lang="en-US" sz="5300" dirty="0">
                <a:latin typeface="Monotype Corsiva" panose="03010101010201010101" pitchFamily="66" charset="0"/>
              </a:rPr>
              <a:t>We have acknowledged</a:t>
            </a:r>
            <a:br>
              <a:rPr lang="en-US" sz="5300" dirty="0">
                <a:latin typeface="Monotype Corsiva" panose="03010101010201010101" pitchFamily="66" charset="0"/>
              </a:rPr>
            </a:br>
            <a:r>
              <a:rPr lang="en-US" sz="5300" dirty="0">
                <a:latin typeface="Monotype Corsiva" panose="03010101010201010101" pitchFamily="66" charset="0"/>
              </a:rPr>
              <a:t> our unworthiness, </a:t>
            </a:r>
            <a:br>
              <a:rPr lang="en-US" sz="5300" dirty="0">
                <a:latin typeface="Monotype Corsiva" panose="03010101010201010101" pitchFamily="66" charset="0"/>
              </a:rPr>
            </a:br>
            <a:r>
              <a:rPr lang="en-US" sz="5300" dirty="0">
                <a:latin typeface="Monotype Corsiva" panose="03010101010201010101" pitchFamily="66" charset="0"/>
              </a:rPr>
              <a:t>we have asked </a:t>
            </a:r>
            <a:br>
              <a:rPr lang="en-US" sz="5300" dirty="0">
                <a:latin typeface="Monotype Corsiva" panose="03010101010201010101" pitchFamily="66" charset="0"/>
              </a:rPr>
            </a:br>
            <a:r>
              <a:rPr lang="en-US" sz="5300" dirty="0">
                <a:latin typeface="Monotype Corsiva" panose="03010101010201010101" pitchFamily="66" charset="0"/>
              </a:rPr>
              <a:t>the intercession</a:t>
            </a:r>
            <a:br>
              <a:rPr lang="en-US" sz="5300" dirty="0">
                <a:latin typeface="Monotype Corsiva" panose="03010101010201010101" pitchFamily="66" charset="0"/>
              </a:rPr>
            </a:br>
            <a:r>
              <a:rPr lang="en-US" sz="5300" dirty="0">
                <a:latin typeface="Monotype Corsiva" panose="03010101010201010101" pitchFamily="66" charset="0"/>
              </a:rPr>
              <a:t> of the saints,</a:t>
            </a:r>
            <a:br>
              <a:rPr lang="en-US" sz="5300" dirty="0">
                <a:latin typeface="Monotype Corsiva" panose="03010101010201010101" pitchFamily="66" charset="0"/>
              </a:rPr>
            </a:br>
            <a:r>
              <a:rPr lang="en-US" sz="5300" dirty="0">
                <a:latin typeface="Monotype Corsiva" panose="03010101010201010101" pitchFamily="66" charset="0"/>
              </a:rPr>
              <a:t>God’s friends.</a:t>
            </a:r>
            <a:br>
              <a:rPr lang="en-US" dirty="0">
                <a:latin typeface="Monotype Corsiva" panose="03010101010201010101" pitchFamily="66" charset="0"/>
              </a:rPr>
            </a:br>
            <a:endParaRPr lang="en-US" dirty="0">
              <a:latin typeface="Monotype Corsiva" panose="03010101010201010101" pitchFamily="66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C7B19AD-4115-B731-69E8-4EFF50147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3964" y="10401300"/>
            <a:ext cx="5829300" cy="1045029"/>
          </a:xfrm>
        </p:spPr>
        <p:txBody>
          <a:bodyPr>
            <a:normAutofit fontScale="92500" lnSpcReduction="10000"/>
          </a:bodyPr>
          <a:lstStyle/>
          <a:p>
            <a:endParaRPr lang="en-US" sz="2400" dirty="0"/>
          </a:p>
          <a:p>
            <a:pPr algn="r"/>
            <a:r>
              <a:rPr lang="en-US" sz="4800" dirty="0">
                <a:latin typeface="Monotype Corsiva" panose="03010101010201010101" pitchFamily="66" charset="0"/>
              </a:rPr>
              <a:t>Our prayer continues</a:t>
            </a:r>
          </a:p>
          <a:p>
            <a:pPr algn="l"/>
            <a:endParaRPr lang="en-US" sz="2400" dirty="0"/>
          </a:p>
          <a:p>
            <a:endParaRPr lang="en-US" sz="2400" dirty="0"/>
          </a:p>
        </p:txBody>
      </p:sp>
      <p:pic>
        <p:nvPicPr>
          <p:cNvPr id="6" name="Content Placeholder 4" descr="Purple crocuses in snow">
            <a:extLst>
              <a:ext uri="{FF2B5EF4-FFF2-40B4-BE49-F238E27FC236}">
                <a16:creationId xmlns:a16="http://schemas.microsoft.com/office/drawing/2014/main" id="{0E7AA12A-C47E-07CF-2826-C57DEA4C26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40874" b="2"/>
          <a:stretch/>
        </p:blipFill>
        <p:spPr>
          <a:xfrm>
            <a:off x="0" y="0"/>
            <a:ext cx="6858000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15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45AC08-E43E-36B6-26ED-7A31D65E4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6" y="6063245"/>
            <a:ext cx="1753278" cy="4360333"/>
          </a:xfrm>
        </p:spPr>
        <p:txBody>
          <a:bodyPr anchor="ctr">
            <a:normAutofit/>
          </a:bodyPr>
          <a:lstStyle/>
          <a:p>
            <a:r>
              <a:rPr lang="en-US" sz="4200" dirty="0"/>
              <a:t>Their gift </a:t>
            </a:r>
            <a:br>
              <a:rPr lang="en-US" sz="4200" dirty="0"/>
            </a:br>
            <a:r>
              <a:rPr lang="en-US" sz="4200" dirty="0"/>
              <a:t>for you</a:t>
            </a:r>
            <a:br>
              <a:rPr lang="en-US" sz="4200" dirty="0"/>
            </a:br>
            <a:br>
              <a:rPr lang="en-US" sz="4200" dirty="0"/>
            </a:br>
            <a:br>
              <a:rPr lang="en-US" sz="4200" dirty="0"/>
            </a:br>
            <a:endParaRPr lang="en-US" sz="4200" dirty="0"/>
          </a:p>
        </p:txBody>
      </p:sp>
      <p:pic>
        <p:nvPicPr>
          <p:cNvPr id="6" name="Content Placeholder 5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EBEBDCCD-F4C3-D8B9-1DEE-A6AB90F267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244" r="14699" b="-1"/>
          <a:stretch/>
        </p:blipFill>
        <p:spPr>
          <a:xfrm>
            <a:off x="20" y="10"/>
            <a:ext cx="6857980" cy="659663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D75784E-3089-5CFF-F150-FBBF17991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443" y="6671733"/>
            <a:ext cx="4676091" cy="43603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fruit of their lives now brought to fulfillment in the Kingdom of Heaven.</a:t>
            </a:r>
          </a:p>
        </p:txBody>
      </p:sp>
    </p:spTree>
    <p:extLst>
      <p:ext uri="{BB962C8B-B14F-4D97-AF65-F5344CB8AC3E}">
        <p14:creationId xmlns:p14="http://schemas.microsoft.com/office/powerpoint/2010/main" val="1436873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54F7C-328B-6852-B5CC-8D6BC4935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9584872"/>
            <a:ext cx="5915025" cy="228600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100" dirty="0">
                <a:solidFill>
                  <a:schemeClr val="accent4">
                    <a:lumMod val="75000"/>
                  </a:schemeClr>
                </a:solidFill>
                <a:latin typeface="Edwardian Script ITC" panose="030303020407070D0804" pitchFamily="66" charset="0"/>
              </a:rPr>
              <a:t>Our Lady </a:t>
            </a:r>
            <a:br>
              <a:rPr lang="en-US" sz="6100" dirty="0">
                <a:solidFill>
                  <a:schemeClr val="accent4">
                    <a:lumMod val="75000"/>
                  </a:schemeClr>
                </a:solidFill>
                <a:latin typeface="Edwardian Script ITC" panose="030303020407070D0804" pitchFamily="66" charset="0"/>
              </a:rPr>
            </a:br>
            <a:r>
              <a:rPr lang="en-US" sz="6100" dirty="0">
                <a:solidFill>
                  <a:schemeClr val="accent4">
                    <a:lumMod val="75000"/>
                  </a:schemeClr>
                </a:solidFill>
                <a:latin typeface="Edwardian Script ITC" panose="030303020407070D0804" pitchFamily="66" charset="0"/>
              </a:rPr>
              <a:t>       begins the list</a:t>
            </a:r>
            <a:r>
              <a:rPr lang="en-US" sz="6100" dirty="0">
                <a:solidFill>
                  <a:schemeClr val="accent4">
                    <a:lumMod val="75000"/>
                  </a:schemeClr>
                </a:solidFill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76F1D-B9B4-A1E6-CA2E-3D8461B7A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42" y="598715"/>
            <a:ext cx="4898571" cy="89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2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6285" cy="1219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F56CC-191B-E31A-F517-52670310E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5" y="578433"/>
            <a:ext cx="2457338" cy="3478829"/>
          </a:xfrm>
        </p:spPr>
        <p:txBody>
          <a:bodyPr anchor="b">
            <a:normAutofit/>
          </a:bodyPr>
          <a:lstStyle/>
          <a:p>
            <a:pPr marL="0" indent="0"/>
            <a:r>
              <a:rPr lang="en-US" sz="4900" b="0" i="0" u="none" strike="noStrike" baseline="0">
                <a:latin typeface="Tahoma" panose="020B0604030504040204" pitchFamily="34" charset="0"/>
              </a:rPr>
              <a:t>Holy Mary, </a:t>
            </a:r>
            <a:br>
              <a:rPr lang="en-US" sz="4900" b="0" i="0" u="none" strike="noStrike" baseline="0">
                <a:latin typeface="Tahoma" panose="020B0604030504040204" pitchFamily="34" charset="0"/>
              </a:rPr>
            </a:br>
            <a:r>
              <a:rPr lang="en-US" sz="4900" b="0" i="0" u="none" strike="noStrike" baseline="0">
                <a:latin typeface="Tahoma" panose="020B0604030504040204" pitchFamily="34" charset="0"/>
              </a:rPr>
              <a:t>pray for us.</a:t>
            </a:r>
            <a:br>
              <a:rPr lang="en-US" sz="4900" b="0" i="0" u="none" strike="noStrike" baseline="0">
                <a:latin typeface="Tahoma" panose="020B0604030504040204" pitchFamily="34" charset="0"/>
              </a:rPr>
            </a:br>
            <a:endParaRPr lang="en-US" sz="490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045" y="4599100"/>
            <a:ext cx="1954530" cy="32512"/>
          </a:xfrm>
          <a:custGeom>
            <a:avLst/>
            <a:gdLst>
              <a:gd name="connsiteX0" fmla="*/ 0 w 1954530"/>
              <a:gd name="connsiteY0" fmla="*/ 0 h 32512"/>
              <a:gd name="connsiteX1" fmla="*/ 612419 w 1954530"/>
              <a:gd name="connsiteY1" fmla="*/ 0 h 32512"/>
              <a:gd name="connsiteX2" fmla="*/ 1224839 w 1954530"/>
              <a:gd name="connsiteY2" fmla="*/ 0 h 32512"/>
              <a:gd name="connsiteX3" fmla="*/ 1954530 w 1954530"/>
              <a:gd name="connsiteY3" fmla="*/ 0 h 32512"/>
              <a:gd name="connsiteX4" fmla="*/ 1954530 w 1954530"/>
              <a:gd name="connsiteY4" fmla="*/ 32512 h 32512"/>
              <a:gd name="connsiteX5" fmla="*/ 1361656 w 1954530"/>
              <a:gd name="connsiteY5" fmla="*/ 32512 h 32512"/>
              <a:gd name="connsiteX6" fmla="*/ 768782 w 1954530"/>
              <a:gd name="connsiteY6" fmla="*/ 32512 h 32512"/>
              <a:gd name="connsiteX7" fmla="*/ 0 w 1954530"/>
              <a:gd name="connsiteY7" fmla="*/ 32512 h 32512"/>
              <a:gd name="connsiteX8" fmla="*/ 0 w 1954530"/>
              <a:gd name="connsiteY8" fmla="*/ 0 h 32512"/>
              <a:gd name="connsiteX0" fmla="*/ 0 w 1954530"/>
              <a:gd name="connsiteY0" fmla="*/ 0 h 32512"/>
              <a:gd name="connsiteX1" fmla="*/ 612419 w 1954530"/>
              <a:gd name="connsiteY1" fmla="*/ 0 h 32512"/>
              <a:gd name="connsiteX2" fmla="*/ 1303020 w 1954530"/>
              <a:gd name="connsiteY2" fmla="*/ 0 h 32512"/>
              <a:gd name="connsiteX3" fmla="*/ 1954530 w 1954530"/>
              <a:gd name="connsiteY3" fmla="*/ 0 h 32512"/>
              <a:gd name="connsiteX4" fmla="*/ 1954530 w 1954530"/>
              <a:gd name="connsiteY4" fmla="*/ 32512 h 32512"/>
              <a:gd name="connsiteX5" fmla="*/ 1283475 w 1954530"/>
              <a:gd name="connsiteY5" fmla="*/ 32512 h 32512"/>
              <a:gd name="connsiteX6" fmla="*/ 592874 w 1954530"/>
              <a:gd name="connsiteY6" fmla="*/ 32512 h 32512"/>
              <a:gd name="connsiteX7" fmla="*/ 0 w 1954530"/>
              <a:gd name="connsiteY7" fmla="*/ 32512 h 32512"/>
              <a:gd name="connsiteX8" fmla="*/ 0 w 1954530"/>
              <a:gd name="connsiteY8" fmla="*/ 0 h 3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4530" h="32512" fill="none" extrusionOk="0">
                <a:moveTo>
                  <a:pt x="0" y="0"/>
                </a:moveTo>
                <a:cubicBezTo>
                  <a:pt x="281802" y="-31756"/>
                  <a:pt x="405372" y="4633"/>
                  <a:pt x="612419" y="0"/>
                </a:cubicBezTo>
                <a:cubicBezTo>
                  <a:pt x="800978" y="23541"/>
                  <a:pt x="1073325" y="27252"/>
                  <a:pt x="1224839" y="0"/>
                </a:cubicBezTo>
                <a:cubicBezTo>
                  <a:pt x="1363597" y="-17842"/>
                  <a:pt x="1739888" y="17708"/>
                  <a:pt x="1954530" y="0"/>
                </a:cubicBezTo>
                <a:cubicBezTo>
                  <a:pt x="1954232" y="13138"/>
                  <a:pt x="1953209" y="22232"/>
                  <a:pt x="1954530" y="32512"/>
                </a:cubicBezTo>
                <a:cubicBezTo>
                  <a:pt x="1818901" y="36555"/>
                  <a:pt x="1469883" y="16950"/>
                  <a:pt x="1361656" y="32512"/>
                </a:cubicBezTo>
                <a:cubicBezTo>
                  <a:pt x="1213967" y="-1037"/>
                  <a:pt x="1043980" y="15376"/>
                  <a:pt x="768782" y="32512"/>
                </a:cubicBezTo>
                <a:cubicBezTo>
                  <a:pt x="466999" y="20182"/>
                  <a:pt x="170711" y="-717"/>
                  <a:pt x="0" y="32512"/>
                </a:cubicBezTo>
                <a:cubicBezTo>
                  <a:pt x="244" y="24160"/>
                  <a:pt x="515" y="8047"/>
                  <a:pt x="0" y="0"/>
                </a:cubicBezTo>
                <a:close/>
              </a:path>
              <a:path w="1954530" h="32512" stroke="0" extrusionOk="0">
                <a:moveTo>
                  <a:pt x="0" y="0"/>
                </a:moveTo>
                <a:cubicBezTo>
                  <a:pt x="134103" y="37286"/>
                  <a:pt x="386984" y="-35236"/>
                  <a:pt x="612419" y="0"/>
                </a:cubicBezTo>
                <a:cubicBezTo>
                  <a:pt x="866971" y="-6697"/>
                  <a:pt x="974660" y="18248"/>
                  <a:pt x="1303020" y="0"/>
                </a:cubicBezTo>
                <a:cubicBezTo>
                  <a:pt x="1615908" y="-25732"/>
                  <a:pt x="1741699" y="47016"/>
                  <a:pt x="1954530" y="0"/>
                </a:cubicBezTo>
                <a:cubicBezTo>
                  <a:pt x="1953154" y="11255"/>
                  <a:pt x="1956759" y="24900"/>
                  <a:pt x="1954530" y="32512"/>
                </a:cubicBezTo>
                <a:cubicBezTo>
                  <a:pt x="1667413" y="24824"/>
                  <a:pt x="1533104" y="48758"/>
                  <a:pt x="1283475" y="32512"/>
                </a:cubicBezTo>
                <a:cubicBezTo>
                  <a:pt x="1034227" y="3077"/>
                  <a:pt x="799021" y="93881"/>
                  <a:pt x="592874" y="32512"/>
                </a:cubicBezTo>
                <a:cubicBezTo>
                  <a:pt x="379136" y="24696"/>
                  <a:pt x="290500" y="17682"/>
                  <a:pt x="0" y="32512"/>
                </a:cubicBezTo>
                <a:cubicBezTo>
                  <a:pt x="-1272" y="16985"/>
                  <a:pt x="-627" y="14520"/>
                  <a:pt x="0" y="0"/>
                </a:cubicBezTo>
                <a:close/>
              </a:path>
              <a:path w="1954530" h="32512" fill="none" stroke="0" extrusionOk="0">
                <a:moveTo>
                  <a:pt x="0" y="0"/>
                </a:moveTo>
                <a:cubicBezTo>
                  <a:pt x="279665" y="-44113"/>
                  <a:pt x="434843" y="37154"/>
                  <a:pt x="612419" y="0"/>
                </a:cubicBezTo>
                <a:cubicBezTo>
                  <a:pt x="793337" y="-20111"/>
                  <a:pt x="1066698" y="-3595"/>
                  <a:pt x="1224839" y="0"/>
                </a:cubicBezTo>
                <a:cubicBezTo>
                  <a:pt x="1352686" y="-45116"/>
                  <a:pt x="1740845" y="44811"/>
                  <a:pt x="1954530" y="0"/>
                </a:cubicBezTo>
                <a:cubicBezTo>
                  <a:pt x="1954711" y="16448"/>
                  <a:pt x="1952923" y="23429"/>
                  <a:pt x="1954530" y="32512"/>
                </a:cubicBezTo>
                <a:cubicBezTo>
                  <a:pt x="1779671" y="20062"/>
                  <a:pt x="1471837" y="60307"/>
                  <a:pt x="1361656" y="32512"/>
                </a:cubicBezTo>
                <a:cubicBezTo>
                  <a:pt x="1243845" y="30249"/>
                  <a:pt x="992477" y="41590"/>
                  <a:pt x="768782" y="32512"/>
                </a:cubicBezTo>
                <a:cubicBezTo>
                  <a:pt x="475303" y="29299"/>
                  <a:pt x="136469" y="15326"/>
                  <a:pt x="0" y="32512"/>
                </a:cubicBezTo>
                <a:cubicBezTo>
                  <a:pt x="1627" y="24029"/>
                  <a:pt x="237" y="849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1954530"/>
                      <a:gd name="connsiteY0" fmla="*/ 0 h 32512"/>
                      <a:gd name="connsiteX1" fmla="*/ 612419 w 1954530"/>
                      <a:gd name="connsiteY1" fmla="*/ 0 h 32512"/>
                      <a:gd name="connsiteX2" fmla="*/ 1224839 w 1954530"/>
                      <a:gd name="connsiteY2" fmla="*/ 0 h 32512"/>
                      <a:gd name="connsiteX3" fmla="*/ 1954530 w 1954530"/>
                      <a:gd name="connsiteY3" fmla="*/ 0 h 32512"/>
                      <a:gd name="connsiteX4" fmla="*/ 1954530 w 1954530"/>
                      <a:gd name="connsiteY4" fmla="*/ 32512 h 32512"/>
                      <a:gd name="connsiteX5" fmla="*/ 1361656 w 1954530"/>
                      <a:gd name="connsiteY5" fmla="*/ 32512 h 32512"/>
                      <a:gd name="connsiteX6" fmla="*/ 768782 w 1954530"/>
                      <a:gd name="connsiteY6" fmla="*/ 32512 h 32512"/>
                      <a:gd name="connsiteX7" fmla="*/ 0 w 1954530"/>
                      <a:gd name="connsiteY7" fmla="*/ 32512 h 32512"/>
                      <a:gd name="connsiteX8" fmla="*/ 0 w 1954530"/>
                      <a:gd name="connsiteY8" fmla="*/ 0 h 32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54530" h="32512" fill="none" extrusionOk="0">
                        <a:moveTo>
                          <a:pt x="0" y="0"/>
                        </a:moveTo>
                        <a:cubicBezTo>
                          <a:pt x="263949" y="-20781"/>
                          <a:pt x="441992" y="4675"/>
                          <a:pt x="612419" y="0"/>
                        </a:cubicBezTo>
                        <a:cubicBezTo>
                          <a:pt x="782846" y="-4675"/>
                          <a:pt x="1088224" y="-2059"/>
                          <a:pt x="1224839" y="0"/>
                        </a:cubicBezTo>
                        <a:cubicBezTo>
                          <a:pt x="1361454" y="2059"/>
                          <a:pt x="1758911" y="10303"/>
                          <a:pt x="1954530" y="0"/>
                        </a:cubicBezTo>
                        <a:cubicBezTo>
                          <a:pt x="1954586" y="14268"/>
                          <a:pt x="1954695" y="23281"/>
                          <a:pt x="1954530" y="32512"/>
                        </a:cubicBezTo>
                        <a:cubicBezTo>
                          <a:pt x="1801540" y="14246"/>
                          <a:pt x="1485599" y="34215"/>
                          <a:pt x="1361656" y="32512"/>
                        </a:cubicBezTo>
                        <a:cubicBezTo>
                          <a:pt x="1237713" y="30809"/>
                          <a:pt x="1037409" y="60397"/>
                          <a:pt x="768782" y="32512"/>
                        </a:cubicBezTo>
                        <a:cubicBezTo>
                          <a:pt x="500155" y="4627"/>
                          <a:pt x="158682" y="2431"/>
                          <a:pt x="0" y="32512"/>
                        </a:cubicBezTo>
                        <a:cubicBezTo>
                          <a:pt x="-57" y="23074"/>
                          <a:pt x="-277" y="8522"/>
                          <a:pt x="0" y="0"/>
                        </a:cubicBezTo>
                        <a:close/>
                      </a:path>
                      <a:path w="1954530" h="32512" stroke="0" extrusionOk="0">
                        <a:moveTo>
                          <a:pt x="0" y="0"/>
                        </a:moveTo>
                        <a:cubicBezTo>
                          <a:pt x="129542" y="-4148"/>
                          <a:pt x="357689" y="-1828"/>
                          <a:pt x="612419" y="0"/>
                        </a:cubicBezTo>
                        <a:cubicBezTo>
                          <a:pt x="867149" y="1828"/>
                          <a:pt x="977771" y="19744"/>
                          <a:pt x="1303020" y="0"/>
                        </a:cubicBezTo>
                        <a:cubicBezTo>
                          <a:pt x="1628269" y="-19744"/>
                          <a:pt x="1752991" y="30264"/>
                          <a:pt x="1954530" y="0"/>
                        </a:cubicBezTo>
                        <a:cubicBezTo>
                          <a:pt x="1953037" y="10164"/>
                          <a:pt x="1955434" y="24645"/>
                          <a:pt x="1954530" y="32512"/>
                        </a:cubicBezTo>
                        <a:cubicBezTo>
                          <a:pt x="1651685" y="10072"/>
                          <a:pt x="1539842" y="48914"/>
                          <a:pt x="1283475" y="32512"/>
                        </a:cubicBezTo>
                        <a:cubicBezTo>
                          <a:pt x="1027108" y="16110"/>
                          <a:pt x="796678" y="46145"/>
                          <a:pt x="592874" y="32512"/>
                        </a:cubicBezTo>
                        <a:cubicBezTo>
                          <a:pt x="389070" y="18879"/>
                          <a:pt x="285698" y="17276"/>
                          <a:pt x="0" y="32512"/>
                        </a:cubicBezTo>
                        <a:cubicBezTo>
                          <a:pt x="-996" y="16992"/>
                          <a:pt x="-742" y="1459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CBF99-B6B4-E53E-2671-98A238FDD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" y="5107376"/>
            <a:ext cx="2387018" cy="59034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>
              <a:latin typeface="Tahoma" panose="020B0604030504040204" pitchFamily="34" charset="0"/>
            </a:endParaRPr>
          </a:p>
          <a:p>
            <a:pPr marL="0" indent="0">
              <a:buNone/>
            </a:pPr>
            <a:endParaRPr lang="en-US" sz="2600" b="0" i="0" u="none" strike="noStrike" baseline="0">
              <a:latin typeface="Tahoma" panose="020B0604030504040204" pitchFamily="34" charset="0"/>
            </a:endParaRPr>
          </a:p>
          <a:p>
            <a:pPr marL="0" indent="0">
              <a:buNone/>
            </a:pPr>
            <a:endParaRPr lang="en-US" sz="2600"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600" b="0" i="0" u="none" strike="noStrike" baseline="0">
                <a:latin typeface="Tahoma" panose="020B0604030504040204" pitchFamily="34" charset="0"/>
              </a:rPr>
              <a:t>What do I receive from Holy Mary? </a:t>
            </a:r>
          </a:p>
          <a:p>
            <a:endParaRPr lang="en-US" sz="2600"/>
          </a:p>
        </p:txBody>
      </p:sp>
      <p:pic>
        <p:nvPicPr>
          <p:cNvPr id="6" name="Picture 5" descr="A painting of a person in a robe&#10;&#10;Description automatically generated">
            <a:extLst>
              <a:ext uri="{FF2B5EF4-FFF2-40B4-BE49-F238E27FC236}">
                <a16:creationId xmlns:a16="http://schemas.microsoft.com/office/drawing/2014/main" id="{5B58F217-EC77-3607-9640-70E996B229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746" r="24029" b="-1"/>
          <a:stretch/>
        </p:blipFill>
        <p:spPr>
          <a:xfrm>
            <a:off x="2987832" y="10"/>
            <a:ext cx="3869311" cy="12191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AD226E-D068-FA03-A63A-59CB17C14109}"/>
              </a:ext>
            </a:extLst>
          </p:cNvPr>
          <p:cNvSpPr txBox="1"/>
          <p:nvPr/>
        </p:nvSpPr>
        <p:spPr>
          <a:xfrm>
            <a:off x="4417909" y="11991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michcafe.blogspot.com/2013/08/a-prayer-to-mar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01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8000" cy="1219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tained glass window of a person holding a baby&#10;&#10;Description automatically generated">
            <a:extLst>
              <a:ext uri="{FF2B5EF4-FFF2-40B4-BE49-F238E27FC236}">
                <a16:creationId xmlns:a16="http://schemas.microsoft.com/office/drawing/2014/main" id="{6DB86DAF-6C83-622F-D543-18B8E6F77C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787" t="6484" r="48248"/>
          <a:stretch/>
        </p:blipFill>
        <p:spPr>
          <a:xfrm>
            <a:off x="1981962" y="10"/>
            <a:ext cx="4876038" cy="12191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88088" cy="12192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2270B0-3B08-94A6-B2AF-1129AC5C5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864" y="1995312"/>
            <a:ext cx="2263140" cy="5696238"/>
          </a:xfrm>
        </p:spPr>
        <p:txBody>
          <a:bodyPr anchor="b">
            <a:normAutofit/>
          </a:bodyPr>
          <a:lstStyle/>
          <a:p>
            <a:pPr marL="0" indent="0" algn="l"/>
            <a:br>
              <a:rPr lang="en-US" sz="5200" b="0" i="0" u="none" strike="noStrike" baseline="0">
                <a:latin typeface="Tahoma" panose="020B0604030504040204" pitchFamily="34" charset="0"/>
              </a:rPr>
            </a:br>
            <a:r>
              <a:rPr lang="en-US" sz="5200" b="0" i="0" u="none" strike="noStrike" baseline="0">
                <a:latin typeface="Tahoma" panose="020B0604030504040204" pitchFamily="34" charset="0"/>
              </a:rPr>
              <a:t>Holy Mother of God, </a:t>
            </a:r>
            <a:br>
              <a:rPr lang="en-US" sz="5200" b="0" i="0" u="none" strike="noStrike" baseline="0">
                <a:latin typeface="Tahoma" panose="020B0604030504040204" pitchFamily="34" charset="0"/>
              </a:rPr>
            </a:br>
            <a:r>
              <a:rPr lang="en-US" sz="5200" b="0" i="0" u="none" strike="noStrike" baseline="0">
                <a:latin typeface="Tahoma" panose="020B0604030504040204" pitchFamily="34" charset="0"/>
              </a:rPr>
              <a:t>pray for us</a:t>
            </a:r>
            <a:endParaRPr lang="en-US" sz="52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0EF8A4-DB02-9ACD-7D31-346DDDA1E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863" y="8662972"/>
            <a:ext cx="2263140" cy="214780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300" b="0" i="0" u="none" strike="noStrike" baseline="0">
                <a:latin typeface="Tahoma" panose="020B0604030504040204" pitchFamily="34" charset="0"/>
              </a:rPr>
              <a:t>What do</a:t>
            </a:r>
            <a:r>
              <a:rPr lang="en-US" sz="2300">
                <a:latin typeface="Tahoma" panose="020B0604030504040204" pitchFamily="34" charset="0"/>
              </a:rPr>
              <a:t>es the Mother of God want to give me?</a:t>
            </a:r>
            <a:endParaRPr lang="en-US" sz="2300" b="0" i="0" u="none" strike="noStrike" baseline="0">
              <a:latin typeface="Tahoma" panose="020B0604030504040204" pitchFamily="34" charset="0"/>
            </a:endParaRPr>
          </a:p>
          <a:p>
            <a:pPr algn="l"/>
            <a:endParaRPr lang="en-US" sz="23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8556" y="1044349"/>
            <a:ext cx="260096" cy="396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0578" y="8083413"/>
            <a:ext cx="2237423" cy="3251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938ED-C5EB-E292-C45C-0A18C9432D02}"/>
              </a:ext>
            </a:extLst>
          </p:cNvPr>
          <p:cNvSpPr txBox="1"/>
          <p:nvPr/>
        </p:nvSpPr>
        <p:spPr>
          <a:xfrm>
            <a:off x="4417909" y="11991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www.liturgytools.net/2016/12/pictures-feast-mary-mother-of-god-adoration-of-the-shepherds-virgin-at-prayer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17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8000" cy="12192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0" y="0"/>
            <a:ext cx="3429000" cy="12192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9AB37-E04A-2580-8B3C-2D0A29A7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647" y="4457700"/>
            <a:ext cx="1906602" cy="53938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 defTabSz="914400"/>
            <a:r>
              <a:rPr lang="en-US" sz="32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Most honored of all virgins, pray for us. </a:t>
            </a:r>
            <a:br>
              <a:rPr lang="en-US" sz="26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26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6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does the most honored of all virgins want to give me?</a:t>
            </a:r>
            <a:endParaRPr lang="en-US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Content Placeholder 8" descr="A painting of a person with a blue head covering&#10;&#10;Description automatically generated">
            <a:extLst>
              <a:ext uri="{FF2B5EF4-FFF2-40B4-BE49-F238E27FC236}">
                <a16:creationId xmlns:a16="http://schemas.microsoft.com/office/drawing/2014/main" id="{54F79A81-C9EF-51EF-DD11-D37AE23D1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323" r="29767"/>
          <a:stretch/>
        </p:blipFill>
        <p:spPr>
          <a:xfrm>
            <a:off x="20" y="1"/>
            <a:ext cx="4311876" cy="12191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96C088-FAB3-69D4-E430-034C1E208372}"/>
              </a:ext>
            </a:extLst>
          </p:cNvPr>
          <p:cNvSpPr txBox="1"/>
          <p:nvPr/>
        </p:nvSpPr>
        <p:spPr>
          <a:xfrm>
            <a:off x="4550958" y="11991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Veneration_of_Mary_in_the_Catholic_Church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4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4024</TotalTime>
  <Words>1190</Words>
  <Application>Microsoft Office PowerPoint</Application>
  <PresentationFormat>Widescreen</PresentationFormat>
  <Paragraphs>163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Baskerville Old Face</vt:lpstr>
      <vt:lpstr>Calibri</vt:lpstr>
      <vt:lpstr>Calibri Light</vt:lpstr>
      <vt:lpstr>Edwardian Script ITC</vt:lpstr>
      <vt:lpstr>Monotype Corsiva</vt:lpstr>
      <vt:lpstr>Tahoma</vt:lpstr>
      <vt:lpstr>Office Theme</vt:lpstr>
      <vt:lpstr>PowerPoint Presentation</vt:lpstr>
      <vt:lpstr> This is the second of the series on  The Litany of Supplication  The Litany of the Saints  </vt:lpstr>
      <vt:lpstr>God allows us to enter into His Divine Mercy     </vt:lpstr>
      <vt:lpstr>   …these Saints come forward  in love and in humility…   </vt:lpstr>
      <vt:lpstr>Their gift  for you   </vt:lpstr>
      <vt:lpstr>Our Lady         begins the list…</vt:lpstr>
      <vt:lpstr>Holy Mary,  pray for us. </vt:lpstr>
      <vt:lpstr> Holy Mother of God,  pray for us</vt:lpstr>
      <vt:lpstr>Most honored of all virgins, pray for us.   What does the most honored of all virgins want to give me?</vt:lpstr>
      <vt:lpstr>Saint Michael, pray for us.   </vt:lpstr>
      <vt:lpstr>Holy Angels of God,  pray for us.</vt:lpstr>
      <vt:lpstr>Saint John the Baptist ,  pray for us.</vt:lpstr>
      <vt:lpstr>Saint Joseph, pray for us.</vt:lpstr>
      <vt:lpstr>Saint Peter &amp; Saint Paul, pray for us</vt:lpstr>
      <vt:lpstr>Saint Matthew, pray for us</vt:lpstr>
      <vt:lpstr>Saint John, pray for us.</vt:lpstr>
      <vt:lpstr>Saint Mary Magdalene,  pray for us.</vt:lpstr>
      <vt:lpstr>Saint Stephen &amp; Saint Lawrence, pray for us.</vt:lpstr>
      <vt:lpstr>Saint Perpetua &amp; Saint Felicity, pray for us.</vt:lpstr>
      <vt:lpstr>Saint Agnes, pray for us.</vt:lpstr>
      <vt:lpstr>Saint Agatha, pray for us.</vt:lpstr>
      <vt:lpstr>Saint Lucy, pray for us.</vt:lpstr>
      <vt:lpstr>Saint Maria Goretti,  pray for us.</vt:lpstr>
      <vt:lpstr>Saint Athanasius, pray for us</vt:lpstr>
      <vt:lpstr>Saint Ambrose, pray for us.</vt:lpstr>
      <vt:lpstr>Saint Methodius of Olympus,  pray for us.</vt:lpstr>
      <vt:lpstr>Saint Augustine, pray for us.</vt:lpstr>
      <vt:lpstr>Saint Jerome,  pray for us.</vt:lpstr>
      <vt:lpstr>Saint Benedict, pray for us.</vt:lpstr>
      <vt:lpstr>Saint Francis &amp; Saint Dominic, pray for us.</vt:lpstr>
      <vt:lpstr>Saint Macrina,  pray for us.</vt:lpstr>
      <vt:lpstr>Saint Scholastica, pray for us.</vt:lpstr>
      <vt:lpstr>Saint Clare &amp;  Saint Catherine of Siena, pray for us.</vt:lpstr>
      <vt:lpstr>Saint Teresa of Jesus,  pray for us.</vt:lpstr>
      <vt:lpstr>Saint Rose of Lima, pray for us.</vt:lpstr>
      <vt:lpstr>Saint Kateri Tekakwitha, pray for us.</vt:lpstr>
      <vt:lpstr>Saint Gemma Galgani. Pray for us.</vt:lpstr>
      <vt:lpstr> Saint Louise de Marillac,  pray for us.</vt:lpstr>
      <vt:lpstr>Saint Margaret Mary Alacoque, pray for us.</vt:lpstr>
      <vt:lpstr>All holy men &amp; women, saints of God, pray for us.</vt:lpstr>
      <vt:lpstr> We have acknowledged  our unworthiness,  we have asked  the intercession  of the saints, God’s friends.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Swieciak</dc:creator>
  <cp:lastModifiedBy>Barbara Swieciak</cp:lastModifiedBy>
  <cp:revision>13</cp:revision>
  <dcterms:created xsi:type="dcterms:W3CDTF">2023-09-24T21:18:04Z</dcterms:created>
  <dcterms:modified xsi:type="dcterms:W3CDTF">2023-09-29T01:58:08Z</dcterms:modified>
</cp:coreProperties>
</file>