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9.jpg" ContentType="image/jpe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5" r:id="rId2"/>
    <p:sldId id="305" r:id="rId3"/>
    <p:sldId id="308" r:id="rId4"/>
    <p:sldId id="311" r:id="rId5"/>
    <p:sldId id="312" r:id="rId6"/>
    <p:sldId id="309" r:id="rId7"/>
    <p:sldId id="317" r:id="rId8"/>
    <p:sldId id="320" r:id="rId9"/>
    <p:sldId id="307" r:id="rId10"/>
    <p:sldId id="303" r:id="rId11"/>
    <p:sldId id="313" r:id="rId12"/>
    <p:sldId id="315" r:id="rId13"/>
    <p:sldId id="306" r:id="rId14"/>
    <p:sldId id="260"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6274" autoAdjust="0"/>
  </p:normalViewPr>
  <p:slideViewPr>
    <p:cSldViewPr>
      <p:cViewPr varScale="1">
        <p:scale>
          <a:sx n="107" d="100"/>
          <a:sy n="107" d="100"/>
        </p:scale>
        <p:origin x="42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7B7B3-2A76-4822-8255-98C5A470F1AD}" type="datetimeFigureOut">
              <a:rPr lang="en-US" smtClean="0"/>
              <a:pPr/>
              <a:t>4/24/2025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E677-13F7-4832-B016-56E5FAE9A9E2}" type="slidenum">
              <a:rPr lang="en-US" smtClean="0"/>
              <a:pPr/>
              <a:t>‹#›</a:t>
            </a:fld>
            <a:endParaRPr lang="en-US" dirty="0"/>
          </a:p>
        </p:txBody>
      </p:sp>
    </p:spTree>
    <p:extLst>
      <p:ext uri="{BB962C8B-B14F-4D97-AF65-F5344CB8AC3E}">
        <p14:creationId xmlns:p14="http://schemas.microsoft.com/office/powerpoint/2010/main" val="41391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Pope Francis in the pope mobile greeting those in St.</a:t>
            </a:r>
            <a:r>
              <a:rPr lang="en-US" baseline="0" dirty="0" smtClean="0"/>
              <a:t> Peter’s Square. </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6</a:t>
            </a:fld>
            <a:endParaRPr lang="en-US" dirty="0"/>
          </a:p>
        </p:txBody>
      </p:sp>
    </p:spTree>
    <p:extLst>
      <p:ext uri="{BB962C8B-B14F-4D97-AF65-F5344CB8AC3E}">
        <p14:creationId xmlns:p14="http://schemas.microsoft.com/office/powerpoint/2010/main" val="43472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Pope Francis had a deep devotion</a:t>
            </a:r>
            <a:r>
              <a:rPr lang="en-US" baseline="0" dirty="0" smtClean="0"/>
              <a:t> and love for Our Blessed Mother Mary.</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7</a:t>
            </a:fld>
            <a:endParaRPr lang="en-US" dirty="0"/>
          </a:p>
        </p:txBody>
      </p:sp>
    </p:spTree>
    <p:extLst>
      <p:ext uri="{BB962C8B-B14F-4D97-AF65-F5344CB8AC3E}">
        <p14:creationId xmlns:p14="http://schemas.microsoft.com/office/powerpoint/2010/main" val="254183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Pope Francis</a:t>
            </a:r>
            <a:r>
              <a:rPr lang="en-US" baseline="0" dirty="0" smtClean="0"/>
              <a:t> opened the “Holy Door” for the Year of Hope</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8</a:t>
            </a:fld>
            <a:endParaRPr lang="en-US" dirty="0"/>
          </a:p>
        </p:txBody>
      </p:sp>
    </p:spTree>
    <p:extLst>
      <p:ext uri="{BB962C8B-B14F-4D97-AF65-F5344CB8AC3E}">
        <p14:creationId xmlns:p14="http://schemas.microsoft.com/office/powerpoint/2010/main" val="391287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Pope Francis’ hands are folded in a prayerful</a:t>
            </a:r>
            <a:r>
              <a:rPr lang="en-US" sz="1200" baseline="0" dirty="0" smtClean="0"/>
              <a:t> manner </a:t>
            </a:r>
            <a:r>
              <a:rPr lang="en-US" sz="1200" dirty="0" smtClean="0"/>
              <a:t>with his Rosary wrapped around them. Please consider praying the Novena in Memory of Pope Francis </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13</a:t>
            </a:fld>
            <a:endParaRPr lang="en-US" dirty="0"/>
          </a:p>
        </p:txBody>
      </p:sp>
    </p:spTree>
    <p:extLst>
      <p:ext uri="{BB962C8B-B14F-4D97-AF65-F5344CB8AC3E}">
        <p14:creationId xmlns:p14="http://schemas.microsoft.com/office/powerpoint/2010/main" val="290020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724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601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2616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128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76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13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632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6895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91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0562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1707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08594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95400"/>
          </a:xfrm>
        </p:spPr>
        <p:txBody>
          <a:bodyPr tIns="548640" bIns="0">
            <a:normAutofit fontScale="90000"/>
          </a:bodyPr>
          <a:lstStyle/>
          <a:p>
            <a:r>
              <a:rPr lang="en-US" sz="8000" dirty="0"/>
              <a:t/>
            </a:r>
            <a:br>
              <a:rPr lang="en-US" sz="8000" dirty="0"/>
            </a:br>
            <a:r>
              <a:rPr lang="en-US" sz="5300" dirty="0" smtClean="0"/>
              <a:t>In Memory of </a:t>
            </a:r>
            <a:r>
              <a:rPr lang="en-US" sz="6700" dirty="0" smtClean="0"/>
              <a:t>Pope </a:t>
            </a:r>
            <a:r>
              <a:rPr lang="en-US" sz="6700" dirty="0" smtClean="0"/>
              <a:t>Francis</a:t>
            </a:r>
            <a:r>
              <a:rPr lang="en-US" sz="8000" dirty="0"/>
              <a:t/>
            </a:r>
            <a:br>
              <a:rPr lang="en-US" sz="8000" dirty="0"/>
            </a:br>
            <a:r>
              <a:rPr lang="en-US" sz="8000" dirty="0"/>
              <a:t/>
            </a:r>
            <a:br>
              <a:rPr lang="en-US" sz="8000" dirty="0"/>
            </a:b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25" r="13402"/>
          <a:stretch/>
        </p:blipFill>
        <p:spPr>
          <a:xfrm>
            <a:off x="1608459" y="1447800"/>
            <a:ext cx="5927082" cy="5029200"/>
          </a:xfrm>
        </p:spPr>
      </p:pic>
    </p:spTree>
    <p:extLst>
      <p:ext uri="{BB962C8B-B14F-4D97-AF65-F5344CB8AC3E}">
        <p14:creationId xmlns:p14="http://schemas.microsoft.com/office/powerpoint/2010/main" val="942381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a:xfrm>
            <a:off x="1066800" y="128191"/>
            <a:ext cx="6858000" cy="5143500"/>
          </a:xfrm>
        </p:spPr>
      </p:pic>
      <p:sp>
        <p:nvSpPr>
          <p:cNvPr id="4" name="Text Placeholder 3"/>
          <p:cNvSpPr>
            <a:spLocks noGrp="1"/>
          </p:cNvSpPr>
          <p:nvPr>
            <p:ph type="body" sz="half" idx="2"/>
          </p:nvPr>
        </p:nvSpPr>
        <p:spPr>
          <a:xfrm>
            <a:off x="1792288" y="5367338"/>
            <a:ext cx="6132512" cy="1262062"/>
          </a:xfrm>
        </p:spPr>
        <p:txBody>
          <a:bodyPr>
            <a:normAutofit/>
          </a:bodyPr>
          <a:lstStyle/>
          <a:p>
            <a:pPr algn="ctr"/>
            <a:r>
              <a:rPr lang="en-US" sz="2400" dirty="0" smtClean="0"/>
              <a:t>The body of Pope Francis was laid out in state </a:t>
            </a:r>
            <a:br>
              <a:rPr lang="en-US" sz="2400" dirty="0" smtClean="0"/>
            </a:br>
            <a:r>
              <a:rPr lang="en-US" sz="2400" dirty="0" smtClean="0"/>
              <a:t>inside his private chapel in the Vatican, </a:t>
            </a:r>
            <a:br>
              <a:rPr lang="en-US" sz="2400" dirty="0" smtClean="0"/>
            </a:br>
            <a:r>
              <a:rPr lang="en-US" sz="2400" dirty="0" smtClean="0"/>
              <a:t>Monday, April 21, 2025.</a:t>
            </a:r>
            <a:endParaRPr lang="en-US" sz="2400" dirty="0"/>
          </a:p>
        </p:txBody>
      </p:sp>
    </p:spTree>
    <p:extLst>
      <p:ext uri="{BB962C8B-B14F-4D97-AF65-F5344CB8AC3E}">
        <p14:creationId xmlns:p14="http://schemas.microsoft.com/office/powerpoint/2010/main" val="428598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43400"/>
            <a:ext cx="8153400" cy="1981200"/>
          </a:xfrm>
        </p:spPr>
        <p:txBody>
          <a:bodyPr>
            <a:noAutofit/>
          </a:bodyPr>
          <a:lstStyle/>
          <a:p>
            <a:pPr algn="ctr"/>
            <a:r>
              <a:rPr lang="en-US" sz="2800" b="0" dirty="0" smtClean="0"/>
              <a:t/>
            </a:r>
            <a:br>
              <a:rPr lang="en-US" sz="2800" b="0" dirty="0" smtClean="0"/>
            </a:br>
            <a:r>
              <a:rPr lang="en-US" sz="2800" b="0" dirty="0"/>
              <a:t>Pope Francis’ coffin was carried Wednesday morning, April 23</a:t>
            </a:r>
            <a:r>
              <a:rPr lang="en-US" sz="2800" b="0" baseline="30000" dirty="0"/>
              <a:t>rd</a:t>
            </a:r>
            <a:r>
              <a:rPr lang="en-US" sz="2800" b="0" dirty="0"/>
              <a:t> in solemn procession to St. Peter’s Basilica, where the late pontiff will lie in state for three days for mourners to pray, and pay their final respects.</a:t>
            </a:r>
            <a:endParaRPr lang="en-US" sz="2800" dirty="0"/>
          </a:p>
        </p:txBody>
      </p:sp>
      <p:pic>
        <p:nvPicPr>
          <p:cNvPr id="1032" name="Picture 8" descr="Pope Francis moved to St. Peter's Basilica for final goodbye | Catholic ..."/>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30" b="930"/>
          <a:stretch>
            <a:fillRect/>
          </a:stretch>
        </p:blipFill>
        <p:spPr bwMode="auto">
          <a:xfrm>
            <a:off x="1676400" y="381000"/>
            <a:ext cx="5486400" cy="357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6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273050"/>
            <a:ext cx="3084513" cy="6203950"/>
          </a:xfrm>
        </p:spPr>
        <p:txBody>
          <a:bodyPr>
            <a:noAutofit/>
          </a:bodyPr>
          <a:lstStyle/>
          <a:p>
            <a:r>
              <a:rPr lang="en-US" sz="2800" dirty="0" smtClean="0"/>
              <a:t/>
            </a:r>
            <a:br>
              <a:rPr lang="en-US" sz="2800" dirty="0" smtClean="0"/>
            </a:br>
            <a:r>
              <a:rPr lang="en-US" sz="4000" dirty="0" smtClean="0"/>
              <a:t>The </a:t>
            </a:r>
            <a:r>
              <a:rPr lang="en-US" sz="4000" dirty="0"/>
              <a:t>funeral Mass </a:t>
            </a:r>
            <a:r>
              <a:rPr lang="en-US" sz="4000" dirty="0" smtClean="0"/>
              <a:t>for Pope Francis</a:t>
            </a:r>
            <a:br>
              <a:rPr lang="en-US" sz="4000" dirty="0" smtClean="0"/>
            </a:br>
            <a:r>
              <a:rPr lang="en-US" sz="4000" dirty="0" smtClean="0"/>
              <a:t>will </a:t>
            </a:r>
            <a:r>
              <a:rPr lang="en-US" sz="4000" dirty="0"/>
              <a:t>be on the morning </a:t>
            </a:r>
            <a:r>
              <a:rPr lang="en-US" sz="4000" dirty="0" smtClean="0"/>
              <a:t/>
            </a:r>
            <a:br>
              <a:rPr lang="en-US" sz="4000" dirty="0" smtClean="0"/>
            </a:br>
            <a:r>
              <a:rPr lang="en-US" sz="4000" dirty="0" smtClean="0"/>
              <a:t>of April 26 </a:t>
            </a:r>
            <a:r>
              <a:rPr lang="en-US" sz="4000" dirty="0"/>
              <a:t>in </a:t>
            </a:r>
            <a:br>
              <a:rPr lang="en-US" sz="4000" dirty="0"/>
            </a:br>
            <a:r>
              <a:rPr lang="en-US" sz="4000" dirty="0"/>
              <a:t>St. Peter’s Square.</a:t>
            </a:r>
          </a:p>
          <a:p>
            <a:endParaRPr lang="en-US" sz="4000" dirty="0" smtClean="0"/>
          </a:p>
        </p:txBody>
      </p:sp>
      <p:pic>
        <p:nvPicPr>
          <p:cNvPr id="7170" name="Picture 2" descr="Pope Francis on the Bible &quot;Truly the word of God has the power to ..."/>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962" r="6087"/>
          <a:stretch/>
        </p:blipFill>
        <p:spPr bwMode="auto">
          <a:xfrm>
            <a:off x="3465513" y="1676400"/>
            <a:ext cx="5466013" cy="349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smtClean="0"/>
              <a:t>Pope Francis </a:t>
            </a:r>
            <a:br>
              <a:rPr lang="en-US" dirty="0" smtClean="0"/>
            </a:br>
            <a:r>
              <a:rPr lang="en-US" sz="2000" dirty="0" smtClean="0"/>
              <a:t>December 17, 1936 – April 21, 2025</a:t>
            </a:r>
            <a:endParaRPr lang="en-US" dirty="0"/>
          </a:p>
        </p:txBody>
      </p:sp>
      <p:sp>
        <p:nvSpPr>
          <p:cNvPr id="3" name="Content Placeholder 2"/>
          <p:cNvSpPr>
            <a:spLocks noGrp="1"/>
          </p:cNvSpPr>
          <p:nvPr>
            <p:ph idx="1"/>
          </p:nvPr>
        </p:nvSpPr>
        <p:spPr>
          <a:xfrm>
            <a:off x="0" y="1600200"/>
            <a:ext cx="9144000" cy="5707063"/>
          </a:xfrm>
        </p:spPr>
        <p:txBody>
          <a:bodyPr>
            <a:normAutofit fontScale="62500" lnSpcReduction="20000"/>
          </a:bodyPr>
          <a:lstStyle/>
          <a:p>
            <a:pPr marL="0" indent="0" algn="ctr">
              <a:buNone/>
            </a:pPr>
            <a:endParaRPr lang="en-US" dirty="0" smtClean="0"/>
          </a:p>
          <a:p>
            <a:pPr marL="0" indent="0">
              <a:buNone/>
            </a:pPr>
            <a:endParaRPr lang="en-US" dirty="0"/>
          </a:p>
          <a:p>
            <a:pPr marL="0" indent="0" algn="ctr">
              <a:buNone/>
            </a:pPr>
            <a:endParaRPr lang="en-US" sz="7000" dirty="0" smtClean="0"/>
          </a:p>
          <a:p>
            <a:pPr marL="0" indent="0" algn="ctr">
              <a:buNone/>
            </a:pPr>
            <a:endParaRPr lang="en-US" sz="7000" dirty="0"/>
          </a:p>
          <a:p>
            <a:pPr marL="0" indent="0" algn="ctr">
              <a:buNone/>
            </a:pPr>
            <a:endParaRPr lang="en-US" sz="7000" dirty="0" smtClean="0"/>
          </a:p>
          <a:p>
            <a:pPr marL="0" indent="0" algn="ctr">
              <a:buNone/>
            </a:pPr>
            <a:r>
              <a:rPr lang="en-US" sz="7000" dirty="0" smtClean="0"/>
              <a:t>Eternal rest grant unto him, </a:t>
            </a:r>
            <a:br>
              <a:rPr lang="en-US" sz="7000" dirty="0" smtClean="0"/>
            </a:br>
            <a:r>
              <a:rPr lang="en-US" sz="7000" dirty="0" smtClean="0"/>
              <a:t>O Lord.</a:t>
            </a:r>
            <a:br>
              <a:rPr lang="en-US" sz="7000" dirty="0" smtClean="0"/>
            </a:br>
            <a:r>
              <a:rPr lang="en-US" sz="7000" dirty="0" smtClean="0"/>
              <a:t> And let </a:t>
            </a:r>
            <a:r>
              <a:rPr lang="en-US" sz="7100" dirty="0" smtClean="0"/>
              <a:t>perpetual</a:t>
            </a:r>
            <a:r>
              <a:rPr lang="en-US" sz="7000" dirty="0" smtClean="0"/>
              <a:t> light shine </a:t>
            </a:r>
            <a:br>
              <a:rPr lang="en-US" sz="7000" dirty="0" smtClean="0"/>
            </a:br>
            <a:r>
              <a:rPr lang="en-US" sz="7000" dirty="0" smtClean="0"/>
              <a:t>upon him.</a:t>
            </a:r>
            <a:r>
              <a:rPr lang="en-US" sz="5400" dirty="0" smtClean="0"/>
              <a:t/>
            </a:r>
            <a:br>
              <a:rPr lang="en-US" sz="5400" dirty="0" smtClean="0"/>
            </a:br>
            <a:r>
              <a:rPr lang="en-US" sz="5400" dirty="0" smtClean="0"/>
              <a:t/>
            </a:r>
            <a:br>
              <a:rPr lang="en-US" sz="5400" dirty="0" smtClean="0"/>
            </a:br>
            <a:r>
              <a:rPr lang="en-US" sz="1900" dirty="0" smtClean="0"/>
              <a:t/>
            </a:r>
            <a:br>
              <a:rPr lang="en-US" sz="1900" dirty="0" smtClean="0"/>
            </a:br>
            <a:endParaRPr lang="en-US" sz="1900" dirty="0"/>
          </a:p>
        </p:txBody>
      </p:sp>
      <p:pic>
        <p:nvPicPr>
          <p:cNvPr id="4102" name="Picture 6" descr="LIVE UPDATES: Funeral of Pope Francis, cardinals prepare for concla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635" y="1676400"/>
            <a:ext cx="3814729" cy="253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1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685800" y="56388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t>Pope Francis,                                              We </a:t>
            </a:r>
            <a:r>
              <a:rPr lang="en-US" sz="2800" b="1" dirty="0"/>
              <a:t>Thank You for </a:t>
            </a:r>
            <a:r>
              <a:rPr lang="en-US" sz="2800" b="1" dirty="0" smtClean="0"/>
              <a:t>Serving Us!</a:t>
            </a:r>
            <a:endParaRPr lang="en-US" sz="2800"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2331"/>
          <a:stretch/>
        </p:blipFill>
        <p:spPr>
          <a:xfrm>
            <a:off x="1653510" y="609600"/>
            <a:ext cx="5532179" cy="4776316"/>
          </a:xfrm>
          <a:prstGeom prst="rect">
            <a:avLst/>
          </a:prstGeom>
        </p:spPr>
      </p:pic>
    </p:spTree>
    <p:extLst>
      <p:ext uri="{BB962C8B-B14F-4D97-AF65-F5344CB8AC3E}">
        <p14:creationId xmlns:p14="http://schemas.microsoft.com/office/powerpoint/2010/main" val="220216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Pope Francis:</a:t>
            </a:r>
            <a:endParaRPr lang="en-US" sz="8000"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marL="0" indent="0" algn="ctr">
              <a:buNone/>
            </a:pPr>
            <a:endParaRPr lang="en-US" sz="8000" dirty="0" smtClean="0"/>
          </a:p>
          <a:p>
            <a:pPr marL="0" indent="0" algn="ctr">
              <a:buNone/>
            </a:pPr>
            <a:endParaRPr lang="en-US" sz="8000" dirty="0" smtClean="0"/>
          </a:p>
          <a:p>
            <a:pPr marL="0" indent="0" algn="ctr">
              <a:buNone/>
            </a:pPr>
            <a:endParaRPr lang="en-US" sz="8000" dirty="0" smtClean="0"/>
          </a:p>
          <a:p>
            <a:pPr marL="0" indent="0" algn="ctr">
              <a:buNone/>
            </a:pPr>
            <a:endParaRPr lang="en-US" sz="8000" dirty="0" smtClean="0"/>
          </a:p>
          <a:p>
            <a:pPr marL="0" indent="0" algn="ctr">
              <a:buNone/>
            </a:pPr>
            <a:endParaRPr lang="en-US" sz="8000" dirty="0" smtClean="0"/>
          </a:p>
          <a:p>
            <a:pPr marL="0" indent="0" algn="ctr">
              <a:buNone/>
            </a:pPr>
            <a:r>
              <a:rPr lang="en-US" sz="8000" dirty="0" smtClean="0"/>
              <a:t>“Happy Easter to everyone!”</a:t>
            </a:r>
            <a:br>
              <a:rPr lang="en-US" sz="8000" dirty="0" smtClean="0"/>
            </a:br>
            <a:endParaRPr lang="en-US" sz="8000" dirty="0" smtClean="0"/>
          </a:p>
          <a:p>
            <a:pPr marL="0" indent="0" algn="ctr">
              <a:buNone/>
            </a:pPr>
            <a:r>
              <a:rPr lang="en-US" sz="3600" dirty="0" smtClean="0"/>
              <a:t>Easter Sunday, April 20, 2025 in St. Peter’s </a:t>
            </a:r>
            <a:r>
              <a:rPr lang="en-US" sz="3600" dirty="0" smtClean="0"/>
              <a:t>Square</a:t>
            </a:r>
          </a:p>
          <a:p>
            <a:pPr marL="0" indent="0" algn="ctr">
              <a:buNone/>
            </a:pPr>
            <a:endParaRPr lang="en-US" sz="3600" dirty="0"/>
          </a:p>
          <a:p>
            <a:pPr marL="0" indent="0" algn="ctr">
              <a:buNone/>
            </a:pPr>
            <a:endParaRPr lang="en-US" sz="2100" dirty="0" smtClean="0"/>
          </a:p>
          <a:p>
            <a:pPr marL="0" indent="0" algn="ctr">
              <a:buNone/>
            </a:pPr>
            <a:r>
              <a:rPr lang="en-US" sz="2100" dirty="0" smtClean="0"/>
              <a:t>Compiled </a:t>
            </a:r>
            <a:r>
              <a:rPr lang="en-US" sz="2100" dirty="0"/>
              <a:t>by the Office for Catechesis &amp; Evangelization, Diocese of La Crosse, WI.  Photos </a:t>
            </a:r>
            <a:r>
              <a:rPr lang="en-US" sz="2100" dirty="0" smtClean="0"/>
              <a:t>from </a:t>
            </a:r>
            <a:r>
              <a:rPr lang="en-US" sz="2100" dirty="0"/>
              <a:t>Catholic News Service (CNS)</a:t>
            </a:r>
          </a:p>
          <a:p>
            <a:pPr marL="0" indent="0" algn="ctr">
              <a:buNone/>
            </a:pPr>
            <a:endParaRPr lang="en-US" sz="3600" dirty="0"/>
          </a:p>
        </p:txBody>
      </p:sp>
      <p:pic>
        <p:nvPicPr>
          <p:cNvPr id="4" name="Picture 2" descr="'Our Destination Is Heaven:' Pope Francis Speaks About Death"/>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t="11748" r="8333" b="11748"/>
          <a:stretch/>
        </p:blipFill>
        <p:spPr bwMode="auto">
          <a:xfrm>
            <a:off x="2438400" y="1595718"/>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Diocesan Images\Crest_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19800"/>
            <a:ext cx="4194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1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a:buFont typeface="Wingdings" panose="05000000000000000000" pitchFamily="2" charset="2"/>
              <a:buChar char="Ø"/>
            </a:pPr>
            <a:r>
              <a:rPr lang="en-US" dirty="0" smtClean="0"/>
              <a:t>Jorge </a:t>
            </a:r>
            <a:r>
              <a:rPr lang="en-US" dirty="0"/>
              <a:t>Mario Bergoglio was born on Dec. 17, 1936, in Buenos Aires, Argentina, and entered the Society of Jesus </a:t>
            </a:r>
            <a:r>
              <a:rPr lang="en-US" dirty="0" smtClean="0"/>
              <a:t>(Jesuits) at </a:t>
            </a:r>
            <a:r>
              <a:rPr lang="en-US" dirty="0"/>
              <a:t>age 21. </a:t>
            </a:r>
            <a:endParaRPr lang="en-US" dirty="0" smtClean="0"/>
          </a:p>
          <a:p>
            <a:pPr>
              <a:buFont typeface="Wingdings" panose="05000000000000000000" pitchFamily="2" charset="2"/>
              <a:buChar char="Ø"/>
            </a:pPr>
            <a:r>
              <a:rPr lang="en-US" dirty="0" smtClean="0"/>
              <a:t>Following </a:t>
            </a:r>
            <a:r>
              <a:rPr lang="en-US" dirty="0"/>
              <a:t>his ordination in 1969, he served as a Jesuit provincial, seminary rector, and professor before St. John Paul II appointed him auxiliary bishop of Buenos Aires in 1992. </a:t>
            </a:r>
            <a:endParaRPr lang="en-US" dirty="0" smtClean="0"/>
          </a:p>
          <a:p>
            <a:pPr>
              <a:buFont typeface="Wingdings" panose="05000000000000000000" pitchFamily="2" charset="2"/>
              <a:buChar char="Ø"/>
            </a:pPr>
            <a:r>
              <a:rPr lang="en-US" dirty="0" smtClean="0"/>
              <a:t>He </a:t>
            </a:r>
            <a:r>
              <a:rPr lang="en-US" dirty="0"/>
              <a:t>became archbishop of the Argentine capital in 1998 and was created cardinal in 2001. </a:t>
            </a:r>
          </a:p>
        </p:txBody>
      </p:sp>
    </p:spTree>
    <p:extLst>
      <p:ext uri="{BB962C8B-B14F-4D97-AF65-F5344CB8AC3E}">
        <p14:creationId xmlns:p14="http://schemas.microsoft.com/office/powerpoint/2010/main" val="388189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4" y="1600200"/>
            <a:ext cx="8229600" cy="4525963"/>
          </a:xfrm>
        </p:spPr>
        <p:txBody>
          <a:bodyPr>
            <a:normAutofit/>
          </a:bodyPr>
          <a:lstStyle/>
          <a:p>
            <a:pPr marL="0" indent="0">
              <a:buNone/>
            </a:pPr>
            <a:r>
              <a:rPr lang="en-US" sz="3600" dirty="0"/>
              <a:t>The surprise election of Cardinal Bergoglio on March 13, 2013, at age 76 marked several historic firsts: </a:t>
            </a:r>
            <a:r>
              <a:rPr lang="en-US" sz="3600" dirty="0" smtClean="0"/>
              <a:t/>
            </a:r>
            <a:br>
              <a:rPr lang="en-US" sz="3600" dirty="0" smtClean="0"/>
            </a:br>
            <a:r>
              <a:rPr lang="en-US" sz="3600" dirty="0" smtClean="0"/>
              <a:t>   1) He </a:t>
            </a:r>
            <a:r>
              <a:rPr lang="en-US" sz="3600" dirty="0"/>
              <a:t>became the first Jesuit </a:t>
            </a:r>
            <a:r>
              <a:rPr lang="en-US" sz="3600" dirty="0" smtClean="0"/>
              <a:t>pope </a:t>
            </a:r>
            <a:br>
              <a:rPr lang="en-US" sz="3600" dirty="0" smtClean="0"/>
            </a:br>
            <a:r>
              <a:rPr lang="en-US" sz="3600" dirty="0" smtClean="0"/>
              <a:t>   2) The </a:t>
            </a:r>
            <a:r>
              <a:rPr lang="en-US" sz="3600" dirty="0"/>
              <a:t>first </a:t>
            </a:r>
            <a:r>
              <a:rPr lang="en-US" sz="3600" dirty="0" smtClean="0"/>
              <a:t>Pope from </a:t>
            </a:r>
            <a:r>
              <a:rPr lang="en-US" sz="3600" dirty="0"/>
              <a:t>the </a:t>
            </a:r>
            <a:r>
              <a:rPr lang="en-US" sz="3600" dirty="0" smtClean="0"/>
              <a:t>Americas </a:t>
            </a:r>
            <a:br>
              <a:rPr lang="en-US" sz="3600" dirty="0" smtClean="0"/>
            </a:br>
            <a:r>
              <a:rPr lang="en-US" sz="3600" dirty="0" smtClean="0"/>
              <a:t>   3) The </a:t>
            </a:r>
            <a:r>
              <a:rPr lang="en-US" sz="3600" dirty="0"/>
              <a:t>first </a:t>
            </a:r>
            <a:r>
              <a:rPr lang="en-US" sz="3600" dirty="0" smtClean="0"/>
              <a:t>Pope to </a:t>
            </a:r>
            <a:r>
              <a:rPr lang="en-US" sz="3600" dirty="0"/>
              <a:t>choose the name </a:t>
            </a:r>
            <a:r>
              <a:rPr lang="en-US" sz="3600" dirty="0" smtClean="0"/>
              <a:t>   Francis</a:t>
            </a:r>
            <a:r>
              <a:rPr lang="en-US" sz="3600" dirty="0"/>
              <a:t>, inspired by St. Francis of Assisi’s </a:t>
            </a:r>
            <a:r>
              <a:rPr lang="en-US" sz="3600" dirty="0" smtClean="0"/>
              <a:t>        devotion </a:t>
            </a:r>
            <a:r>
              <a:rPr lang="en-US" sz="3600" dirty="0"/>
              <a:t>to poverty, peace, and creation. </a:t>
            </a:r>
          </a:p>
        </p:txBody>
      </p:sp>
      <p:sp>
        <p:nvSpPr>
          <p:cNvPr id="4" name="Title 3"/>
          <p:cNvSpPr>
            <a:spLocks noGrp="1"/>
          </p:cNvSpPr>
          <p:nvPr>
            <p:ph type="title"/>
          </p:nvPr>
        </p:nvSpPr>
        <p:spPr/>
        <p:txBody>
          <a:bodyPr/>
          <a:lstStyle/>
          <a:p>
            <a:r>
              <a:rPr lang="en-US" dirty="0" smtClean="0"/>
              <a:t>Pope Francis</a:t>
            </a:r>
            <a:endParaRPr lang="en-US" dirty="0"/>
          </a:p>
        </p:txBody>
      </p:sp>
    </p:spTree>
    <p:extLst>
      <p:ext uri="{BB962C8B-B14F-4D97-AF65-F5344CB8AC3E}">
        <p14:creationId xmlns:p14="http://schemas.microsoft.com/office/powerpoint/2010/main" val="10695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a:t>During his tenure, Pope Francis canonized 942 </a:t>
            </a:r>
            <a:r>
              <a:rPr lang="en-US" dirty="0" smtClean="0"/>
              <a:t>saints,</a:t>
            </a:r>
            <a:br>
              <a:rPr lang="en-US" dirty="0" smtClean="0"/>
            </a:br>
            <a:r>
              <a:rPr lang="en-US" dirty="0" smtClean="0"/>
              <a:t>more </a:t>
            </a:r>
            <a:r>
              <a:rPr lang="en-US" dirty="0"/>
              <a:t>than any other pope in </a:t>
            </a:r>
            <a:r>
              <a:rPr lang="en-US" dirty="0" smtClean="0"/>
              <a:t>history.</a:t>
            </a:r>
            <a:endParaRPr lang="en-US" dirty="0"/>
          </a:p>
        </p:txBody>
      </p:sp>
      <p:pic>
        <p:nvPicPr>
          <p:cNvPr id="2052" name="Picture 4" descr="Pope Francis dies at 88, ending historic pontificate marked by merc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060" y="3200305"/>
            <a:ext cx="3809999"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pe Francis: 'It is good to adore in silence before the Most Blessed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1" y="3200305"/>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0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5624"/>
            <a:ext cx="8037513" cy="3962400"/>
          </a:xfrm>
        </p:spPr>
        <p:txBody>
          <a:bodyPr>
            <a:noAutofit/>
          </a:bodyPr>
          <a:lstStyle/>
          <a:p>
            <a:r>
              <a:rPr lang="en-US" sz="2800" b="0" dirty="0" smtClean="0"/>
              <a:t>“</a:t>
            </a:r>
            <a:r>
              <a:rPr lang="en-US" sz="2800" b="0" cap="none" dirty="0"/>
              <a:t>P</a:t>
            </a:r>
            <a:r>
              <a:rPr lang="en-US" sz="2800" b="0" cap="none" dirty="0" smtClean="0"/>
              <a:t>ope </a:t>
            </a:r>
            <a:r>
              <a:rPr lang="en-US" sz="2800" b="0" cap="none" dirty="0"/>
              <a:t>F</a:t>
            </a:r>
            <a:r>
              <a:rPr lang="en-US" sz="2800" b="0" cap="none" dirty="0" smtClean="0"/>
              <a:t>rancis’ papacy was marked by two master themes</a:t>
            </a:r>
            <a:r>
              <a:rPr lang="en-US" sz="2800" b="0" dirty="0" smtClean="0"/>
              <a:t>: </a:t>
            </a:r>
            <a:r>
              <a:rPr lang="en-US" sz="2800" cap="none" dirty="0" smtClean="0"/>
              <a:t>mercy</a:t>
            </a:r>
            <a:r>
              <a:rPr lang="en-US" sz="2800" b="0" cap="none" dirty="0" smtClean="0"/>
              <a:t> and </a:t>
            </a:r>
            <a:r>
              <a:rPr lang="en-US" sz="2800" cap="none" dirty="0" smtClean="0"/>
              <a:t>evangelization</a:t>
            </a:r>
            <a:r>
              <a:rPr lang="en-US" sz="2800" b="0" dirty="0" smtClean="0"/>
              <a:t>…</a:t>
            </a:r>
            <a:br>
              <a:rPr lang="en-US" sz="2800" b="0" dirty="0" smtClean="0"/>
            </a:br>
            <a:r>
              <a:rPr lang="en-US" sz="1400" dirty="0" smtClean="0"/>
              <a:t/>
            </a:r>
            <a:br>
              <a:rPr lang="en-US" sz="1400" dirty="0" smtClean="0"/>
            </a:br>
            <a:r>
              <a:rPr lang="en-US" sz="2800" b="0" dirty="0" smtClean="0"/>
              <a:t>P</a:t>
            </a:r>
            <a:r>
              <a:rPr lang="en-US" sz="2800" b="0" cap="none" dirty="0" smtClean="0"/>
              <a:t>ope </a:t>
            </a:r>
            <a:r>
              <a:rPr lang="en-US" sz="2800" b="0" cap="none" dirty="0"/>
              <a:t>F</a:t>
            </a:r>
            <a:r>
              <a:rPr lang="en-US" sz="2800" b="0" cap="none" dirty="0" smtClean="0"/>
              <a:t>rancis had a keen awareness of the destructiveness of sin, and he encouraged the Church to show the world the merciful face of </a:t>
            </a:r>
            <a:r>
              <a:rPr lang="en-US" sz="2800" b="0" cap="none" dirty="0"/>
              <a:t>C</a:t>
            </a:r>
            <a:r>
              <a:rPr lang="en-US" sz="2800" b="0" cap="none" dirty="0" smtClean="0"/>
              <a:t>hrist. He also emphasized the importance of our personal witness to the light of faith, drawing others to the life-giving joy of the Gospel.” +Bishop Robert Barron</a:t>
            </a:r>
            <a:endParaRPr lang="en-US" sz="2800" cap="none" dirty="0"/>
          </a:p>
        </p:txBody>
      </p:sp>
      <p:pic>
        <p:nvPicPr>
          <p:cNvPr id="5122" name="Picture 2" descr="Pope Francis' General Audience: English summary - Vatican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1973"/>
            <a:ext cx="451485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7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ope Francis invites Catholics to renew consecration to Immacula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34389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3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1162050"/>
          </a:xfrm>
        </p:spPr>
        <p:txBody>
          <a:bodyPr>
            <a:noAutofit/>
          </a:bodyPr>
          <a:lstStyle/>
          <a:p>
            <a:pPr algn="ctr"/>
            <a:r>
              <a:rPr lang="en-US" sz="4000" dirty="0" smtClean="0"/>
              <a:t>Pope Francis proclaimed  </a:t>
            </a:r>
            <a:br>
              <a:rPr lang="en-US" sz="4000" dirty="0" smtClean="0"/>
            </a:br>
            <a:r>
              <a:rPr lang="en-US" sz="4000" dirty="0" smtClean="0"/>
              <a:t>the Jubilee Year of Hope 2025</a:t>
            </a:r>
            <a:endParaRPr lang="en-US" sz="4000" dirty="0"/>
          </a:p>
        </p:txBody>
      </p:sp>
      <p:sp>
        <p:nvSpPr>
          <p:cNvPr id="4" name="Text Placeholder 3"/>
          <p:cNvSpPr>
            <a:spLocks noGrp="1"/>
          </p:cNvSpPr>
          <p:nvPr>
            <p:ph type="body" sz="half" idx="2"/>
          </p:nvPr>
        </p:nvSpPr>
        <p:spPr/>
        <p:txBody>
          <a:bodyPr>
            <a:noAutofit/>
          </a:bodyPr>
          <a:lstStyle/>
          <a:p>
            <a:pPr algn="ctr"/>
            <a:r>
              <a:rPr lang="en-US" sz="3000" dirty="0" smtClean="0"/>
              <a:t>“</a:t>
            </a:r>
            <a:r>
              <a:rPr lang="en-US" sz="3000" i="1" dirty="0" smtClean="0"/>
              <a:t>Hope </a:t>
            </a:r>
            <a:r>
              <a:rPr lang="en-US" sz="3000" i="1" dirty="0"/>
              <a:t>does not disappoint, because the love of God has been poured out into our hearts through the </a:t>
            </a:r>
            <a:r>
              <a:rPr lang="en-US" sz="3000" i="1" dirty="0" smtClean="0"/>
              <a:t>Holy </a:t>
            </a:r>
            <a:r>
              <a:rPr lang="en-US" sz="3000" i="1" dirty="0"/>
              <a:t>Spirit </a:t>
            </a:r>
            <a:r>
              <a:rPr lang="en-US" sz="3000" i="1" dirty="0" smtClean="0"/>
              <a:t>who </a:t>
            </a:r>
            <a:r>
              <a:rPr lang="en-US" sz="3000" i="1" dirty="0"/>
              <a:t>has been given to </a:t>
            </a:r>
            <a:r>
              <a:rPr lang="en-US" sz="3000" i="1" dirty="0" smtClean="0"/>
              <a:t>us</a:t>
            </a:r>
            <a:r>
              <a:rPr lang="en-US" sz="3000" dirty="0" smtClean="0"/>
              <a:t>.” (Romans 5:5)</a:t>
            </a:r>
            <a:br>
              <a:rPr lang="en-US" sz="3000" dirty="0" smtClean="0"/>
            </a:br>
            <a:endParaRPr lang="en-US" sz="3000" dirty="0"/>
          </a:p>
        </p:txBody>
      </p:sp>
      <p:pic>
        <p:nvPicPr>
          <p:cNvPr id="5122" name="Picture 2" descr="Pope Francis Opens 'Holy Door' Portal on Christmas Eve - Charisma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073373"/>
            <a:ext cx="5111750" cy="341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6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1400"/>
            <a:ext cx="7962900" cy="1447800"/>
          </a:xfrm>
        </p:spPr>
        <p:txBody>
          <a:bodyPr>
            <a:noAutofit/>
          </a:bodyPr>
          <a:lstStyle/>
          <a:p>
            <a:pPr algn="ctr"/>
            <a:r>
              <a:rPr lang="en-US" sz="4400" dirty="0" smtClean="0"/>
              <a:t>Pope Francis passed away on Easter Monday, April 21.</a:t>
            </a:r>
            <a:endParaRPr lang="en-US" sz="4400" dirty="0"/>
          </a:p>
        </p:txBody>
      </p:sp>
      <p:sp>
        <p:nvSpPr>
          <p:cNvPr id="4" name="Text Placeholder 3"/>
          <p:cNvSpPr>
            <a:spLocks noGrp="1"/>
          </p:cNvSpPr>
          <p:nvPr>
            <p:ph type="body" sz="half" idx="2"/>
          </p:nvPr>
        </p:nvSpPr>
        <p:spPr>
          <a:xfrm>
            <a:off x="1143000" y="5181600"/>
            <a:ext cx="7429500" cy="1371600"/>
          </a:xfrm>
        </p:spPr>
        <p:txBody>
          <a:bodyPr>
            <a:noAutofit/>
          </a:bodyPr>
          <a:lstStyle/>
          <a:p>
            <a:r>
              <a:rPr lang="en-US" sz="4000" b="1" dirty="0" smtClean="0"/>
              <a:t>The 88-year-old pontiff led the Catholic Church for 12 years. </a:t>
            </a:r>
            <a:endParaRPr lang="en-US" sz="4000" b="1" dirty="0"/>
          </a:p>
        </p:txBody>
      </p:sp>
      <p:pic>
        <p:nvPicPr>
          <p:cNvPr id="3074" name="Picture 2" descr="'Our Destination Is Heaven:' Pope Francis Speaks About Death"/>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2500" t="11748" r="8333" b="11748"/>
          <a:stretch/>
        </p:blipFill>
        <p:spPr bwMode="auto">
          <a:xfrm>
            <a:off x="2419350" y="5334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76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0&quot;/&gt;&lt;/object&gt;&lt;object type=&quot;3&quot; unique_id=&quot;10005&quot;&gt;&lt;property id=&quot;20148&quot; value=&quot;5&quot;/&gt;&lt;property id=&quot;20300&quot; value=&quot;Slide 2 - &amp;quot;His Holiness, Benedict XVI,&amp;#x0D;&amp;#x0A;in his final days as the Pope!&amp;quot;&quot;/&gt;&lt;property id=&quot;20307&quot; value=&quot;275&quot;/&gt;&lt;/object&gt;&lt;object type=&quot;3&quot; unique_id=&quot;10006&quot;&gt;&lt;property id=&quot;20148&quot; value=&quot;5&quot;/&gt;&lt;property id=&quot;20300&quot; value=&quot;Slide 3 - &amp;quot;“After having repeatedly examined my conscience before God, &amp;quot;&quot;/&gt;&lt;property id=&quot;20307&quot; value=&quot;284&quot;/&gt;&lt;/object&gt;&lt;object type=&quot;3&quot; unique_id=&quot;10007&quot;&gt;&lt;property id=&quot;20148&quot; value=&quot;5&quot;/&gt;&lt;property id=&quot;20300&quot; value=&quot;Slide 4 - &amp;quot;As he leaves the Vatican,                 Pope Benedict XVI wore the traditional red shoes, a sign of martyrdom.  &amp;quot;&quot;/&gt;&lt;property id=&quot;20307&quot; value=&quot;298&quot;/&gt;&lt;/object&gt;&lt;object type=&quot;3&quot; unique_id=&quot;10008&quot;&gt;&lt;property id=&quot;20148&quot; value=&quot;5&quot;/&gt;&lt;property id=&quot;20300&quot; value=&quot;Slide 5 - &amp;quot;The Holy Father’s final Angelus message, Wednesday, February 27th&amp;quot;&quot;/&gt;&lt;property id=&quot;20307&quot; value=&quot;273&quot;/&gt;&lt;/object&gt;&lt;object type=&quot;3&quot; unique_id=&quot;10009&quot;&gt;&lt;property id=&quot;20148&quot; value=&quot;5&quot;/&gt;&lt;property id=&quot;20300&quot; value=&quot;Slide 6 - &amp;quot;The Fisherman’s Ring is engraved with the image of St. Peter, fishing from a boat and encircled with the name of th&quot;/&gt;&lt;property id=&quot;20307&quot; value=&quot;276&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 - &amp;quot;The transition period is called Sede Vacante (vacant see), meaning the see of Rome is without a bishop.&amp;#x0D;&amp;#x0A;--------   &quot;/&gt;&lt;property id=&quot;20307&quot; value=&quot;279&quot;/&gt;&lt;/object&gt;&lt;object type=&quot;3&quot; unique_id=&quot;10012&quot;&gt;&lt;property id=&quot;20148&quot; value=&quot;5&quot;/&gt;&lt;property id=&quot;20300&quot; value=&quot;Slide 9 - &amp;quot;The Election of a New Pope&amp;quot;&quot;/&gt;&lt;property id=&quot;20307&quot; value=&quot;292&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 - &amp;quot;Vatican City&amp;quot;&quot;/&gt;&lt;property id=&quot;20307&quot; value=&quot;294&quot;/&gt;&lt;/object&gt;&lt;object type=&quot;3&quot; unique_id=&quot;10015&quot;&gt;&lt;property id=&quot;20148&quot; value=&quot;5&quot;/&gt;&lt;property id=&quot;20300&quot; value=&quot;Slide 12 - &amp;quot;The arms of                                  “Mother Church” reaching out in love to all of Her children.&amp;quot;&quot;/&gt;&lt;property id=&quot;20307&quot; value=&quot;293&quot;/&gt;&lt;/object&gt;&lt;object type=&quot;3&quot; unique_id=&quot;10016&quot;&gt;&lt;property id=&quot;20148&quot; value=&quot;5&quot;/&gt;&lt;property id=&quot;20300&quot; value=&quot;Slide 13 - &amp;quot;The Cardinal Electors gathered at     St. Peter’s to pray the Rosary.  They will begin with Holy Mass on Tuesday, &quot;/&gt;&lt;property id=&quot;20307&quot; value=&quot;287&quot;/&gt;&lt;/object&gt;&lt;object type=&quot;3&quot; unique_id=&quot;10017&quot;&gt;&lt;property id=&quot;20148&quot; value=&quot;5&quot;/&gt;&lt;property id=&quot;20300&quot; value=&quot;Slide 14&quot;/&gt;&lt;property id=&quot;20307&quot; value=&quot;256&quot;/&gt;&lt;/object&gt;&lt;object type=&quot;3&quot; unique_id=&quot;10018&quot;&gt;&lt;property id=&quot;20148&quot; value=&quot;5&quot;/&gt;&lt;property id=&quot;20300&quot; value=&quot;Slide 15 - &amp;quot;The Cardinals from around the world arrived in Rome for the conclave.&amp;quot;&quot;/&gt;&lt;property id=&quot;20307&quot; value=&quot;278&quot;/&gt;&lt;/object&gt;&lt;object type=&quot;3&quot; unique_id=&quot;10019&quot;&gt;&lt;property id=&quot;20148&quot; value=&quot;5&quot;/&gt;&lt;property id=&quot;20300&quot; value=&quot;Slide 16&quot;/&gt;&lt;property id=&quot;20307&quot; value=&quot;283&quot;/&gt;&lt;/object&gt;&lt;object type=&quot;3&quot; unique_id=&quot;10020&quot;&gt;&lt;property id=&quot;20148&quot; value=&quot;5&quot;/&gt;&lt;property id=&quot;20300&quot; value=&quot;Slide 17&quot;/&gt;&lt;property id=&quot;20307&quot; value=&quot;280&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 - &amp;quot;The Election of a New Pope&amp;quot;&quot;/&gt;&lt;property id=&quot;20307&quot; value=&quot;289&quot;/&gt;&lt;/object&gt;&lt;object type=&quot;3&quot; unique_id=&quot;10023&quot;&gt;&lt;property id=&quot;20148&quot; value=&quot;5&quot;/&gt;&lt;property id=&quot;20300&quot; value=&quot;Slide 20&quot;/&gt;&lt;property id=&quot;20307&quot; value=&quot;295&quot;/&gt;&lt;/object&gt;&lt;object type=&quot;3&quot; unique_id=&quot;10024&quot;&gt;&lt;property id=&quot;20148&quot; value=&quot;5&quot;/&gt;&lt;property id=&quot;20300&quot; value=&quot;Slide 21&quot;/&gt;&lt;property id=&quot;20307&quot; value=&quot;299&quot;/&gt;&lt;/object&gt;&lt;object type=&quot;3&quot; unique_id=&quot;10025&quot;&gt;&lt;property id=&quot;20148&quot; value=&quot;5&quot;/&gt;&lt;property id=&quot;20300&quot; value=&quot;Slide 22 - &amp;quot;“Habemus Papam!”&amp;quot;&quot;/&gt;&lt;property id=&quot;20307&quot; value=&quot;296&quot;/&gt;&lt;/object&gt;&lt;object type=&quot;3&quot; unique_id=&quot;10026&quot;&gt;&lt;property id=&quot;20148&quot; value=&quot;5&quot;/&gt;&lt;property id=&quot;20300&quot; value=&quot;Slide 23 - &amp;quot;The new Pope appears and imparts his Urbi and Orbi blessing (to the City and to the World).&amp;quot;&quot;/&gt;&lt;property id=&quot;20307&quot; value=&quot;297&quot;/&gt;&lt;/object&gt;&lt;object type=&quot;3&quot; unique_id=&quot;10027&quot;&gt;&lt;property id=&quot;20148&quot; value=&quot;5&quot;/&gt;&lt;property id=&quot;20300&quot; value=&quot;Slide 24&quot;/&gt;&lt;property id=&quot;20307&quot; value=&quot;26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TotalTime>
  <Words>298</Words>
  <Application>Microsoft Office PowerPoint</Application>
  <PresentationFormat>On-screen Show (4:3)</PresentationFormat>
  <Paragraphs>43</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 In Memory of Pope Francis  </vt:lpstr>
      <vt:lpstr>Pope Francis:</vt:lpstr>
      <vt:lpstr>Important Dates</vt:lpstr>
      <vt:lpstr>Pope Francis</vt:lpstr>
      <vt:lpstr>During his tenure, Pope Francis canonized 942 saints, more than any other pope in history.</vt:lpstr>
      <vt:lpstr>“Pope Francis’ papacy was marked by two master themes: mercy and evangelization…  Pope Francis had a keen awareness of the destructiveness of sin, and he encouraged the Church to show the world the merciful face of Christ. He also emphasized the importance of our personal witness to the light of faith, drawing others to the life-giving joy of the Gospel.” +Bishop Robert Barron</vt:lpstr>
      <vt:lpstr>PowerPoint Presentation</vt:lpstr>
      <vt:lpstr>Pope Francis proclaimed   the Jubilee Year of Hope 2025</vt:lpstr>
      <vt:lpstr>Pope Francis passed away on Easter Monday, April 21.</vt:lpstr>
      <vt:lpstr>PowerPoint Presentation</vt:lpstr>
      <vt:lpstr> Pope Francis’ coffin was carried Wednesday morning, April 23rd in solemn procession to St. Peter’s Basilica, where the late pontiff will lie in state for three days for mourners to pray, and pay their final respects.</vt:lpstr>
      <vt:lpstr>PowerPoint Presentation</vt:lpstr>
      <vt:lpstr>Pope Francis  December 17, 1936 – April 21,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Interregnum</dc:title>
  <dc:creator>Ann Lankford</dc:creator>
  <cp:lastModifiedBy>Ann Lankford</cp:lastModifiedBy>
  <cp:revision>97</cp:revision>
  <dcterms:created xsi:type="dcterms:W3CDTF">2006-08-16T00:00:00Z</dcterms:created>
  <dcterms:modified xsi:type="dcterms:W3CDTF">2025-04-24T13:45:56Z</dcterms:modified>
</cp:coreProperties>
</file>