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90" r:id="rId2"/>
    <p:sldId id="292" r:id="rId3"/>
    <p:sldId id="261" r:id="rId4"/>
    <p:sldId id="294" r:id="rId5"/>
    <p:sldId id="293" r:id="rId6"/>
    <p:sldId id="278" r:id="rId7"/>
    <p:sldId id="287" r:id="rId8"/>
    <p:sldId id="302" r:id="rId9"/>
    <p:sldId id="304" r:id="rId10"/>
    <p:sldId id="283" r:id="rId11"/>
    <p:sldId id="280" r:id="rId12"/>
    <p:sldId id="301" r:id="rId13"/>
    <p:sldId id="281" r:id="rId14"/>
    <p:sldId id="289" r:id="rId15"/>
    <p:sldId id="295" r:id="rId16"/>
    <p:sldId id="300" r:id="rId17"/>
    <p:sldId id="296" r:id="rId18"/>
    <p:sldId id="264"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0" autoAdjust="0"/>
    <p:restoredTop sz="95553" autoAdjust="0"/>
  </p:normalViewPr>
  <p:slideViewPr>
    <p:cSldViewPr>
      <p:cViewPr varScale="1">
        <p:scale>
          <a:sx n="106" d="100"/>
          <a:sy n="106" d="100"/>
        </p:scale>
        <p:origin x="114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B7B7B3-2A76-4822-8255-98C5A470F1AD}" type="datetimeFigureOut">
              <a:rPr lang="en-US" smtClean="0"/>
              <a:pPr/>
              <a:t>4/28/2025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E677-13F7-4832-B016-56E5FAE9A9E2}" type="slidenum">
              <a:rPr lang="en-US" smtClean="0"/>
              <a:pPr/>
              <a:t>‹#›</a:t>
            </a:fld>
            <a:endParaRPr lang="en-US" dirty="0"/>
          </a:p>
        </p:txBody>
      </p:sp>
    </p:spTree>
    <p:extLst>
      <p:ext uri="{BB962C8B-B14F-4D97-AF65-F5344CB8AC3E}">
        <p14:creationId xmlns:p14="http://schemas.microsoft.com/office/powerpoint/2010/main" val="41391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 Peter’s Basilica</a:t>
            </a:r>
            <a:endParaRPr lang="en-US" dirty="0"/>
          </a:p>
        </p:txBody>
      </p:sp>
      <p:sp>
        <p:nvSpPr>
          <p:cNvPr id="4" name="Slide Number Placeholder 3"/>
          <p:cNvSpPr>
            <a:spLocks noGrp="1"/>
          </p:cNvSpPr>
          <p:nvPr>
            <p:ph type="sldNum" sz="quarter" idx="10"/>
          </p:nvPr>
        </p:nvSpPr>
        <p:spPr/>
        <p:txBody>
          <a:bodyPr/>
          <a:lstStyle/>
          <a:p>
            <a:fld id="{74EEE677-13F7-4832-B016-56E5FAE9A9E2}" type="slidenum">
              <a:rPr lang="en-US" smtClean="0"/>
              <a:pPr/>
              <a:t>3</a:t>
            </a:fld>
            <a:endParaRPr lang="en-US" dirty="0"/>
          </a:p>
        </p:txBody>
      </p:sp>
    </p:spTree>
    <p:extLst>
      <p:ext uri="{BB962C8B-B14F-4D97-AF65-F5344CB8AC3E}">
        <p14:creationId xmlns:p14="http://schemas.microsoft.com/office/powerpoint/2010/main" val="214797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colonnade reaching out from St.</a:t>
            </a:r>
            <a:r>
              <a:rPr lang="en-US" baseline="0" dirty="0" smtClean="0"/>
              <a:t> Peter’s Basilica</a:t>
            </a:r>
            <a:endParaRPr lang="en-US" dirty="0"/>
          </a:p>
        </p:txBody>
      </p:sp>
      <p:sp>
        <p:nvSpPr>
          <p:cNvPr id="4" name="Slide Number Placeholder 3"/>
          <p:cNvSpPr>
            <a:spLocks noGrp="1"/>
          </p:cNvSpPr>
          <p:nvPr>
            <p:ph type="sldNum" sz="quarter" idx="10"/>
          </p:nvPr>
        </p:nvSpPr>
        <p:spPr/>
        <p:txBody>
          <a:bodyPr/>
          <a:lstStyle/>
          <a:p>
            <a:fld id="{74EEE677-13F7-4832-B016-56E5FAE9A9E2}" type="slidenum">
              <a:rPr lang="en-US" smtClean="0"/>
              <a:pPr/>
              <a:t>4</a:t>
            </a:fld>
            <a:endParaRPr lang="en-US" dirty="0"/>
          </a:p>
        </p:txBody>
      </p:sp>
    </p:spTree>
    <p:extLst>
      <p:ext uri="{BB962C8B-B14F-4D97-AF65-F5344CB8AC3E}">
        <p14:creationId xmlns:p14="http://schemas.microsoft.com/office/powerpoint/2010/main" val="38846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 Peter’s Square packed with pilgrims</a:t>
            </a:r>
            <a:endParaRPr lang="en-US" dirty="0"/>
          </a:p>
        </p:txBody>
      </p:sp>
      <p:sp>
        <p:nvSpPr>
          <p:cNvPr id="4" name="Slide Number Placeholder 3"/>
          <p:cNvSpPr>
            <a:spLocks noGrp="1"/>
          </p:cNvSpPr>
          <p:nvPr>
            <p:ph type="sldNum" sz="quarter" idx="10"/>
          </p:nvPr>
        </p:nvSpPr>
        <p:spPr/>
        <p:txBody>
          <a:bodyPr/>
          <a:lstStyle/>
          <a:p>
            <a:fld id="{74EEE677-13F7-4832-B016-56E5FAE9A9E2}" type="slidenum">
              <a:rPr lang="en-US" smtClean="0"/>
              <a:pPr/>
              <a:t>5</a:t>
            </a:fld>
            <a:endParaRPr lang="en-US" dirty="0"/>
          </a:p>
        </p:txBody>
      </p:sp>
    </p:spTree>
    <p:extLst>
      <p:ext uri="{BB962C8B-B14F-4D97-AF65-F5344CB8AC3E}">
        <p14:creationId xmlns:p14="http://schemas.microsoft.com/office/powerpoint/2010/main" val="1054051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handout on Apostolic Succession</a:t>
            </a:r>
            <a:endParaRPr lang="en-US" dirty="0"/>
          </a:p>
        </p:txBody>
      </p:sp>
      <p:sp>
        <p:nvSpPr>
          <p:cNvPr id="4" name="Slide Number Placeholder 3"/>
          <p:cNvSpPr>
            <a:spLocks noGrp="1"/>
          </p:cNvSpPr>
          <p:nvPr>
            <p:ph type="sldNum" sz="quarter" idx="10"/>
          </p:nvPr>
        </p:nvSpPr>
        <p:spPr/>
        <p:txBody>
          <a:bodyPr/>
          <a:lstStyle/>
          <a:p>
            <a:fld id="{74EEE677-13F7-4832-B016-56E5FAE9A9E2}" type="slidenum">
              <a:rPr lang="en-US" smtClean="0"/>
              <a:pPr/>
              <a:t>8</a:t>
            </a:fld>
            <a:endParaRPr lang="en-US" dirty="0"/>
          </a:p>
        </p:txBody>
      </p:sp>
    </p:spTree>
    <p:extLst>
      <p:ext uri="{BB962C8B-B14F-4D97-AF65-F5344CB8AC3E}">
        <p14:creationId xmlns:p14="http://schemas.microsoft.com/office/powerpoint/2010/main" val="32427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 chose Peter and the other Apostles to be the first bishops. Apostolic Succession</a:t>
            </a:r>
            <a:r>
              <a:rPr lang="en-US" baseline="0" dirty="0" smtClean="0"/>
              <a:t> is the handing on of apostolic preaching and authority from the Apostles to their successors, the bishops.  Cardinals are </a:t>
            </a:r>
            <a:r>
              <a:rPr lang="en-US" baseline="0" dirty="0" smtClean="0"/>
              <a:t>bishops and each </a:t>
            </a:r>
            <a:r>
              <a:rPr lang="en-US" baseline="0" dirty="0" smtClean="0"/>
              <a:t>bishop is a modern-day Apostle</a:t>
            </a:r>
            <a:r>
              <a:rPr lang="en-US" baseline="0" dirty="0" smtClean="0"/>
              <a:t>. You will find online with the power point a handout that further explains Apostolic Succession</a:t>
            </a:r>
            <a:endParaRPr lang="en-US" dirty="0"/>
          </a:p>
        </p:txBody>
      </p:sp>
      <p:sp>
        <p:nvSpPr>
          <p:cNvPr id="4" name="Slide Number Placeholder 3"/>
          <p:cNvSpPr>
            <a:spLocks noGrp="1"/>
          </p:cNvSpPr>
          <p:nvPr>
            <p:ph type="sldNum" sz="quarter" idx="10"/>
          </p:nvPr>
        </p:nvSpPr>
        <p:spPr/>
        <p:txBody>
          <a:bodyPr/>
          <a:lstStyle/>
          <a:p>
            <a:fld id="{74EEE677-13F7-4832-B016-56E5FAE9A9E2}" type="slidenum">
              <a:rPr lang="en-US" smtClean="0"/>
              <a:pPr/>
              <a:t>9</a:t>
            </a:fld>
            <a:endParaRPr lang="en-US" dirty="0"/>
          </a:p>
        </p:txBody>
      </p:sp>
    </p:spTree>
    <p:extLst>
      <p:ext uri="{BB962C8B-B14F-4D97-AF65-F5344CB8AC3E}">
        <p14:creationId xmlns:p14="http://schemas.microsoft.com/office/powerpoint/2010/main" val="112983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EE677-13F7-4832-B016-56E5FAE9A9E2}" type="slidenum">
              <a:rPr lang="en-US" smtClean="0"/>
              <a:pPr/>
              <a:t>15</a:t>
            </a:fld>
            <a:endParaRPr lang="en-US" dirty="0"/>
          </a:p>
        </p:txBody>
      </p:sp>
    </p:spTree>
    <p:extLst>
      <p:ext uri="{BB962C8B-B14F-4D97-AF65-F5344CB8AC3E}">
        <p14:creationId xmlns:p14="http://schemas.microsoft.com/office/powerpoint/2010/main" val="160815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9749F4-325F-4572-8954-27B86FC208B8}" type="slidenum">
              <a:rPr lang="en-US" smtClean="0"/>
              <a:pPr eaLnBrk="1" hangingPunct="1"/>
              <a:t>18</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0724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6601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2616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0128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4766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1353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5632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6895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591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0562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1707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4085947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lgn="ctr">
              <a:buNone/>
            </a:pPr>
            <a:endParaRPr lang="en-US" sz="1200" dirty="0" smtClean="0"/>
          </a:p>
          <a:p>
            <a:pPr marL="0" indent="0" algn="ctr">
              <a:buNone/>
            </a:pPr>
            <a:r>
              <a:rPr lang="en-US" sz="9600" dirty="0" smtClean="0"/>
              <a:t>The Election    of a                New Pope</a:t>
            </a:r>
            <a:endParaRPr lang="en-US" sz="9600" dirty="0"/>
          </a:p>
        </p:txBody>
      </p:sp>
      <p:sp>
        <p:nvSpPr>
          <p:cNvPr id="4" name="Footer Placeholder 3"/>
          <p:cNvSpPr>
            <a:spLocks noGrp="1"/>
          </p:cNvSpPr>
          <p:nvPr>
            <p:ph type="ftr" sz="quarter" idx="11"/>
          </p:nvPr>
        </p:nvSpPr>
        <p:spPr>
          <a:xfrm>
            <a:off x="152400" y="6356350"/>
            <a:ext cx="8991600" cy="365125"/>
          </a:xfrm>
        </p:spPr>
        <p:txBody>
          <a:bodyPr/>
          <a:lstStyle/>
          <a:p>
            <a:r>
              <a:rPr lang="en-US" dirty="0" smtClean="0"/>
              <a:t>Compiled by the Office for Catechesis &amp; Evangelization, Diocese of La Crosse, WI.  Photos provided by Catholic News Service (CNS)</a:t>
            </a:r>
            <a:endParaRPr lang="en-US" dirty="0"/>
          </a:p>
        </p:txBody>
      </p:sp>
      <p:pic>
        <p:nvPicPr>
          <p:cNvPr id="1026" name="Picture 2" descr="G:\Diocesan Images\Crest_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73802"/>
            <a:ext cx="41946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52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5054" b="25054"/>
          <a:stretch>
            <a:fillRect/>
          </a:stretch>
        </p:blipFill>
        <p:spPr>
          <a:xfrm>
            <a:off x="1752600" y="228600"/>
            <a:ext cx="5486400" cy="4114800"/>
          </a:xfrm>
        </p:spPr>
      </p:pic>
      <p:sp>
        <p:nvSpPr>
          <p:cNvPr id="7" name="Text Placeholder 6"/>
          <p:cNvSpPr>
            <a:spLocks noGrp="1"/>
          </p:cNvSpPr>
          <p:nvPr>
            <p:ph type="body" sz="half" idx="2"/>
          </p:nvPr>
        </p:nvSpPr>
        <p:spPr>
          <a:xfrm>
            <a:off x="609600" y="4572000"/>
            <a:ext cx="7924800" cy="1600200"/>
          </a:xfrm>
        </p:spPr>
        <p:txBody>
          <a:bodyPr>
            <a:normAutofit/>
          </a:bodyPr>
          <a:lstStyle/>
          <a:p>
            <a:pPr algn="ctr"/>
            <a:r>
              <a:rPr lang="en-US" sz="2400" dirty="0" smtClean="0"/>
              <a:t>Balloting for the new Pope takes place in the Sistine Chapel.  The ceiling in the Sistine Chapel was painted by Michelangelo from 1508 to 1512.  He also painted “The Last Judgment” fresco above the altar from 1535 to 1541. </a:t>
            </a:r>
            <a:endParaRPr lang="en-US" sz="2400" dirty="0"/>
          </a:p>
        </p:txBody>
      </p:sp>
    </p:spTree>
    <p:extLst>
      <p:ext uri="{BB962C8B-B14F-4D97-AF65-F5344CB8AC3E}">
        <p14:creationId xmlns:p14="http://schemas.microsoft.com/office/powerpoint/2010/main" val="3906386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43400" y="356103"/>
            <a:ext cx="4125136" cy="6196500"/>
          </a:xfrm>
        </p:spPr>
      </p:pic>
      <p:sp>
        <p:nvSpPr>
          <p:cNvPr id="2" name="Text Placeholder 1"/>
          <p:cNvSpPr>
            <a:spLocks noGrp="1"/>
          </p:cNvSpPr>
          <p:nvPr>
            <p:ph type="body" sz="half" idx="2"/>
          </p:nvPr>
        </p:nvSpPr>
        <p:spPr>
          <a:xfrm>
            <a:off x="457200" y="304800"/>
            <a:ext cx="3352800" cy="6216116"/>
          </a:xfrm>
        </p:spPr>
        <p:txBody>
          <a:bodyPr>
            <a:normAutofit fontScale="55000" lnSpcReduction="20000"/>
          </a:bodyPr>
          <a:lstStyle/>
          <a:p>
            <a:r>
              <a:rPr lang="en-US" sz="4000" dirty="0"/>
              <a:t>Conclave means </a:t>
            </a:r>
            <a:r>
              <a:rPr lang="en-US" sz="4000" dirty="0" smtClean="0"/>
              <a:t/>
            </a:r>
            <a:br>
              <a:rPr lang="en-US" sz="4000" dirty="0" smtClean="0"/>
            </a:br>
            <a:r>
              <a:rPr lang="en-US" sz="4000" dirty="0" smtClean="0"/>
              <a:t>“</a:t>
            </a:r>
            <a:r>
              <a:rPr lang="en-US" sz="4000" dirty="0"/>
              <a:t>with a key.” </a:t>
            </a:r>
            <a:r>
              <a:rPr lang="en-US" sz="4000" dirty="0" smtClean="0"/>
              <a:t/>
            </a:r>
            <a:br>
              <a:rPr lang="en-US" sz="4000" dirty="0" smtClean="0"/>
            </a:br>
            <a:r>
              <a:rPr lang="en-US" sz="4000" dirty="0" smtClean="0"/>
              <a:t/>
            </a:r>
            <a:br>
              <a:rPr lang="en-US" sz="4000" dirty="0" smtClean="0"/>
            </a:br>
            <a:r>
              <a:rPr lang="en-US" sz="4000" dirty="0" smtClean="0"/>
              <a:t>All </a:t>
            </a:r>
            <a:r>
              <a:rPr lang="en-US" sz="4000" dirty="0"/>
              <a:t>Cardinals under the age of 80 will process into the Sistine </a:t>
            </a:r>
            <a:r>
              <a:rPr lang="en-US" sz="4000" dirty="0" smtClean="0"/>
              <a:t>Chapel </a:t>
            </a:r>
            <a:r>
              <a:rPr lang="en-US" sz="4000" dirty="0"/>
              <a:t>to elect </a:t>
            </a:r>
            <a:r>
              <a:rPr lang="en-US" sz="4000" dirty="0" smtClean="0"/>
              <a:t>the </a:t>
            </a:r>
            <a:r>
              <a:rPr lang="en-US" sz="4000" dirty="0"/>
              <a:t>new pope.  </a:t>
            </a:r>
            <a:r>
              <a:rPr lang="en-US" sz="4000" dirty="0" smtClean="0"/>
              <a:t/>
            </a:r>
            <a:br>
              <a:rPr lang="en-US" sz="4000" dirty="0" smtClean="0"/>
            </a:br>
            <a:r>
              <a:rPr lang="en-US" sz="4000" dirty="0" smtClean="0"/>
              <a:t>The </a:t>
            </a:r>
            <a:r>
              <a:rPr lang="en-US" sz="4000" dirty="0"/>
              <a:t>Chapel is a locked area, protected by the Swiss Guard, to ensure the confidentiality of the process.  </a:t>
            </a:r>
            <a:r>
              <a:rPr lang="en-US" sz="4000" dirty="0" smtClean="0"/>
              <a:t/>
            </a:r>
            <a:br>
              <a:rPr lang="en-US" sz="4000" dirty="0" smtClean="0"/>
            </a:br>
            <a:r>
              <a:rPr lang="en-US" sz="4000" dirty="0" smtClean="0"/>
              <a:t/>
            </a:r>
            <a:br>
              <a:rPr lang="en-US" sz="4000" dirty="0" smtClean="0"/>
            </a:br>
            <a:r>
              <a:rPr lang="en-US" sz="4000" dirty="0" smtClean="0"/>
              <a:t>Cardinal-electors </a:t>
            </a:r>
            <a:r>
              <a:rPr lang="en-US" sz="4000" dirty="0"/>
              <a:t>do </a:t>
            </a:r>
            <a:r>
              <a:rPr lang="en-US" sz="4000" u="sng" dirty="0"/>
              <a:t>not</a:t>
            </a:r>
            <a:r>
              <a:rPr lang="en-US" sz="4000" dirty="0"/>
              <a:t> send or receive </a:t>
            </a:r>
            <a:r>
              <a:rPr lang="en-US" sz="4000" dirty="0" smtClean="0"/>
              <a:t>mail; </a:t>
            </a:r>
            <a:r>
              <a:rPr lang="en-US" sz="4000" u="sng" dirty="0" smtClean="0"/>
              <a:t>nor</a:t>
            </a:r>
            <a:r>
              <a:rPr lang="en-US" sz="4000" dirty="0" smtClean="0"/>
              <a:t> use </a:t>
            </a:r>
            <a:r>
              <a:rPr lang="en-US" sz="4000" dirty="0"/>
              <a:t>a telephone, television or </a:t>
            </a:r>
            <a:r>
              <a:rPr lang="en-US" sz="4000" dirty="0" smtClean="0"/>
              <a:t>radio; or </a:t>
            </a:r>
            <a:r>
              <a:rPr lang="en-US" sz="4000" dirty="0"/>
              <a:t>read newspapers.   </a:t>
            </a:r>
            <a:r>
              <a:rPr lang="en-US" sz="4000" dirty="0" smtClean="0"/>
              <a:t/>
            </a:r>
            <a:br>
              <a:rPr lang="en-US" sz="4000" dirty="0" smtClean="0"/>
            </a:br>
            <a:r>
              <a:rPr lang="en-US" sz="4000" dirty="0" smtClean="0"/>
              <a:t>The </a:t>
            </a:r>
            <a:r>
              <a:rPr lang="en-US" sz="4000" dirty="0"/>
              <a:t>Cardinals are in seclusion, in prayer, under the guidance of the Holy Spirit.</a:t>
            </a:r>
          </a:p>
          <a:p>
            <a:endParaRPr lang="en-US" sz="3200" dirty="0" smtClean="0"/>
          </a:p>
        </p:txBody>
      </p:sp>
    </p:spTree>
    <p:extLst>
      <p:ext uri="{BB962C8B-B14F-4D97-AF65-F5344CB8AC3E}">
        <p14:creationId xmlns:p14="http://schemas.microsoft.com/office/powerpoint/2010/main" val="93529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457200"/>
            <a:ext cx="4038600" cy="5668963"/>
          </a:xfrm>
        </p:spPr>
        <p:txBody>
          <a:bodyPr>
            <a:normAutofit fontScale="92500" lnSpcReduction="10000"/>
          </a:bodyPr>
          <a:lstStyle/>
          <a:p>
            <a:endParaRPr lang="en-US" dirty="0"/>
          </a:p>
        </p:txBody>
      </p:sp>
      <p:sp>
        <p:nvSpPr>
          <p:cNvPr id="9" name="Content Placeholder 8"/>
          <p:cNvSpPr>
            <a:spLocks noGrp="1"/>
          </p:cNvSpPr>
          <p:nvPr>
            <p:ph sz="half" idx="2"/>
          </p:nvPr>
        </p:nvSpPr>
        <p:spPr>
          <a:xfrm>
            <a:off x="4648200" y="304800"/>
            <a:ext cx="4038600" cy="5821363"/>
          </a:xfrm>
        </p:spPr>
        <p:txBody>
          <a:bodyPr>
            <a:normAutofit fontScale="92500" lnSpcReduction="10000"/>
          </a:bodyPr>
          <a:lstStyle/>
          <a:p>
            <a:pPr marL="0" indent="0" algn="ctr">
              <a:buNone/>
            </a:pPr>
            <a:endParaRPr lang="en-US" sz="2600" dirty="0" smtClean="0"/>
          </a:p>
          <a:p>
            <a:pPr marL="0" indent="0" algn="ctr">
              <a:buNone/>
            </a:pPr>
            <a:r>
              <a:rPr lang="en-US" sz="4800" dirty="0" smtClean="0"/>
              <a:t>The </a:t>
            </a:r>
            <a:r>
              <a:rPr lang="en-US" sz="4800" dirty="0"/>
              <a:t>Cardinal-Electors </a:t>
            </a:r>
            <a:r>
              <a:rPr lang="en-US" sz="4800" dirty="0" smtClean="0"/>
              <a:t>will </a:t>
            </a:r>
            <a:r>
              <a:rPr lang="en-US" sz="4800" dirty="0"/>
              <a:t>enter the  Sistine  Chapel, chanting    “Come Holy Spirit,” invoking divine help with their decision.</a:t>
            </a:r>
          </a:p>
          <a:p>
            <a:pPr marL="0" indent="0" algn="ctr">
              <a:buNone/>
            </a:pPr>
            <a:endParaRPr lang="en-US" sz="45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5" y="457200"/>
            <a:ext cx="4214813" cy="5715000"/>
          </a:xfrm>
          <a:prstGeom prst="rect">
            <a:avLst/>
          </a:prstGeom>
        </p:spPr>
      </p:pic>
    </p:spTree>
    <p:extLst>
      <p:ext uri="{BB962C8B-B14F-4D97-AF65-F5344CB8AC3E}">
        <p14:creationId xmlns:p14="http://schemas.microsoft.com/office/powerpoint/2010/main" val="884823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304800"/>
            <a:ext cx="3581400" cy="6172200"/>
          </a:xfrm>
        </p:spPr>
        <p:txBody>
          <a:bodyPr>
            <a:noAutofit/>
          </a:bodyPr>
          <a:lstStyle/>
          <a:p>
            <a:r>
              <a:rPr lang="en-US" sz="3600" dirty="0" smtClean="0"/>
              <a:t>One round of voting is expected on May 7</a:t>
            </a:r>
            <a:r>
              <a:rPr lang="en-US" sz="3600" baseline="30000" dirty="0" smtClean="0"/>
              <a:t>th</a:t>
            </a:r>
            <a:r>
              <a:rPr lang="en-US" sz="3600" dirty="0" smtClean="0"/>
              <a:t/>
            </a:r>
            <a:br>
              <a:rPr lang="en-US" sz="3600" dirty="0" smtClean="0"/>
            </a:br>
            <a:r>
              <a:rPr lang="en-US" sz="3600" dirty="0" smtClean="0"/>
              <a:t>On each subsequent day, two votes are taken in the morning and two votes in the afternoon until a successful vote.  </a:t>
            </a:r>
            <a:endParaRPr lang="en-US" sz="3600"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3887" y="3733800"/>
            <a:ext cx="3933825" cy="295275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52400"/>
            <a:ext cx="3810000" cy="3534383"/>
          </a:xfrm>
          <a:prstGeom prst="rect">
            <a:avLst/>
          </a:prstGeom>
        </p:spPr>
      </p:pic>
    </p:spTree>
    <p:extLst>
      <p:ext uri="{BB962C8B-B14F-4D97-AF65-F5344CB8AC3E}">
        <p14:creationId xmlns:p14="http://schemas.microsoft.com/office/powerpoint/2010/main" val="545899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Election of a New Pope</a:t>
            </a:r>
            <a:endParaRPr lang="en-US" dirty="0"/>
          </a:p>
        </p:txBody>
      </p:sp>
      <p:sp>
        <p:nvSpPr>
          <p:cNvPr id="6" name="Content Placeholder 5"/>
          <p:cNvSpPr>
            <a:spLocks noGrp="1"/>
          </p:cNvSpPr>
          <p:nvPr>
            <p:ph sz="half" idx="1"/>
          </p:nvPr>
        </p:nvSpPr>
        <p:spPr/>
        <p:txBody>
          <a:bodyPr>
            <a:normAutofit fontScale="85000" lnSpcReduction="10000"/>
          </a:bodyPr>
          <a:lstStyle/>
          <a:p>
            <a:pPr marL="0" indent="0" algn="ctr">
              <a:buNone/>
            </a:pPr>
            <a:endParaRPr lang="en-US" sz="900" dirty="0" smtClean="0"/>
          </a:p>
          <a:p>
            <a:pPr marL="0" indent="0" algn="ctr">
              <a:buNone/>
            </a:pPr>
            <a:r>
              <a:rPr lang="en-US" sz="3200" dirty="0" smtClean="0"/>
              <a:t>By secret ballot, a candidate must receive a two-thirds majority of the vote in order to be elected.   When the newly elected Cardinal gives assent to his election as Supreme Pontiff, the Cardinal Dean asks, “By what name do you wish to be called?”</a:t>
            </a:r>
          </a:p>
          <a:p>
            <a:endParaRPr lang="en-US" dirty="0"/>
          </a:p>
        </p:txBody>
      </p:sp>
      <p:sp>
        <p:nvSpPr>
          <p:cNvPr id="5" name="Content Placeholder 4"/>
          <p:cNvSpPr>
            <a:spLocks noGrp="1"/>
          </p:cNvSpPr>
          <p:nvPr>
            <p:ph sz="half" idx="2"/>
          </p:nvPr>
        </p:nvSpPr>
        <p:spPr>
          <a:xfrm>
            <a:off x="4642338" y="1600200"/>
            <a:ext cx="4038600" cy="4525963"/>
          </a:xfrm>
        </p:spPr>
        <p:txBody>
          <a:bodyPr>
            <a:normAutofit fontScale="85000" lnSpcReduction="10000"/>
          </a:bodyPr>
          <a:lstStyle/>
          <a:p>
            <a:pPr marL="0" indent="0" algn="ctr">
              <a:buNone/>
            </a:pPr>
            <a:endParaRPr lang="en-US" sz="1400" dirty="0" smtClean="0"/>
          </a:p>
          <a:p>
            <a:pPr marL="0" indent="0" algn="ctr">
              <a:buNone/>
            </a:pPr>
            <a:r>
              <a:rPr lang="en-US" sz="3200" dirty="0" smtClean="0"/>
              <a:t>The new Pope will announce his name. </a:t>
            </a:r>
            <a:br>
              <a:rPr lang="en-US" sz="3200" dirty="0" smtClean="0"/>
            </a:br>
            <a:r>
              <a:rPr lang="en-US" sz="3200" dirty="0" smtClean="0"/>
              <a:t>Another </a:t>
            </a:r>
            <a:r>
              <a:rPr lang="en-US" sz="3200" dirty="0"/>
              <a:t>title for the </a:t>
            </a:r>
            <a:r>
              <a:rPr lang="en-US" sz="3200" dirty="0" smtClean="0"/>
              <a:t>            Holy </a:t>
            </a:r>
            <a:r>
              <a:rPr lang="en-US" sz="3200" dirty="0"/>
              <a:t>Father is </a:t>
            </a:r>
            <a:r>
              <a:rPr lang="en-US" sz="3200" dirty="0" smtClean="0"/>
              <a:t>“</a:t>
            </a:r>
            <a:r>
              <a:rPr lang="en-US" sz="3200" dirty="0"/>
              <a:t>the servant of the servants of </a:t>
            </a:r>
            <a:r>
              <a:rPr lang="en-US" sz="3200" dirty="0" smtClean="0"/>
              <a:t>God,”             for </a:t>
            </a:r>
            <a:r>
              <a:rPr lang="en-US" sz="3200" dirty="0"/>
              <a:t>authority is given to the </a:t>
            </a:r>
            <a:r>
              <a:rPr lang="en-US" sz="3200" dirty="0" smtClean="0"/>
              <a:t>pope </a:t>
            </a:r>
            <a:r>
              <a:rPr lang="en-US" sz="3200" dirty="0"/>
              <a:t>not for his personal advantage, but for the benefit of those confided to his care.</a:t>
            </a:r>
          </a:p>
          <a:p>
            <a:pPr marL="0" indent="0">
              <a:buNone/>
            </a:pPr>
            <a:endParaRPr lang="en-US" dirty="0"/>
          </a:p>
        </p:txBody>
      </p:sp>
    </p:spTree>
    <p:extLst>
      <p:ext uri="{BB962C8B-B14F-4D97-AF65-F5344CB8AC3E}">
        <p14:creationId xmlns:p14="http://schemas.microsoft.com/office/powerpoint/2010/main" val="285828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304800"/>
            <a:ext cx="4038600" cy="6172200"/>
          </a:xfrm>
        </p:spPr>
        <p:txBody>
          <a:bodyPr>
            <a:normAutofit fontScale="92500"/>
          </a:bodyPr>
          <a:lstStyle/>
          <a:p>
            <a:pPr>
              <a:buFont typeface="Wingdings" pitchFamily="2" charset="2"/>
              <a:buChar char="q"/>
            </a:pPr>
            <a:r>
              <a:rPr lang="en-US" sz="2400" dirty="0" smtClean="0"/>
              <a:t>A </a:t>
            </a:r>
            <a:r>
              <a:rPr lang="en-US" sz="2400" dirty="0"/>
              <a:t>chimney </a:t>
            </a:r>
            <a:r>
              <a:rPr lang="en-US" sz="2400" dirty="0" smtClean="0"/>
              <a:t>is  </a:t>
            </a:r>
            <a:r>
              <a:rPr lang="en-US" sz="2400" dirty="0"/>
              <a:t>installed on the roof of the Sistine Chapel.  A stove in the conclave is set to burn ballots each morning and afternoon</a:t>
            </a:r>
            <a:r>
              <a:rPr lang="en-US" sz="2400" dirty="0" smtClean="0"/>
              <a:t>.</a:t>
            </a:r>
          </a:p>
          <a:p>
            <a:pPr marL="0" indent="0">
              <a:buNone/>
            </a:pPr>
            <a:r>
              <a:rPr lang="en-US" sz="2400" dirty="0" smtClean="0"/>
              <a:t> </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a:buFont typeface="Wingdings" pitchFamily="2" charset="2"/>
              <a:buChar char="q"/>
            </a:pPr>
            <a:r>
              <a:rPr lang="en-US" sz="2400" dirty="0" smtClean="0"/>
              <a:t> If </a:t>
            </a:r>
            <a:r>
              <a:rPr lang="en-US" sz="2400" dirty="0"/>
              <a:t>balloting is not successful, the smoke burns black with the help of an added chemical.</a:t>
            </a:r>
          </a:p>
          <a:p>
            <a:endParaRPr lang="en-US" sz="2400" dirty="0"/>
          </a:p>
        </p:txBody>
      </p:sp>
      <p:sp>
        <p:nvSpPr>
          <p:cNvPr id="8" name="Content Placeholder 7"/>
          <p:cNvSpPr>
            <a:spLocks noGrp="1"/>
          </p:cNvSpPr>
          <p:nvPr>
            <p:ph sz="half" idx="2"/>
          </p:nvPr>
        </p:nvSpPr>
        <p:spPr>
          <a:xfrm>
            <a:off x="4648200" y="457200"/>
            <a:ext cx="4038600" cy="5668963"/>
          </a:xfrm>
        </p:spPr>
        <p:txBody>
          <a:bodyPr>
            <a:noAutofit/>
          </a:bodyPr>
          <a:lstStyle/>
          <a:p>
            <a:pPr marL="0" indent="0" algn="ctr">
              <a:buNone/>
            </a:pPr>
            <a:endParaRPr lang="en-US" sz="800" dirty="0" smtClean="0"/>
          </a:p>
          <a:p>
            <a:pPr marL="0" indent="0" algn="ctr">
              <a:buNone/>
            </a:pPr>
            <a:r>
              <a:rPr lang="en-US" sz="4000" dirty="0" smtClean="0"/>
              <a:t>If balloting is successful, a chemical is added to produce white smoke – the signal to the world that the Church has a new Pope!</a:t>
            </a: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2209800"/>
            <a:ext cx="2333625" cy="3048000"/>
          </a:xfrm>
          <a:prstGeom prst="rect">
            <a:avLst/>
          </a:prstGeom>
        </p:spPr>
      </p:pic>
    </p:spTree>
    <p:extLst>
      <p:ext uri="{BB962C8B-B14F-4D97-AF65-F5344CB8AC3E}">
        <p14:creationId xmlns:p14="http://schemas.microsoft.com/office/powerpoint/2010/main" val="139681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“Room of Tears”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The new Pope </a:t>
            </a:r>
            <a:r>
              <a:rPr lang="en-US" dirty="0" smtClean="0"/>
              <a:t>will dress </a:t>
            </a:r>
            <a:r>
              <a:rPr lang="en-US" dirty="0"/>
              <a:t>in the “Room of Tears”—perhaps so-called because of the emotion of the moment. When he returns to the Chapel a Gospel passage connected to the </a:t>
            </a:r>
            <a:r>
              <a:rPr lang="en-US" dirty="0" err="1"/>
              <a:t>Petrine</a:t>
            </a:r>
            <a:r>
              <a:rPr lang="en-US" dirty="0"/>
              <a:t> ministry is read, a brief prayer is given, and the </a:t>
            </a:r>
            <a:r>
              <a:rPr lang="en-US" dirty="0" smtClean="0"/>
              <a:t>Cardinals </a:t>
            </a:r>
            <a:r>
              <a:rPr lang="en-US" dirty="0"/>
              <a:t>process, one-by-one to the new </a:t>
            </a:r>
            <a:r>
              <a:rPr lang="en-US" dirty="0" smtClean="0"/>
              <a:t>Pontiff</a:t>
            </a:r>
            <a:r>
              <a:rPr lang="en-US" dirty="0"/>
              <a:t>, congratulating him and promising their obedience. The Pope and the </a:t>
            </a:r>
            <a:r>
              <a:rPr lang="en-US" dirty="0" smtClean="0"/>
              <a:t>Cardinals </a:t>
            </a:r>
            <a:r>
              <a:rPr lang="en-US" dirty="0"/>
              <a:t>sing the </a:t>
            </a:r>
            <a:r>
              <a:rPr lang="en-US" dirty="0" err="1"/>
              <a:t>Te</a:t>
            </a:r>
            <a:r>
              <a:rPr lang="en-US" dirty="0"/>
              <a:t> Deum together</a:t>
            </a:r>
            <a:r>
              <a:rPr lang="en-US" dirty="0" smtClean="0"/>
              <a:t>.</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2438400"/>
            <a:ext cx="4038600" cy="2757786"/>
          </a:xfrm>
        </p:spPr>
      </p:pic>
    </p:spTree>
    <p:extLst>
      <p:ext uri="{BB962C8B-B14F-4D97-AF65-F5344CB8AC3E}">
        <p14:creationId xmlns:p14="http://schemas.microsoft.com/office/powerpoint/2010/main" val="259283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419600"/>
            <a:ext cx="6629400" cy="685800"/>
          </a:xfrm>
        </p:spPr>
        <p:txBody>
          <a:bodyPr>
            <a:noAutofit/>
          </a:bodyPr>
          <a:lstStyle/>
          <a:p>
            <a:pPr algn="ctr"/>
            <a:r>
              <a:rPr lang="en-US" sz="5400" dirty="0" smtClean="0"/>
              <a:t>“</a:t>
            </a:r>
            <a:r>
              <a:rPr lang="en-US" sz="5400" dirty="0" err="1" smtClean="0"/>
              <a:t>Habemus</a:t>
            </a:r>
            <a:r>
              <a:rPr lang="en-US" sz="5400" dirty="0" smtClean="0"/>
              <a:t> </a:t>
            </a:r>
            <a:r>
              <a:rPr lang="en-US" sz="5400" dirty="0" err="1" smtClean="0"/>
              <a:t>Papam</a:t>
            </a:r>
            <a:r>
              <a:rPr lang="en-US" sz="5400" dirty="0" smtClean="0"/>
              <a:t>!”</a:t>
            </a:r>
            <a:endParaRPr lang="en-US" sz="5400" dirty="0"/>
          </a:p>
        </p:txBody>
      </p:sp>
      <p:pic>
        <p:nvPicPr>
          <p:cNvPr id="5" name="Content Placeholder 4"/>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8453" r="18838"/>
          <a:stretch/>
        </p:blipFill>
        <p:spPr>
          <a:xfrm>
            <a:off x="2489200" y="152400"/>
            <a:ext cx="4140200" cy="4114800"/>
          </a:xfrm>
        </p:spPr>
      </p:pic>
      <p:sp>
        <p:nvSpPr>
          <p:cNvPr id="3" name="Content Placeholder 2"/>
          <p:cNvSpPr>
            <a:spLocks noGrp="1"/>
          </p:cNvSpPr>
          <p:nvPr>
            <p:ph type="body" sz="half" idx="2"/>
          </p:nvPr>
        </p:nvSpPr>
        <p:spPr>
          <a:xfrm>
            <a:off x="1371600" y="5029200"/>
            <a:ext cx="6477000" cy="1752600"/>
          </a:xfrm>
        </p:spPr>
        <p:txBody>
          <a:bodyPr>
            <a:noAutofit/>
          </a:bodyPr>
          <a:lstStyle/>
          <a:p>
            <a:pPr marL="0" indent="0" algn="ctr">
              <a:buNone/>
            </a:pPr>
            <a:r>
              <a:rPr lang="en-US" sz="1800" dirty="0" smtClean="0"/>
              <a:t>After the new Pope changes into the white papal vestments and then greets each of the Cardinals, the senior cardinal deacon will appear on the central balcony of St. Peter’s  and announce </a:t>
            </a:r>
            <a:r>
              <a:rPr lang="en-US" sz="1800" dirty="0" err="1" smtClean="0"/>
              <a:t>Habemus</a:t>
            </a:r>
            <a:r>
              <a:rPr lang="en-US" sz="1800" dirty="0" smtClean="0"/>
              <a:t> </a:t>
            </a:r>
            <a:r>
              <a:rPr lang="en-US" sz="1800" dirty="0" err="1" smtClean="0"/>
              <a:t>Papam</a:t>
            </a:r>
            <a:r>
              <a:rPr lang="en-US" sz="1800" dirty="0" smtClean="0"/>
              <a:t> –  we have a Pope!</a:t>
            </a:r>
            <a:br>
              <a:rPr lang="en-US" sz="1800" dirty="0" smtClean="0"/>
            </a:br>
            <a:r>
              <a:rPr lang="en-US" sz="1800" dirty="0" smtClean="0"/>
              <a:t>The new Pope will then appear to greet the world and </a:t>
            </a:r>
            <a:br>
              <a:rPr lang="en-US" sz="1800" dirty="0" smtClean="0"/>
            </a:br>
            <a:r>
              <a:rPr lang="en-US" sz="1800" dirty="0" smtClean="0"/>
              <a:t>give all a blessing.</a:t>
            </a:r>
            <a:endParaRPr lang="en-US" sz="1800" dirty="0"/>
          </a:p>
        </p:txBody>
      </p:sp>
    </p:spTree>
    <p:extLst>
      <p:ext uri="{BB962C8B-B14F-4D97-AF65-F5344CB8AC3E}">
        <p14:creationId xmlns:p14="http://schemas.microsoft.com/office/powerpoint/2010/main" val="1450898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 y="0"/>
            <a:ext cx="4168775" cy="6858000"/>
          </a:xfrm>
        </p:spPr>
        <p:txBody>
          <a:bodyPr lIns="0">
            <a:normAutofit fontScale="92500" lnSpcReduction="20000"/>
          </a:bodyPr>
          <a:lstStyle/>
          <a:p>
            <a:pPr algn="ctr" eaLnBrk="1" hangingPunct="1">
              <a:buFontTx/>
              <a:buNone/>
            </a:pPr>
            <a:r>
              <a:rPr lang="en-US" sz="800" b="1" dirty="0" smtClean="0"/>
              <a:t> </a:t>
            </a:r>
            <a:endParaRPr lang="en-US" sz="800" b="1" dirty="0"/>
          </a:p>
          <a:p>
            <a:pPr algn="ctr" eaLnBrk="1" hangingPunct="1">
              <a:buFontTx/>
              <a:buNone/>
            </a:pPr>
            <a:endParaRPr lang="en-US" sz="1300" b="1" dirty="0" smtClean="0"/>
          </a:p>
          <a:p>
            <a:pPr algn="ctr" eaLnBrk="1" hangingPunct="1">
              <a:buFontTx/>
              <a:buNone/>
            </a:pPr>
            <a:endParaRPr lang="en-US" sz="1300" b="1" dirty="0"/>
          </a:p>
          <a:p>
            <a:pPr marL="0" indent="0" algn="ctr">
              <a:buNone/>
            </a:pPr>
            <a:r>
              <a:rPr lang="en-US" sz="2800" b="1" dirty="0" smtClean="0"/>
              <a:t>Prayer </a:t>
            </a:r>
            <a:r>
              <a:rPr lang="en-US" sz="2800" b="1" dirty="0"/>
              <a:t>for the Election of a New Pope</a:t>
            </a:r>
          </a:p>
          <a:p>
            <a:pPr marL="0" indent="0">
              <a:buNone/>
            </a:pPr>
            <a:endParaRPr lang="en-US" sz="2800" dirty="0"/>
          </a:p>
          <a:p>
            <a:pPr algn="ctr" eaLnBrk="1" hangingPunct="1">
              <a:buFontTx/>
              <a:buNone/>
            </a:pPr>
            <a:r>
              <a:rPr lang="en-US" sz="2800" b="1" dirty="0" smtClean="0"/>
              <a:t>	O God, Eternal Shepherd, Who govern Your flock with unfailing care, grant in Your boundless fatherly love a pastor for Your Church who will please You by his holiness and to us show watchful care.  Through our Lord Jesus Christ, Your Son, who lives and reigns with You in the unity of the Holy Spirit, one God, for ever and ever.  Amen. </a:t>
            </a:r>
            <a:r>
              <a:rPr lang="en-US" sz="1000" b="1" dirty="0" smtClean="0"/>
              <a:t>(Roman Missal, Collect)</a:t>
            </a:r>
            <a:endParaRPr lang="en-US" sz="2800" b="1" dirty="0"/>
          </a:p>
          <a:p>
            <a:pPr algn="ctr" eaLnBrk="1" hangingPunct="1">
              <a:buFontTx/>
              <a:buNone/>
            </a:pPr>
            <a:endParaRPr lang="en-US" sz="1300" b="1" dirty="0" smtClean="0"/>
          </a:p>
          <a:p>
            <a:pPr algn="ctr" eaLnBrk="1" hangingPunct="1">
              <a:buFontTx/>
              <a:buNone/>
            </a:pPr>
            <a:r>
              <a:rPr lang="en-US" sz="1300" b="1" dirty="0" smtClean="0"/>
              <a:t>Window in St. Peter’s – symbol of God the Holy Spirit</a:t>
            </a:r>
          </a:p>
        </p:txBody>
      </p:sp>
      <p:pic>
        <p:nvPicPr>
          <p:cNvPr id="10243" name="Picture 9" descr="DSC_0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8775" y="0"/>
            <a:ext cx="4975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4670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 Us Pray for </a:t>
            </a:r>
            <a:br>
              <a:rPr lang="en-US" dirty="0" smtClean="0"/>
            </a:br>
            <a:r>
              <a:rPr lang="en-US" dirty="0" smtClean="0"/>
              <a:t>the Election of </a:t>
            </a:r>
            <a:r>
              <a:rPr lang="en-US" dirty="0"/>
              <a:t>a</a:t>
            </a:r>
            <a:r>
              <a:rPr lang="en-US" dirty="0" smtClean="0"/>
              <a:t> New Pope</a:t>
            </a:r>
            <a:endParaRPr lang="en-US" dirty="0"/>
          </a:p>
        </p:txBody>
      </p:sp>
      <p:pic>
        <p:nvPicPr>
          <p:cNvPr id="4" name="Picture 8" descr="stpete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28600" y="1735360"/>
            <a:ext cx="4282176" cy="439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half" idx="2"/>
          </p:nvPr>
        </p:nvSpPr>
        <p:spPr>
          <a:xfrm>
            <a:off x="4648200" y="1735360"/>
            <a:ext cx="4038600" cy="4390803"/>
          </a:xfrm>
        </p:spPr>
        <p:txBody>
          <a:bodyPr>
            <a:normAutofit fontScale="92500"/>
          </a:bodyPr>
          <a:lstStyle/>
          <a:p>
            <a:pPr marL="0" indent="0">
              <a:buNone/>
            </a:pPr>
            <a:endParaRPr lang="en-US" sz="2000" dirty="0" smtClean="0"/>
          </a:p>
          <a:p>
            <a:pPr marL="0" indent="0">
              <a:buNone/>
            </a:pPr>
            <a:r>
              <a:rPr lang="en-US" sz="2400" dirty="0" smtClean="0"/>
              <a:t>St</a:t>
            </a:r>
            <a:r>
              <a:rPr lang="en-US" sz="2400" dirty="0"/>
              <a:t>. Peter holds the keys, signifying what Christ said to him:  “I will give to you the keys to the Kingdom of Heaven.”                     </a:t>
            </a:r>
            <a:r>
              <a:rPr lang="en-US" sz="2000" dirty="0"/>
              <a:t/>
            </a:r>
            <a:br>
              <a:rPr lang="en-US" sz="2000" dirty="0"/>
            </a:br>
            <a:r>
              <a:rPr lang="en-US" sz="1200" dirty="0"/>
              <a:t>(See Matthew 16:19, CCC 553, 1444)</a:t>
            </a:r>
          </a:p>
          <a:p>
            <a:pPr marL="0" indent="0">
              <a:buNone/>
            </a:pPr>
            <a:endParaRPr lang="en-US" sz="2000" dirty="0" smtClean="0"/>
          </a:p>
          <a:p>
            <a:pPr marL="0" indent="0">
              <a:buNone/>
            </a:pPr>
            <a:r>
              <a:rPr lang="en-US" sz="2400" dirty="0" smtClean="0"/>
              <a:t>This statue of St. Peter is in front of St. Peter’s Basilica, and featured in the next three slides where the conclave is being held.  </a:t>
            </a:r>
            <a:r>
              <a:rPr lang="en-US" sz="2000" dirty="0" smtClean="0"/>
              <a:t/>
            </a:r>
            <a:br>
              <a:rPr lang="en-US" sz="2000" dirty="0" smtClean="0"/>
            </a:br>
            <a:endParaRPr lang="en-US" sz="2000" dirty="0" smtClean="0"/>
          </a:p>
        </p:txBody>
      </p:sp>
    </p:spTree>
    <p:extLst>
      <p:ext uri="{BB962C8B-B14F-4D97-AF65-F5344CB8AC3E}">
        <p14:creationId xmlns:p14="http://schemas.microsoft.com/office/powerpoint/2010/main" val="2405560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DSC_01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42925"/>
            <a:ext cx="8763000"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13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447800"/>
          </a:xfrm>
        </p:spPr>
        <p:txBody>
          <a:bodyPr>
            <a:noAutofit/>
          </a:bodyPr>
          <a:lstStyle/>
          <a:p>
            <a:r>
              <a:rPr lang="en-US" sz="3200" dirty="0" smtClean="0"/>
              <a:t>The colonnade represents the arms of </a:t>
            </a:r>
            <a:br>
              <a:rPr lang="en-US" sz="3200" dirty="0" smtClean="0"/>
            </a:br>
            <a:r>
              <a:rPr lang="en-US" sz="3200" dirty="0" smtClean="0"/>
              <a:t>“Mother Church” reaching out in love </a:t>
            </a:r>
            <a:br>
              <a:rPr lang="en-US" sz="3200" dirty="0" smtClean="0"/>
            </a:br>
            <a:r>
              <a:rPr lang="en-US" sz="3200" dirty="0" smtClean="0"/>
              <a:t>to Her children.</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491617"/>
            <a:ext cx="7620000" cy="5366383"/>
          </a:xfrm>
        </p:spPr>
      </p:pic>
    </p:spTree>
    <p:extLst>
      <p:ext uri="{BB962C8B-B14F-4D97-AF65-F5344CB8AC3E}">
        <p14:creationId xmlns:p14="http://schemas.microsoft.com/office/powerpoint/2010/main" val="3182274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457200"/>
            <a:ext cx="8638693" cy="5775584"/>
          </a:xfrm>
        </p:spPr>
      </p:pic>
    </p:spTree>
    <p:extLst>
      <p:ext uri="{BB962C8B-B14F-4D97-AF65-F5344CB8AC3E}">
        <p14:creationId xmlns:p14="http://schemas.microsoft.com/office/powerpoint/2010/main" val="1552589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24" y="228600"/>
            <a:ext cx="8229600" cy="1143000"/>
          </a:xfrm>
        </p:spPr>
        <p:txBody>
          <a:bodyPr>
            <a:normAutofit/>
          </a:bodyPr>
          <a:lstStyle/>
          <a:p>
            <a:r>
              <a:rPr lang="en-US" sz="3200" dirty="0" smtClean="0"/>
              <a:t>The Cardinals from around the world arrived in Rome for the conclave which begins on May 7th.</a:t>
            </a:r>
            <a:endParaRPr lang="en-US" sz="3200"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667000" y="1524000"/>
            <a:ext cx="3843248" cy="5108604"/>
          </a:xfrm>
        </p:spPr>
      </p:pic>
    </p:spTree>
    <p:extLst>
      <p:ext uri="{BB962C8B-B14F-4D97-AF65-F5344CB8AC3E}">
        <p14:creationId xmlns:p14="http://schemas.microsoft.com/office/powerpoint/2010/main" val="1901592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95600" cy="6126162"/>
          </a:xfrm>
        </p:spPr>
        <p:txBody>
          <a:bodyPr>
            <a:normAutofit fontScale="90000"/>
          </a:bodyPr>
          <a:lstStyle/>
          <a:p>
            <a:r>
              <a:rPr lang="en-US" sz="3600" dirty="0" smtClean="0"/>
              <a:t>The Cardinal Electors will gather at     </a:t>
            </a:r>
            <a:br>
              <a:rPr lang="en-US" sz="3600" dirty="0" smtClean="0"/>
            </a:br>
            <a:r>
              <a:rPr lang="en-US" sz="3600" dirty="0" smtClean="0"/>
              <a:t>St. Peter’s to pray the Rosary</a:t>
            </a:r>
            <a:r>
              <a:rPr lang="en-US" sz="3600" dirty="0"/>
              <a:t> </a:t>
            </a:r>
            <a:r>
              <a:rPr lang="en-US" sz="3600" dirty="0" smtClean="0"/>
              <a:t>and will begin the Conclave with Holy Mass.</a:t>
            </a:r>
            <a:br>
              <a:rPr lang="en-US" sz="3600" dirty="0" smtClean="0"/>
            </a:br>
            <a:r>
              <a:rPr lang="en-US" sz="3600" dirty="0" smtClean="0"/>
              <a:t>--------                          </a:t>
            </a:r>
            <a:r>
              <a:rPr lang="en-US" sz="2000" dirty="0" smtClean="0"/>
              <a:t>The Chair of St. Peter in       St. Peter’s Basilica</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0"/>
            <a:ext cx="4654495" cy="6858000"/>
          </a:xfrm>
          <a:prstGeom prst="rect">
            <a:avLst/>
          </a:prstGeom>
        </p:spPr>
      </p:pic>
    </p:spTree>
    <p:extLst>
      <p:ext uri="{BB962C8B-B14F-4D97-AF65-F5344CB8AC3E}">
        <p14:creationId xmlns:p14="http://schemas.microsoft.com/office/powerpoint/2010/main" val="763999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457200" y="0"/>
            <a:ext cx="3008313" cy="6705600"/>
          </a:xfrm>
        </p:spPr>
        <p:txBody>
          <a:bodyPr>
            <a:noAutofit/>
          </a:bodyPr>
          <a:lstStyle/>
          <a:p>
            <a:endParaRPr lang="en-US" sz="1200" dirty="0" smtClean="0"/>
          </a:p>
          <a:p>
            <a:pPr algn="ctr"/>
            <a:endParaRPr lang="en-US" sz="2400" dirty="0" smtClean="0"/>
          </a:p>
          <a:p>
            <a:pPr algn="ctr"/>
            <a:r>
              <a:rPr lang="en-US" sz="2400" dirty="0" smtClean="0"/>
              <a:t>The </a:t>
            </a:r>
            <a:r>
              <a:rPr lang="en-US" sz="2400" dirty="0"/>
              <a:t>Pope is the successor of </a:t>
            </a:r>
            <a:r>
              <a:rPr lang="en-US" sz="2400" dirty="0" smtClean="0"/>
              <a:t/>
            </a:r>
            <a:br>
              <a:rPr lang="en-US" sz="2400" dirty="0" smtClean="0"/>
            </a:br>
            <a:r>
              <a:rPr lang="en-US" sz="2400" dirty="0" smtClean="0"/>
              <a:t>Saint </a:t>
            </a:r>
            <a:r>
              <a:rPr lang="en-US" sz="2400" dirty="0"/>
              <a:t>Peter, </a:t>
            </a:r>
            <a:r>
              <a:rPr lang="en-US" sz="2400" dirty="0" smtClean="0"/>
              <a:t/>
            </a:r>
            <a:br>
              <a:rPr lang="en-US" sz="2400" dirty="0" smtClean="0"/>
            </a:br>
            <a:r>
              <a:rPr lang="en-US" sz="2400" dirty="0" smtClean="0"/>
              <a:t>upon </a:t>
            </a:r>
            <a:r>
              <a:rPr lang="en-US" sz="2400" dirty="0"/>
              <a:t>whom </a:t>
            </a:r>
            <a:r>
              <a:rPr lang="en-US" sz="2400" dirty="0" smtClean="0"/>
              <a:t/>
            </a:r>
            <a:br>
              <a:rPr lang="en-US" sz="2400" dirty="0" smtClean="0"/>
            </a:br>
            <a:r>
              <a:rPr lang="en-US" sz="2400" dirty="0" smtClean="0"/>
              <a:t>Jesus Christ </a:t>
            </a:r>
            <a:br>
              <a:rPr lang="en-US" sz="2400" dirty="0" smtClean="0"/>
            </a:br>
            <a:r>
              <a:rPr lang="en-US" sz="2400" dirty="0" smtClean="0"/>
              <a:t>built </a:t>
            </a:r>
            <a:r>
              <a:rPr lang="en-US" sz="2400" dirty="0"/>
              <a:t>His Church. </a:t>
            </a:r>
            <a:r>
              <a:rPr lang="en-US" sz="2400" dirty="0" smtClean="0"/>
              <a:t/>
            </a:r>
            <a:br>
              <a:rPr lang="en-US" sz="2400" dirty="0" smtClean="0"/>
            </a:br>
            <a:r>
              <a:rPr lang="en-US" sz="2400" dirty="0" smtClean="0"/>
              <a:t>(Matthew 16:17-19)</a:t>
            </a:r>
            <a:endParaRPr lang="en-US" sz="2400" dirty="0"/>
          </a:p>
          <a:p>
            <a:pPr algn="ctr"/>
            <a:endParaRPr lang="en-US" sz="2400" dirty="0" smtClean="0"/>
          </a:p>
          <a:p>
            <a:pPr algn="ctr"/>
            <a:r>
              <a:rPr lang="en-US" sz="2400" dirty="0" smtClean="0"/>
              <a:t>The chair, </a:t>
            </a:r>
            <a:br>
              <a:rPr lang="en-US" sz="2400" dirty="0" smtClean="0"/>
            </a:br>
            <a:r>
              <a:rPr lang="en-US" sz="2400" dirty="0" smtClean="0"/>
              <a:t>or CATHEDRA, </a:t>
            </a:r>
            <a:br>
              <a:rPr lang="en-US" sz="2400" dirty="0" smtClean="0"/>
            </a:br>
            <a:r>
              <a:rPr lang="en-US" sz="2400" dirty="0" smtClean="0"/>
              <a:t>is </a:t>
            </a:r>
            <a:r>
              <a:rPr lang="en-US" sz="2400" dirty="0"/>
              <a:t>a symbol of a bishop’s </a:t>
            </a:r>
            <a:r>
              <a:rPr lang="en-US" sz="2400" dirty="0" smtClean="0"/>
              <a:t>authority.  This </a:t>
            </a:r>
            <a:r>
              <a:rPr lang="en-US" sz="2400" dirty="0" smtClean="0"/>
              <a:t>large chair represents </a:t>
            </a:r>
            <a:r>
              <a:rPr lang="en-US" sz="2400" dirty="0" smtClean="0"/>
              <a:t>the chair of St. Peter. </a:t>
            </a: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01194"/>
            <a:ext cx="4256726" cy="6386477"/>
          </a:xfrm>
          <a:prstGeom prst="rect">
            <a:avLst/>
          </a:prstGeom>
        </p:spPr>
      </p:pic>
    </p:spTree>
    <p:extLst>
      <p:ext uri="{BB962C8B-B14F-4D97-AF65-F5344CB8AC3E}">
        <p14:creationId xmlns:p14="http://schemas.microsoft.com/office/powerpoint/2010/main" val="3610283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0" y="304800"/>
            <a:ext cx="3733800" cy="5970865"/>
          </a:xfrm>
          <a:prstGeom prst="rect">
            <a:avLst/>
          </a:prstGeom>
        </p:spPr>
        <p:txBody>
          <a:bodyPr wrap="square">
            <a:spAutoFit/>
          </a:bodyPr>
          <a:lstStyle/>
          <a:p>
            <a:pPr algn="ctr"/>
            <a:endParaRPr lang="en-US" sz="2800" dirty="0" smtClean="0"/>
          </a:p>
          <a:p>
            <a:pPr algn="ctr"/>
            <a:r>
              <a:rPr lang="en-US" sz="2800" dirty="0" smtClean="0"/>
              <a:t>All </a:t>
            </a:r>
            <a:r>
              <a:rPr lang="en-US" sz="2800" dirty="0"/>
              <a:t>over the world, all Catholic bishops are part of an unbroken lineage that goes back to the time of the Apostles, which is only found in the one Church that Jesus founded.</a:t>
            </a:r>
            <a:br>
              <a:rPr lang="en-US" sz="2800" dirty="0"/>
            </a:br>
            <a:r>
              <a:rPr lang="en-US" sz="2800" dirty="0"/>
              <a:t/>
            </a:r>
            <a:br>
              <a:rPr lang="en-US" sz="2800" dirty="0"/>
            </a:br>
            <a:r>
              <a:rPr lang="en-US" sz="2800" dirty="0"/>
              <a:t>Apostolic Succession is the foundation for </a:t>
            </a:r>
            <a:r>
              <a:rPr lang="en-US" sz="2800" dirty="0" smtClean="0"/>
              <a:t>our </a:t>
            </a:r>
            <a:r>
              <a:rPr lang="en-US" sz="2800" dirty="0"/>
              <a:t>unity as a Church</a:t>
            </a:r>
            <a:r>
              <a:rPr lang="en-US" sz="2400" dirty="0"/>
              <a:t>.</a:t>
            </a:r>
            <a:r>
              <a:rPr lang="en-US" dirty="0"/>
              <a:t/>
            </a:r>
            <a:br>
              <a:rPr lang="en-US" dirty="0"/>
            </a:br>
            <a:endParaRPr lang="en-US"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0"/>
            <a:ext cx="4554441" cy="6486201"/>
          </a:xfrm>
          <a:prstGeom prst="rect">
            <a:avLst/>
          </a:prstGeom>
        </p:spPr>
      </p:pic>
    </p:spTree>
    <p:extLst>
      <p:ext uri="{BB962C8B-B14F-4D97-AF65-F5344CB8AC3E}">
        <p14:creationId xmlns:p14="http://schemas.microsoft.com/office/powerpoint/2010/main" val="26873419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90&quot;/&gt;&lt;/object&gt;&lt;object type=&quot;3&quot; unique_id=&quot;10005&quot;&gt;&lt;property id=&quot;20148&quot; value=&quot;5&quot;/&gt;&lt;property id=&quot;20300&quot; value=&quot;Slide 2 - &amp;quot;His Holiness, Benedict XVI,&amp;#x0D;&amp;#x0A;in his final days as the Pope!&amp;quot;&quot;/&gt;&lt;property id=&quot;20307&quot; value=&quot;275&quot;/&gt;&lt;/object&gt;&lt;object type=&quot;3&quot; unique_id=&quot;10006&quot;&gt;&lt;property id=&quot;20148&quot; value=&quot;5&quot;/&gt;&lt;property id=&quot;20300&quot; value=&quot;Slide 3 - &amp;quot;“After having repeatedly examined my conscience before God, &amp;quot;&quot;/&gt;&lt;property id=&quot;20307&quot; value=&quot;284&quot;/&gt;&lt;/object&gt;&lt;object type=&quot;3&quot; unique_id=&quot;10007&quot;&gt;&lt;property id=&quot;20148&quot; value=&quot;5&quot;/&gt;&lt;property id=&quot;20300&quot; value=&quot;Slide 4 - &amp;quot;As he leaves the Vatican,                 Pope Benedict XVI wore the traditional red shoes, a sign of martyrdom.  &amp;quot;&quot;/&gt;&lt;property id=&quot;20307&quot; value=&quot;298&quot;/&gt;&lt;/object&gt;&lt;object type=&quot;3&quot; unique_id=&quot;10008&quot;&gt;&lt;property id=&quot;20148&quot; value=&quot;5&quot;/&gt;&lt;property id=&quot;20300&quot; value=&quot;Slide 5 - &amp;quot;The Holy Father’s final Angelus message, Wednesday, February 27th&amp;quot;&quot;/&gt;&lt;property id=&quot;20307&quot; value=&quot;273&quot;/&gt;&lt;/object&gt;&lt;object type=&quot;3&quot; unique_id=&quot;10009&quot;&gt;&lt;property id=&quot;20148&quot; value=&quot;5&quot;/&gt;&lt;property id=&quot;20300&quot; value=&quot;Slide 6 - &amp;quot;The Fisherman’s Ring is engraved with the image of St. Peter, fishing from a boat and encircled with the name of th&quot;/&gt;&lt;property id=&quot;20307&quot; value=&quot;276&quot;/&gt;&lt;/object&gt;&lt;object type=&quot;3&quot; unique_id=&quot;10010&quot;&gt;&lt;property id=&quot;20148&quot; value=&quot;5&quot;/&gt;&lt;property id=&quot;20300&quot; value=&quot;Slide 7&quot;/&gt;&lt;property id=&quot;20307&quot; value=&quot;260&quot;/&gt;&lt;/object&gt;&lt;object type=&quot;3&quot; unique_id=&quot;10011&quot;&gt;&lt;property id=&quot;20148&quot; value=&quot;5&quot;/&gt;&lt;property id=&quot;20300&quot; value=&quot;Slide 8 - &amp;quot;The transition period is called Sede Vacante (vacant see), meaning the see of Rome is without a bishop.&amp;#x0D;&amp;#x0A;--------   &quot;/&gt;&lt;property id=&quot;20307&quot; value=&quot;279&quot;/&gt;&lt;/object&gt;&lt;object type=&quot;3&quot; unique_id=&quot;10012&quot;&gt;&lt;property id=&quot;20148&quot; value=&quot;5&quot;/&gt;&lt;property id=&quot;20300&quot; value=&quot;Slide 9 - &amp;quot;The Election of a New Pope&amp;quot;&quot;/&gt;&lt;property id=&quot;20307&quot; value=&quot;292&quot;/&gt;&lt;/object&gt;&lt;object type=&quot;3&quot; unique_id=&quot;10013&quot;&gt;&lt;property id=&quot;20148&quot; value=&quot;5&quot;/&gt;&lt;property id=&quot;20300&quot; value=&quot;Slide 10&quot;/&gt;&lt;property id=&quot;20307&quot; value=&quot;261&quot;/&gt;&lt;/object&gt;&lt;object type=&quot;3&quot; unique_id=&quot;10014&quot;&gt;&lt;property id=&quot;20148&quot; value=&quot;5&quot;/&gt;&lt;property id=&quot;20300&quot; value=&quot;Slide 11 - &amp;quot;Vatican City&amp;quot;&quot;/&gt;&lt;property id=&quot;20307&quot; value=&quot;294&quot;/&gt;&lt;/object&gt;&lt;object type=&quot;3&quot; unique_id=&quot;10015&quot;&gt;&lt;property id=&quot;20148&quot; value=&quot;5&quot;/&gt;&lt;property id=&quot;20300&quot; value=&quot;Slide 12 - &amp;quot;The arms of                                  “Mother Church” reaching out in love to all of Her children.&amp;quot;&quot;/&gt;&lt;property id=&quot;20307&quot; value=&quot;293&quot;/&gt;&lt;/object&gt;&lt;object type=&quot;3&quot; unique_id=&quot;10016&quot;&gt;&lt;property id=&quot;20148&quot; value=&quot;5&quot;/&gt;&lt;property id=&quot;20300&quot; value=&quot;Slide 13 - &amp;quot;The Cardinal Electors gathered at     St. Peter’s to pray the Rosary.  They will begin with Holy Mass on Tuesday, &quot;/&gt;&lt;property id=&quot;20307&quot; value=&quot;287&quot;/&gt;&lt;/object&gt;&lt;object type=&quot;3&quot; unique_id=&quot;10017&quot;&gt;&lt;property id=&quot;20148&quot; value=&quot;5&quot;/&gt;&lt;property id=&quot;20300&quot; value=&quot;Slide 14&quot;/&gt;&lt;property id=&quot;20307&quot; value=&quot;256&quot;/&gt;&lt;/object&gt;&lt;object type=&quot;3&quot; unique_id=&quot;10018&quot;&gt;&lt;property id=&quot;20148&quot; value=&quot;5&quot;/&gt;&lt;property id=&quot;20300&quot; value=&quot;Slide 15 - &amp;quot;The Cardinals from around the world arrived in Rome for the conclave.&amp;quot;&quot;/&gt;&lt;property id=&quot;20307&quot; value=&quot;278&quot;/&gt;&lt;/object&gt;&lt;object type=&quot;3&quot; unique_id=&quot;10019&quot;&gt;&lt;property id=&quot;20148&quot; value=&quot;5&quot;/&gt;&lt;property id=&quot;20300&quot; value=&quot;Slide 16&quot;/&gt;&lt;property id=&quot;20307&quot; value=&quot;283&quot;/&gt;&lt;/object&gt;&lt;object type=&quot;3&quot; unique_id=&quot;10020&quot;&gt;&lt;property id=&quot;20148&quot; value=&quot;5&quot;/&gt;&lt;property id=&quot;20300&quot; value=&quot;Slide 17&quot;/&gt;&lt;property id=&quot;20307&quot; value=&quot;280&quot;/&gt;&lt;/object&gt;&lt;object type=&quot;3&quot; unique_id=&quot;10021&quot;&gt;&lt;property id=&quot;20148&quot; value=&quot;5&quot;/&gt;&lt;property id=&quot;20300&quot; value=&quot;Slide 18&quot;/&gt;&lt;property id=&quot;20307&quot; value=&quot;281&quot;/&gt;&lt;/object&gt;&lt;object type=&quot;3&quot; unique_id=&quot;10022&quot;&gt;&lt;property id=&quot;20148&quot; value=&quot;5&quot;/&gt;&lt;property id=&quot;20300&quot; value=&quot;Slide 19 - &amp;quot;The Election of a New Pope&amp;quot;&quot;/&gt;&lt;property id=&quot;20307&quot; value=&quot;289&quot;/&gt;&lt;/object&gt;&lt;object type=&quot;3&quot; unique_id=&quot;10023&quot;&gt;&lt;property id=&quot;20148&quot; value=&quot;5&quot;/&gt;&lt;property id=&quot;20300&quot; value=&quot;Slide 20&quot;/&gt;&lt;property id=&quot;20307&quot; value=&quot;295&quot;/&gt;&lt;/object&gt;&lt;object type=&quot;3&quot; unique_id=&quot;10024&quot;&gt;&lt;property id=&quot;20148&quot; value=&quot;5&quot;/&gt;&lt;property id=&quot;20300&quot; value=&quot;Slide 21&quot;/&gt;&lt;property id=&quot;20307&quot; value=&quot;299&quot;/&gt;&lt;/object&gt;&lt;object type=&quot;3&quot; unique_id=&quot;10025&quot;&gt;&lt;property id=&quot;20148&quot; value=&quot;5&quot;/&gt;&lt;property id=&quot;20300&quot; value=&quot;Slide 22 - &amp;quot;“Habemus Papam!”&amp;quot;&quot;/&gt;&lt;property id=&quot;20307&quot; value=&quot;296&quot;/&gt;&lt;/object&gt;&lt;object type=&quot;3&quot; unique_id=&quot;10026&quot;&gt;&lt;property id=&quot;20148&quot; value=&quot;5&quot;/&gt;&lt;property id=&quot;20300&quot; value=&quot;Slide 23 - &amp;quot;The new Pope appears and imparts his Urbi and Orbi blessing (to the City and to the World).&amp;quot;&quot;/&gt;&lt;property id=&quot;20307&quot; value=&quot;297&quot;/&gt;&lt;/object&gt;&lt;object type=&quot;3&quot; unique_id=&quot;10027&quot;&gt;&lt;property id=&quot;20148&quot; value=&quot;5&quot;/&gt;&lt;property id=&quot;20300&quot; value=&quot;Slide 24&quot;/&gt;&lt;property id=&quot;20307&quot; value=&quot;26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2890</TotalTime>
  <Words>576</Words>
  <Application>Microsoft Office PowerPoint</Application>
  <PresentationFormat>On-screen Show (4:3)</PresentationFormat>
  <Paragraphs>63</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PowerPoint Presentation</vt:lpstr>
      <vt:lpstr>Let Us Pray for  the Election of a New Pope</vt:lpstr>
      <vt:lpstr>PowerPoint Presentation</vt:lpstr>
      <vt:lpstr>The colonnade represents the arms of  “Mother Church” reaching out in love  to Her children.</vt:lpstr>
      <vt:lpstr>PowerPoint Presentation</vt:lpstr>
      <vt:lpstr>The Cardinals from around the world arrived in Rome for the conclave which begins on May 7th.</vt:lpstr>
      <vt:lpstr>The Cardinal Electors will gather at      St. Peter’s to pray the Rosary and will begin the Conclave with Holy Mass. --------                          The Chair of St. Peter in       St. Peter’s Basilica</vt:lpstr>
      <vt:lpstr>PowerPoint Presentation</vt:lpstr>
      <vt:lpstr>PowerPoint Presentation</vt:lpstr>
      <vt:lpstr>PowerPoint Presentation</vt:lpstr>
      <vt:lpstr>PowerPoint Presentation</vt:lpstr>
      <vt:lpstr>PowerPoint Presentation</vt:lpstr>
      <vt:lpstr>PowerPoint Presentation</vt:lpstr>
      <vt:lpstr>The Election of a New Pope</vt:lpstr>
      <vt:lpstr>PowerPoint Presentation</vt:lpstr>
      <vt:lpstr>The “Room of Tears”</vt:lpstr>
      <vt:lpstr>“Habemus Papam!”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Interregnum</dc:title>
  <dc:creator>Ann Lankford</dc:creator>
  <cp:lastModifiedBy>Ann Lankford</cp:lastModifiedBy>
  <cp:revision>109</cp:revision>
  <dcterms:created xsi:type="dcterms:W3CDTF">2006-08-16T00:00:00Z</dcterms:created>
  <dcterms:modified xsi:type="dcterms:W3CDTF">2025-04-28T22:34:55Z</dcterms:modified>
</cp:coreProperties>
</file>