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ppt/notesSlides/notesSlide3.xml" ContentType="application/vnd.openxmlformats-officedocument.presentationml.notesSlide+xml"/>
  <Override PartName="/ppt/media/image8.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90" r:id="rId2"/>
    <p:sldId id="305" r:id="rId3"/>
    <p:sldId id="300" r:id="rId4"/>
    <p:sldId id="313" r:id="rId5"/>
    <p:sldId id="309" r:id="rId6"/>
    <p:sldId id="307" r:id="rId7"/>
    <p:sldId id="306" r:id="rId8"/>
    <p:sldId id="310" r:id="rId9"/>
    <p:sldId id="275" r:id="rId10"/>
    <p:sldId id="279" r:id="rId11"/>
    <p:sldId id="294" r:id="rId12"/>
    <p:sldId id="293" r:id="rId13"/>
    <p:sldId id="256" r:id="rId14"/>
    <p:sldId id="289" r:id="rId15"/>
    <p:sldId id="264"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05" d="100"/>
          <a:sy n="105" d="100"/>
        </p:scale>
        <p:origin x="121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B7B7B3-2A76-4822-8255-98C5A470F1AD}" type="datetimeFigureOut">
              <a:rPr lang="en-US" smtClean="0"/>
              <a:pPr/>
              <a:t>5/12/2025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E677-13F7-4832-B016-56E5FAE9A9E2}" type="slidenum">
              <a:rPr lang="en-US" smtClean="0"/>
              <a:pPr/>
              <a:t>‹#›</a:t>
            </a:fld>
            <a:endParaRPr lang="en-US" dirty="0"/>
          </a:p>
        </p:txBody>
      </p:sp>
    </p:spTree>
    <p:extLst>
      <p:ext uri="{BB962C8B-B14F-4D97-AF65-F5344CB8AC3E}">
        <p14:creationId xmlns:p14="http://schemas.microsoft.com/office/powerpoint/2010/main" val="41391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Petrine refers</a:t>
            </a:r>
            <a:r>
              <a:rPr lang="en-US" baseline="0" dirty="0" smtClean="0"/>
              <a:t> to the ministry of St. Peter, our first pope</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3</a:t>
            </a:fld>
            <a:endParaRPr lang="en-US" dirty="0"/>
          </a:p>
        </p:txBody>
      </p:sp>
    </p:spTree>
    <p:extLst>
      <p:ext uri="{BB962C8B-B14F-4D97-AF65-F5344CB8AC3E}">
        <p14:creationId xmlns:p14="http://schemas.microsoft.com/office/powerpoint/2010/main" val="112931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4</a:t>
            </a:fld>
            <a:endParaRPr lang="en-US" dirty="0"/>
          </a:p>
        </p:txBody>
      </p:sp>
    </p:spTree>
    <p:extLst>
      <p:ext uri="{BB962C8B-B14F-4D97-AF65-F5344CB8AC3E}">
        <p14:creationId xmlns:p14="http://schemas.microsoft.com/office/powerpoint/2010/main" val="274216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Vicar of Christ on earth means the representative</a:t>
            </a:r>
            <a:r>
              <a:rPr lang="en-US" baseline="0" dirty="0" smtClean="0"/>
              <a:t> of Christ on earth</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9</a:t>
            </a:fld>
            <a:endParaRPr lang="en-US" dirty="0"/>
          </a:p>
        </p:txBody>
      </p:sp>
    </p:spTree>
    <p:extLst>
      <p:ext uri="{BB962C8B-B14F-4D97-AF65-F5344CB8AC3E}">
        <p14:creationId xmlns:p14="http://schemas.microsoft.com/office/powerpoint/2010/main" val="237977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 the Hail Mary together</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12</a:t>
            </a:fld>
            <a:endParaRPr lang="en-US" dirty="0"/>
          </a:p>
        </p:txBody>
      </p:sp>
    </p:spTree>
    <p:extLst>
      <p:ext uri="{BB962C8B-B14F-4D97-AF65-F5344CB8AC3E}">
        <p14:creationId xmlns:p14="http://schemas.microsoft.com/office/powerpoint/2010/main" val="25347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9749F4-325F-4572-8954-27B86FC208B8}" type="slidenum">
              <a:rPr lang="en-US" smtClean="0"/>
              <a:pPr eaLnBrk="1" hangingPunct="1"/>
              <a:t>15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0724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601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2616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0128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4766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135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5632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6895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91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0562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1707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408594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pPr marL="0" indent="0" algn="ctr">
              <a:buNone/>
            </a:pPr>
            <a:endParaRPr lang="en-US" sz="1200" dirty="0" smtClean="0"/>
          </a:p>
          <a:p>
            <a:pPr marL="0" indent="0" algn="ctr">
              <a:buNone/>
            </a:pPr>
            <a:r>
              <a:rPr lang="en-US" sz="9600" dirty="0" err="1" smtClean="0"/>
              <a:t>Habemus</a:t>
            </a:r>
            <a:r>
              <a:rPr lang="en-US" sz="9600" dirty="0" smtClean="0"/>
              <a:t> </a:t>
            </a:r>
            <a:r>
              <a:rPr lang="en-US" sz="9600" dirty="0" err="1" smtClean="0"/>
              <a:t>Papam</a:t>
            </a:r>
            <a:endParaRPr lang="en-US" sz="9600" dirty="0" smtClean="0"/>
          </a:p>
          <a:p>
            <a:pPr marL="0" indent="0" algn="ctr">
              <a:buNone/>
            </a:pPr>
            <a:r>
              <a:rPr lang="en-US" sz="9600" smtClean="0"/>
              <a:t>“We </a:t>
            </a:r>
            <a:r>
              <a:rPr lang="en-US" sz="9600" dirty="0" smtClean="0"/>
              <a:t>have </a:t>
            </a:r>
            <a:r>
              <a:rPr lang="en-US" sz="9600" smtClean="0"/>
              <a:t/>
            </a:r>
            <a:br>
              <a:rPr lang="en-US" sz="9600" smtClean="0"/>
            </a:br>
            <a:r>
              <a:rPr lang="en-US" sz="9600" smtClean="0"/>
              <a:t>a Pope!”              </a:t>
            </a:r>
            <a:endParaRPr lang="en-US" sz="9600" dirty="0"/>
          </a:p>
        </p:txBody>
      </p:sp>
      <p:sp>
        <p:nvSpPr>
          <p:cNvPr id="4" name="Footer Placeholder 3"/>
          <p:cNvSpPr>
            <a:spLocks noGrp="1"/>
          </p:cNvSpPr>
          <p:nvPr>
            <p:ph type="ftr" sz="quarter" idx="11"/>
          </p:nvPr>
        </p:nvSpPr>
        <p:spPr>
          <a:xfrm>
            <a:off x="152400" y="6356350"/>
            <a:ext cx="8991600" cy="365125"/>
          </a:xfrm>
        </p:spPr>
        <p:txBody>
          <a:bodyPr/>
          <a:lstStyle/>
          <a:p>
            <a:r>
              <a:rPr lang="en-US" dirty="0" smtClean="0"/>
              <a:t>Compiled by the Office for Catechesis &amp; Evangelization, Diocese of La Crosse, WI.  </a:t>
            </a:r>
            <a:r>
              <a:rPr lang="en-US" dirty="0" smtClean="0"/>
              <a:t/>
            </a:r>
            <a:br>
              <a:rPr lang="en-US" dirty="0" smtClean="0"/>
            </a:br>
            <a:r>
              <a:rPr lang="en-US" dirty="0" smtClean="0"/>
              <a:t>Photos </a:t>
            </a:r>
            <a:r>
              <a:rPr lang="en-US" dirty="0" smtClean="0"/>
              <a:t>provided by Catholic News Service (CNS</a:t>
            </a:r>
            <a:r>
              <a:rPr lang="en-US" dirty="0" smtClean="0"/>
              <a:t>) and Vatican Media</a:t>
            </a:r>
            <a:endParaRPr lang="en-US" dirty="0"/>
          </a:p>
        </p:txBody>
      </p:sp>
      <p:pic>
        <p:nvPicPr>
          <p:cNvPr id="1026" name="Picture 2" descr="G:\Diocesan Images\Crest_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6310312"/>
            <a:ext cx="41946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2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5600" cy="6126162"/>
          </a:xfrm>
        </p:spPr>
        <p:txBody>
          <a:bodyPr>
            <a:normAutofit fontScale="90000"/>
          </a:bodyPr>
          <a:lstStyle/>
          <a:p>
            <a:r>
              <a:rPr lang="en-US" sz="3600" dirty="0"/>
              <a:t>Pope Leo XIV is the successor of St. Peter – </a:t>
            </a:r>
            <a:r>
              <a:rPr lang="en-US" sz="3600" dirty="0" smtClean="0"/>
              <a:t/>
            </a:r>
            <a:br>
              <a:rPr lang="en-US" sz="3600" dirty="0" smtClean="0"/>
            </a:br>
            <a:r>
              <a:rPr lang="en-US" sz="3600" dirty="0" smtClean="0"/>
              <a:t>“</a:t>
            </a:r>
            <a:r>
              <a:rPr lang="en-US" sz="3600" dirty="0"/>
              <a:t>the Rock” on which Jesus founded the Church</a:t>
            </a:r>
            <a:br>
              <a:rPr lang="en-US" sz="3600" dirty="0"/>
            </a:br>
            <a:r>
              <a:rPr lang="en-US" sz="3600" dirty="0" smtClean="0"/>
              <a:t/>
            </a:r>
            <a:br>
              <a:rPr lang="en-US" sz="3600" dirty="0" smtClean="0"/>
            </a:br>
            <a:r>
              <a:rPr lang="en-US" sz="3600" dirty="0" smtClean="0"/>
              <a:t>--------                          </a:t>
            </a:r>
            <a:r>
              <a:rPr lang="en-US" sz="2000" dirty="0" smtClean="0"/>
              <a:t>The Statue of St. Peter in       St. Peter’s Basilica</a:t>
            </a:r>
            <a:br>
              <a:rPr lang="en-US" sz="2000" dirty="0" smtClean="0"/>
            </a:br>
            <a:r>
              <a:rPr lang="en-US" sz="2000" dirty="0" smtClean="0"/>
              <a:t>Vatican City                                                                                                                               </a:t>
            </a: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38100"/>
            <a:ext cx="4554441" cy="6486201"/>
          </a:xfrm>
        </p:spPr>
      </p:pic>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30018"/>
            <a:ext cx="4554441" cy="6486201"/>
          </a:xfrm>
          <a:prstGeom prst="rect">
            <a:avLst/>
          </a:prstGeom>
        </p:spPr>
      </p:pic>
    </p:spTree>
    <p:extLst>
      <p:ext uri="{BB962C8B-B14F-4D97-AF65-F5344CB8AC3E}">
        <p14:creationId xmlns:p14="http://schemas.microsoft.com/office/powerpoint/2010/main" val="2367722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057400"/>
          </a:xfrm>
        </p:spPr>
        <p:txBody>
          <a:bodyPr>
            <a:normAutofit fontScale="90000"/>
          </a:bodyPr>
          <a:lstStyle/>
          <a:p>
            <a:r>
              <a:rPr lang="en-US" sz="2700" dirty="0" smtClean="0"/>
              <a:t/>
            </a:r>
            <a:br>
              <a:rPr lang="en-US" sz="2700" dirty="0" smtClean="0"/>
            </a:br>
            <a:r>
              <a:rPr lang="en-US" sz="2700" dirty="0" smtClean="0"/>
              <a:t>“We </a:t>
            </a:r>
            <a:r>
              <a:rPr lang="en-US" sz="2700" dirty="0"/>
              <a:t>must seek together how to be a missionary Church, </a:t>
            </a:r>
            <a:r>
              <a:rPr lang="en-US" sz="2700" dirty="0" smtClean="0"/>
              <a:t/>
            </a:r>
            <a:br>
              <a:rPr lang="en-US" sz="2700" dirty="0" smtClean="0"/>
            </a:br>
            <a:r>
              <a:rPr lang="en-US" sz="2700" dirty="0" smtClean="0"/>
              <a:t>a </a:t>
            </a:r>
            <a:r>
              <a:rPr lang="en-US" sz="2700" dirty="0"/>
              <a:t>Church that builds bridges, dialogue, always open to receive, </a:t>
            </a:r>
            <a:r>
              <a:rPr lang="en-US" sz="2700" dirty="0" smtClean="0"/>
              <a:t/>
            </a:r>
            <a:br>
              <a:rPr lang="en-US" sz="2700" dirty="0" smtClean="0"/>
            </a:br>
            <a:r>
              <a:rPr lang="en-US" sz="2700" dirty="0" smtClean="0"/>
              <a:t>like </a:t>
            </a:r>
            <a:r>
              <a:rPr lang="en-US" sz="2700" dirty="0"/>
              <a:t>this square, with </a:t>
            </a:r>
            <a:r>
              <a:rPr lang="en-US" sz="2700" dirty="0" smtClean="0"/>
              <a:t>the open arms of “Mother Church;” </a:t>
            </a:r>
            <a:br>
              <a:rPr lang="en-US" sz="2700" dirty="0" smtClean="0"/>
            </a:br>
            <a:r>
              <a:rPr lang="en-US" sz="2700" dirty="0" smtClean="0"/>
              <a:t>Everyone</a:t>
            </a:r>
            <a:r>
              <a:rPr lang="en-US" sz="2700" dirty="0"/>
              <a:t>, everyone </a:t>
            </a:r>
            <a:r>
              <a:rPr lang="en-US" sz="2700" dirty="0" smtClean="0"/>
              <a:t>needs </a:t>
            </a:r>
            <a:r>
              <a:rPr lang="en-US" sz="2700" dirty="0"/>
              <a:t>our charity, our presence, </a:t>
            </a:r>
            <a:r>
              <a:rPr lang="en-US" sz="2700" dirty="0" smtClean="0"/>
              <a:t/>
            </a:r>
            <a:br>
              <a:rPr lang="en-US" sz="2700" dirty="0" smtClean="0"/>
            </a:br>
            <a:r>
              <a:rPr lang="en-US" sz="2700" dirty="0" smtClean="0"/>
              <a:t>dialogue </a:t>
            </a:r>
            <a:r>
              <a:rPr lang="en-US" sz="2700" dirty="0"/>
              <a:t>and love</a:t>
            </a:r>
            <a:r>
              <a:rPr lang="en-US" sz="2700" dirty="0" smtClean="0"/>
              <a:t>.”  -Pope Leo XIV</a:t>
            </a: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2590800"/>
            <a:ext cx="5562600" cy="3917460"/>
          </a:xfrm>
        </p:spPr>
      </p:pic>
    </p:spTree>
    <p:extLst>
      <p:ext uri="{BB962C8B-B14F-4D97-AF65-F5344CB8AC3E}">
        <p14:creationId xmlns:p14="http://schemas.microsoft.com/office/powerpoint/2010/main" val="3182274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5429" r="5429"/>
          <a:stretch>
            <a:fillRect/>
          </a:stretch>
        </p:blipFill>
        <p:spPr>
          <a:xfrm>
            <a:off x="1600200" y="228600"/>
            <a:ext cx="5486400" cy="4114800"/>
          </a:xfrm>
        </p:spPr>
      </p:pic>
      <p:sp>
        <p:nvSpPr>
          <p:cNvPr id="3" name="Text Placeholder 2"/>
          <p:cNvSpPr>
            <a:spLocks noGrp="1"/>
          </p:cNvSpPr>
          <p:nvPr>
            <p:ph type="body" sz="half" idx="2"/>
          </p:nvPr>
        </p:nvSpPr>
        <p:spPr>
          <a:xfrm>
            <a:off x="685800" y="4572000"/>
            <a:ext cx="7772400" cy="1905000"/>
          </a:xfrm>
        </p:spPr>
        <p:txBody>
          <a:bodyPr>
            <a:normAutofit lnSpcReduction="10000"/>
          </a:bodyPr>
          <a:lstStyle/>
          <a:p>
            <a:r>
              <a:rPr lang="en-US" sz="2000" dirty="0" smtClean="0"/>
              <a:t>“Today </a:t>
            </a:r>
            <a:r>
              <a:rPr lang="en-US" sz="2000" dirty="0"/>
              <a:t>is the day of Supplication to Our Lady of Pompeii. Our Mother Mary always wants to walk with us, </a:t>
            </a:r>
            <a:r>
              <a:rPr lang="en-US" sz="2000" dirty="0" smtClean="0"/>
              <a:t>be </a:t>
            </a:r>
            <a:r>
              <a:rPr lang="en-US" sz="2000" dirty="0"/>
              <a:t>close, help us with her intercession and love.</a:t>
            </a:r>
          </a:p>
          <a:p>
            <a:r>
              <a:rPr lang="en-US" sz="2000" dirty="0"/>
              <a:t>So I would like to pray together with </a:t>
            </a:r>
            <a:r>
              <a:rPr lang="en-US" sz="2000" dirty="0" smtClean="0"/>
              <a:t>you for </a:t>
            </a:r>
            <a:r>
              <a:rPr lang="en-US" sz="2000" dirty="0"/>
              <a:t>this new mission, for the whole </a:t>
            </a:r>
            <a:r>
              <a:rPr lang="en-US" sz="2000" dirty="0" smtClean="0"/>
              <a:t>Church</a:t>
            </a:r>
            <a:r>
              <a:rPr lang="en-US" sz="2000" dirty="0"/>
              <a:t>, for peace in the world, and let us ask Mary, our Mother, for this special grace</a:t>
            </a:r>
            <a:r>
              <a:rPr lang="en-US" sz="2000" dirty="0" smtClean="0"/>
              <a:t>. Hail Mary, full of grace, the Lord is with you…”</a:t>
            </a:r>
            <a:endParaRPr lang="en-US" sz="2000" dirty="0"/>
          </a:p>
          <a:p>
            <a:endParaRPr lang="en-US" dirty="0"/>
          </a:p>
        </p:txBody>
      </p:sp>
    </p:spTree>
    <p:extLst>
      <p:ext uri="{BB962C8B-B14F-4D97-AF65-F5344CB8AC3E}">
        <p14:creationId xmlns:p14="http://schemas.microsoft.com/office/powerpoint/2010/main" val="1552589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0" y="0"/>
            <a:ext cx="3200400" cy="6705600"/>
          </a:xfrm>
        </p:spPr>
        <p:txBody>
          <a:bodyPr>
            <a:noAutofit/>
          </a:bodyPr>
          <a:lstStyle/>
          <a:p>
            <a:endParaRPr lang="en-US" sz="1200" dirty="0" smtClean="0"/>
          </a:p>
          <a:p>
            <a:endParaRPr lang="en-US" sz="2400" dirty="0" smtClean="0"/>
          </a:p>
          <a:p>
            <a:r>
              <a:rPr lang="en-US" sz="2400" dirty="0" smtClean="0"/>
              <a:t>This </a:t>
            </a:r>
            <a:r>
              <a:rPr lang="en-US" sz="2400" dirty="0" smtClean="0"/>
              <a:t>represents the chair of St. </a:t>
            </a:r>
            <a:r>
              <a:rPr lang="en-US" sz="2400" dirty="0" smtClean="0"/>
              <a:t>Peter, the symbol of authority. </a:t>
            </a:r>
            <a:r>
              <a:rPr lang="en-US" sz="2400" dirty="0"/>
              <a:t>The Pope is </a:t>
            </a:r>
            <a:r>
              <a:rPr lang="en-US" sz="2400" dirty="0" smtClean="0"/>
              <a:t>the successor </a:t>
            </a:r>
            <a:r>
              <a:rPr lang="en-US" sz="2400" dirty="0"/>
              <a:t>of Saint Peter, upon whom Christ built His Church. </a:t>
            </a:r>
            <a:r>
              <a:rPr lang="en-US" sz="2400" dirty="0" smtClean="0"/>
              <a:t>This </a:t>
            </a:r>
            <a:r>
              <a:rPr lang="en-US" sz="2400" dirty="0"/>
              <a:t>Apostolic </a:t>
            </a:r>
            <a:r>
              <a:rPr lang="en-US" sz="2400" dirty="0" smtClean="0"/>
              <a:t>Succession </a:t>
            </a:r>
            <a:r>
              <a:rPr lang="en-US" sz="2400" dirty="0"/>
              <a:t>is the foundation for our unity as a </a:t>
            </a:r>
            <a:r>
              <a:rPr lang="en-US" sz="2400" dirty="0" smtClean="0"/>
              <a:t>Church because the </a:t>
            </a:r>
            <a:r>
              <a:rPr lang="en-US" sz="2400" dirty="0" smtClean="0"/>
              <a:t>Apostolic Succession has been unbroken since the time of the Apostles.</a:t>
            </a:r>
            <a:endParaRPr lang="en-US" sz="2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82547"/>
            <a:ext cx="4256726" cy="6386477"/>
          </a:xfrm>
          <a:prstGeom prst="rect">
            <a:avLst/>
          </a:prstGeom>
        </p:spPr>
      </p:pic>
    </p:spTree>
    <p:extLst>
      <p:ext uri="{BB962C8B-B14F-4D97-AF65-F5344CB8AC3E}">
        <p14:creationId xmlns:p14="http://schemas.microsoft.com/office/powerpoint/2010/main" val="3019475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73" y="228600"/>
            <a:ext cx="8554027" cy="1752600"/>
          </a:xfrm>
        </p:spPr>
        <p:txBody>
          <a:bodyPr>
            <a:normAutofit fontScale="90000"/>
          </a:bodyPr>
          <a:lstStyle/>
          <a:p>
            <a:r>
              <a:rPr lang="en-US" sz="3600" dirty="0" smtClean="0"/>
              <a:t>“Jesus is the Christ, the Son of the living God: </a:t>
            </a:r>
            <a:br>
              <a:rPr lang="en-US" sz="3600" dirty="0" smtClean="0"/>
            </a:br>
            <a:r>
              <a:rPr lang="en-US" sz="3600" dirty="0" smtClean="0"/>
              <a:t>the one Savior Who alone reveals </a:t>
            </a:r>
            <a:br>
              <a:rPr lang="en-US" sz="3600" dirty="0" smtClean="0"/>
            </a:br>
            <a:r>
              <a:rPr lang="en-US" sz="3600" dirty="0" smtClean="0"/>
              <a:t>the face of the Father.”</a:t>
            </a:r>
            <a:r>
              <a:rPr lang="en-US" dirty="0" smtClean="0"/>
              <a:t/>
            </a:r>
            <a:br>
              <a:rPr lang="en-US" dirty="0" smtClean="0"/>
            </a:br>
            <a:r>
              <a:rPr lang="en-US" sz="2200" dirty="0" smtClean="0"/>
              <a:t>Pope Leo’s h</a:t>
            </a:r>
            <a:r>
              <a:rPr lang="en-US" sz="2200" dirty="0" smtClean="0"/>
              <a:t>omily at Mass with the cardinal electors May 9, 2025</a:t>
            </a:r>
            <a:endParaRPr lang="en-US" sz="2200" dirty="0"/>
          </a:p>
        </p:txBody>
      </p:sp>
      <p:sp>
        <p:nvSpPr>
          <p:cNvPr id="6" name="Content Placeholder 5"/>
          <p:cNvSpPr>
            <a:spLocks noGrp="1"/>
          </p:cNvSpPr>
          <p:nvPr>
            <p:ph sz="half" idx="1"/>
          </p:nvPr>
        </p:nvSpPr>
        <p:spPr>
          <a:xfrm>
            <a:off x="285174" y="2067088"/>
            <a:ext cx="8554026" cy="4486112"/>
          </a:xfrm>
        </p:spPr>
        <p:txBody>
          <a:bodyPr>
            <a:normAutofit/>
          </a:bodyPr>
          <a:lstStyle/>
          <a:p>
            <a:pPr marL="0" indent="0" algn="ctr">
              <a:buNone/>
            </a:pPr>
            <a:endParaRPr lang="en-US" sz="900" dirty="0" smtClean="0"/>
          </a:p>
          <a:p>
            <a:r>
              <a:rPr lang="en-US" dirty="0" smtClean="0"/>
              <a:t>V</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73" y="2067088"/>
            <a:ext cx="8554026" cy="4486111"/>
          </a:xfrm>
          <a:prstGeom prst="rect">
            <a:avLst/>
          </a:prstGeom>
        </p:spPr>
      </p:pic>
    </p:spTree>
    <p:extLst>
      <p:ext uri="{BB962C8B-B14F-4D97-AF65-F5344CB8AC3E}">
        <p14:creationId xmlns:p14="http://schemas.microsoft.com/office/powerpoint/2010/main" val="285828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 y="0"/>
            <a:ext cx="4168775" cy="6858000"/>
          </a:xfrm>
        </p:spPr>
        <p:txBody>
          <a:bodyPr lIns="0">
            <a:normAutofit fontScale="62500" lnSpcReduction="20000"/>
          </a:bodyPr>
          <a:lstStyle/>
          <a:p>
            <a:pPr algn="ctr" eaLnBrk="1" hangingPunct="1">
              <a:buFontTx/>
              <a:buNone/>
            </a:pPr>
            <a:r>
              <a:rPr lang="en-US" sz="800" b="1" dirty="0" smtClean="0"/>
              <a:t> </a:t>
            </a:r>
            <a:endParaRPr lang="en-US" sz="800" b="1" dirty="0"/>
          </a:p>
          <a:p>
            <a:pPr algn="ctr" eaLnBrk="1" hangingPunct="1">
              <a:buFontTx/>
              <a:buNone/>
            </a:pPr>
            <a:endParaRPr lang="en-US" sz="1300" b="1" dirty="0" smtClean="0"/>
          </a:p>
          <a:p>
            <a:pPr algn="ctr" eaLnBrk="1" hangingPunct="1">
              <a:buFontTx/>
              <a:buNone/>
            </a:pPr>
            <a:endParaRPr lang="en-US" sz="1300" b="1" dirty="0"/>
          </a:p>
          <a:p>
            <a:pPr marL="0" indent="0" algn="ctr">
              <a:buNone/>
            </a:pPr>
            <a:r>
              <a:rPr lang="en-US" b="1" dirty="0" smtClean="0"/>
              <a:t>Prayer for</a:t>
            </a:r>
            <a:br>
              <a:rPr lang="en-US" b="1" dirty="0" smtClean="0"/>
            </a:br>
            <a:r>
              <a:rPr lang="en-US" b="1" dirty="0" smtClean="0"/>
              <a:t>Pope Leo XIV</a:t>
            </a:r>
          </a:p>
          <a:p>
            <a:pPr marL="0" indent="0" algn="ctr">
              <a:buNone/>
            </a:pPr>
            <a:r>
              <a:rPr lang="en-US" i="1" dirty="0"/>
              <a:t>O God, who in </a:t>
            </a:r>
            <a:r>
              <a:rPr lang="en-US" i="1" dirty="0"/>
              <a:t>Y</a:t>
            </a:r>
            <a:r>
              <a:rPr lang="en-US" i="1" dirty="0" smtClean="0"/>
              <a:t>our </a:t>
            </a:r>
            <a:r>
              <a:rPr lang="en-US" i="1" dirty="0"/>
              <a:t>providential design</a:t>
            </a:r>
            <a:endParaRPr lang="en-US" dirty="0"/>
          </a:p>
          <a:p>
            <a:pPr marL="0" indent="0" algn="ctr">
              <a:buNone/>
            </a:pPr>
            <a:r>
              <a:rPr lang="en-US" i="1" dirty="0"/>
              <a:t>willed that </a:t>
            </a:r>
            <a:r>
              <a:rPr lang="en-US" i="1" dirty="0" smtClean="0"/>
              <a:t>Your </a:t>
            </a:r>
            <a:r>
              <a:rPr lang="en-US" i="1" dirty="0"/>
              <a:t>Church be built upon blessed Peter,</a:t>
            </a:r>
            <a:endParaRPr lang="en-US" dirty="0"/>
          </a:p>
          <a:p>
            <a:pPr marL="0" indent="0" algn="ctr">
              <a:buNone/>
            </a:pPr>
            <a:r>
              <a:rPr lang="en-US" i="1" dirty="0"/>
              <a:t>whom you set over the other Apostles,</a:t>
            </a:r>
            <a:endParaRPr lang="en-US" dirty="0"/>
          </a:p>
          <a:p>
            <a:pPr marL="0" indent="0" algn="ctr">
              <a:buNone/>
            </a:pPr>
            <a:r>
              <a:rPr lang="en-US" i="1" dirty="0"/>
              <a:t>look with favor, we pray, </a:t>
            </a:r>
            <a:r>
              <a:rPr lang="en-US" i="1" dirty="0" smtClean="0"/>
              <a:t/>
            </a:r>
            <a:br>
              <a:rPr lang="en-US" i="1" dirty="0" smtClean="0"/>
            </a:br>
            <a:r>
              <a:rPr lang="en-US" i="1" dirty="0" smtClean="0"/>
              <a:t>on </a:t>
            </a:r>
            <a:r>
              <a:rPr lang="en-US" i="1" dirty="0"/>
              <a:t>Leo our Pope</a:t>
            </a:r>
            <a:endParaRPr lang="en-US" dirty="0"/>
          </a:p>
          <a:p>
            <a:pPr marL="0" indent="0" algn="ctr">
              <a:buNone/>
            </a:pPr>
            <a:r>
              <a:rPr lang="en-US" i="1" dirty="0"/>
              <a:t>and grant that he,</a:t>
            </a:r>
            <a:r>
              <a:rPr lang="en-US" dirty="0"/>
              <a:t> </a:t>
            </a:r>
            <a:r>
              <a:rPr lang="en-US" i="1" dirty="0"/>
              <a:t>whom you have made Peter’s successor,</a:t>
            </a:r>
            <a:endParaRPr lang="en-US" dirty="0"/>
          </a:p>
          <a:p>
            <a:pPr marL="0" indent="0" algn="ctr">
              <a:buNone/>
            </a:pPr>
            <a:r>
              <a:rPr lang="en-US" i="1" dirty="0"/>
              <a:t>may be for your people</a:t>
            </a:r>
            <a:r>
              <a:rPr lang="en-US" dirty="0"/>
              <a:t> </a:t>
            </a:r>
            <a:r>
              <a:rPr lang="en-US" i="1" dirty="0"/>
              <a:t>a visible </a:t>
            </a:r>
            <a:r>
              <a:rPr lang="en-US" i="1" dirty="0" smtClean="0"/>
              <a:t/>
            </a:r>
            <a:br>
              <a:rPr lang="en-US" i="1" dirty="0" smtClean="0"/>
            </a:br>
            <a:r>
              <a:rPr lang="en-US" i="1" dirty="0" smtClean="0"/>
              <a:t>source </a:t>
            </a:r>
            <a:r>
              <a:rPr lang="en-US" i="1" dirty="0"/>
              <a:t>and foundation</a:t>
            </a:r>
            <a:endParaRPr lang="en-US" dirty="0"/>
          </a:p>
          <a:p>
            <a:pPr marL="0" indent="0" algn="ctr">
              <a:buNone/>
            </a:pPr>
            <a:r>
              <a:rPr lang="en-US" i="1" dirty="0"/>
              <a:t>of unity in faith and of communion.</a:t>
            </a:r>
            <a:endParaRPr lang="en-US" dirty="0"/>
          </a:p>
          <a:p>
            <a:pPr marL="0" indent="0" algn="ctr">
              <a:buNone/>
            </a:pPr>
            <a:r>
              <a:rPr lang="en-US" i="1" dirty="0"/>
              <a:t>Through our Lord Jesus Christ, </a:t>
            </a:r>
            <a:r>
              <a:rPr lang="en-US" i="1" dirty="0" smtClean="0"/>
              <a:t/>
            </a:r>
            <a:br>
              <a:rPr lang="en-US" i="1" dirty="0" smtClean="0"/>
            </a:br>
            <a:r>
              <a:rPr lang="en-US" i="1" dirty="0" smtClean="0"/>
              <a:t>Your </a:t>
            </a:r>
            <a:r>
              <a:rPr lang="en-US" i="1" dirty="0"/>
              <a:t>Son,</a:t>
            </a:r>
            <a:endParaRPr lang="en-US" dirty="0"/>
          </a:p>
          <a:p>
            <a:pPr marL="0" indent="0" algn="ctr">
              <a:buNone/>
            </a:pPr>
            <a:r>
              <a:rPr lang="en-US" i="1" dirty="0"/>
              <a:t>who lives and reigns with </a:t>
            </a:r>
            <a:r>
              <a:rPr lang="en-US" i="1" dirty="0" smtClean="0"/>
              <a:t>You</a:t>
            </a:r>
            <a:endParaRPr lang="en-US" dirty="0"/>
          </a:p>
          <a:p>
            <a:pPr marL="0" indent="0" algn="ctr">
              <a:buNone/>
            </a:pPr>
            <a:r>
              <a:rPr lang="en-US" i="1" dirty="0"/>
              <a:t>in the unity of the Holy Spirit,</a:t>
            </a:r>
            <a:endParaRPr lang="en-US" dirty="0"/>
          </a:p>
          <a:p>
            <a:pPr marL="0" indent="0" algn="ctr">
              <a:buNone/>
            </a:pPr>
            <a:r>
              <a:rPr lang="en-US" i="1" dirty="0"/>
              <a:t>God, for ever and ever</a:t>
            </a:r>
            <a:r>
              <a:rPr lang="en-US" i="1" dirty="0" smtClean="0"/>
              <a:t>. Amen.</a:t>
            </a:r>
            <a:endParaRPr lang="en-US" dirty="0"/>
          </a:p>
          <a:p>
            <a:pPr marL="0" indent="0">
              <a:buNone/>
            </a:pPr>
            <a:r>
              <a:rPr lang="en-US" dirty="0" smtClean="0"/>
              <a:t>			</a:t>
            </a:r>
            <a:r>
              <a:rPr lang="en-US" sz="1200" dirty="0" smtClean="0"/>
              <a:t>Collect </a:t>
            </a:r>
            <a:r>
              <a:rPr lang="en-US" sz="1200" dirty="0"/>
              <a:t>of the Mass for the Pope</a:t>
            </a:r>
            <a:br>
              <a:rPr lang="en-US" sz="1200" dirty="0"/>
            </a:br>
            <a:r>
              <a:rPr lang="en-US" sz="1200" dirty="0" smtClean="0"/>
              <a:t>		                                       T </a:t>
            </a:r>
            <a:r>
              <a:rPr lang="en-US" sz="1200" dirty="0"/>
              <a:t>he Roman Missal, Third </a:t>
            </a:r>
            <a:r>
              <a:rPr lang="en-US" sz="1200" dirty="0" smtClean="0"/>
              <a:t>Edition</a:t>
            </a:r>
            <a:endParaRPr lang="en-US" sz="1300" b="1" dirty="0" smtClean="0"/>
          </a:p>
          <a:p>
            <a:pPr algn="ctr" eaLnBrk="1" hangingPunct="1">
              <a:buFontTx/>
              <a:buNone/>
            </a:pPr>
            <a:endParaRPr lang="en-US" sz="1300" b="1" dirty="0"/>
          </a:p>
          <a:p>
            <a:pPr algn="ctr" eaLnBrk="1" hangingPunct="1">
              <a:buFontTx/>
              <a:buNone/>
            </a:pPr>
            <a:endParaRPr lang="en-US" sz="1300" b="1" dirty="0" smtClean="0"/>
          </a:p>
          <a:p>
            <a:pPr algn="ctr" eaLnBrk="1" hangingPunct="1">
              <a:buFontTx/>
              <a:buNone/>
            </a:pPr>
            <a:r>
              <a:rPr lang="en-US" sz="1300" b="1" dirty="0" smtClean="0"/>
              <a:t>Window in St. Peter’s – symbol of God the Holy Spirit</a:t>
            </a:r>
          </a:p>
        </p:txBody>
      </p:sp>
      <p:pic>
        <p:nvPicPr>
          <p:cNvPr id="10243" name="Picture 9" descr="DSC_0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8775" y="0"/>
            <a:ext cx="4975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4670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133 Cardinal Electors participated </a:t>
            </a:r>
            <a:r>
              <a:rPr lang="en-US" dirty="0" smtClean="0"/>
              <a:t/>
            </a:r>
            <a:br>
              <a:rPr lang="en-US" dirty="0" smtClean="0"/>
            </a:br>
            <a:r>
              <a:rPr lang="en-US" dirty="0" smtClean="0"/>
              <a:t>in </a:t>
            </a:r>
            <a:r>
              <a:rPr lang="en-US" dirty="0" smtClean="0"/>
              <a:t>the Conclave: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0"/>
            <a:ext cx="7676590" cy="5114528"/>
          </a:xfrm>
        </p:spPr>
      </p:pic>
    </p:spTree>
    <p:extLst>
      <p:ext uri="{BB962C8B-B14F-4D97-AF65-F5344CB8AC3E}">
        <p14:creationId xmlns:p14="http://schemas.microsoft.com/office/powerpoint/2010/main" val="212700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“Room of Tears”</a:t>
            </a:r>
            <a:endParaRPr lang="en-US" dirty="0"/>
          </a:p>
        </p:txBody>
      </p:sp>
      <p:sp>
        <p:nvSpPr>
          <p:cNvPr id="3" name="Content Placeholder 2"/>
          <p:cNvSpPr>
            <a:spLocks noGrp="1"/>
          </p:cNvSpPr>
          <p:nvPr>
            <p:ph sz="half" idx="1"/>
          </p:nvPr>
        </p:nvSpPr>
        <p:spPr>
          <a:xfrm>
            <a:off x="457200" y="1295400"/>
            <a:ext cx="4038600" cy="5181600"/>
          </a:xfrm>
        </p:spPr>
        <p:txBody>
          <a:bodyPr>
            <a:normAutofit fontScale="85000" lnSpcReduction="20000"/>
          </a:bodyPr>
          <a:lstStyle/>
          <a:p>
            <a:r>
              <a:rPr lang="en-US" dirty="0" smtClean="0"/>
              <a:t>After his election on May 8, </a:t>
            </a:r>
            <a:br>
              <a:rPr lang="en-US" dirty="0" smtClean="0"/>
            </a:br>
            <a:r>
              <a:rPr lang="en-US" dirty="0" smtClean="0"/>
              <a:t>Pope Leo XIV dressed </a:t>
            </a:r>
            <a:r>
              <a:rPr lang="en-US" dirty="0"/>
              <a:t>in the </a:t>
            </a:r>
            <a:r>
              <a:rPr lang="en-US" dirty="0" smtClean="0"/>
              <a:t/>
            </a:r>
            <a:br>
              <a:rPr lang="en-US" dirty="0" smtClean="0"/>
            </a:br>
            <a:r>
              <a:rPr lang="en-US" dirty="0" smtClean="0"/>
              <a:t>“</a:t>
            </a:r>
            <a:r>
              <a:rPr lang="en-US" dirty="0"/>
              <a:t>Room of Tears”—perhaps so-called because of the emotion of the moment. </a:t>
            </a:r>
            <a:endParaRPr lang="en-US" dirty="0" smtClean="0"/>
          </a:p>
          <a:p>
            <a:r>
              <a:rPr lang="en-US" dirty="0" smtClean="0"/>
              <a:t>When </a:t>
            </a:r>
            <a:r>
              <a:rPr lang="en-US" dirty="0"/>
              <a:t>he </a:t>
            </a:r>
            <a:r>
              <a:rPr lang="en-US" dirty="0" smtClean="0"/>
              <a:t>returned </a:t>
            </a:r>
            <a:r>
              <a:rPr lang="en-US" dirty="0"/>
              <a:t>to the </a:t>
            </a:r>
            <a:r>
              <a:rPr lang="en-US" dirty="0" smtClean="0"/>
              <a:t>Chapel, </a:t>
            </a:r>
            <a:r>
              <a:rPr lang="en-US" dirty="0"/>
              <a:t>a Gospel passage connected to the Petrine ministry </a:t>
            </a:r>
            <a:r>
              <a:rPr lang="en-US" dirty="0" smtClean="0"/>
              <a:t>was </a:t>
            </a:r>
            <a:r>
              <a:rPr lang="en-US" dirty="0"/>
              <a:t>read, a brief prayer </a:t>
            </a:r>
            <a:r>
              <a:rPr lang="en-US" dirty="0" smtClean="0"/>
              <a:t>was </a:t>
            </a:r>
            <a:r>
              <a:rPr lang="en-US" dirty="0"/>
              <a:t>given, and the </a:t>
            </a:r>
            <a:r>
              <a:rPr lang="en-US" dirty="0" smtClean="0"/>
              <a:t>Cardinals </a:t>
            </a:r>
            <a:r>
              <a:rPr lang="en-US" dirty="0" smtClean="0"/>
              <a:t>processed, </a:t>
            </a:r>
            <a:r>
              <a:rPr lang="en-US" dirty="0"/>
              <a:t>one-by-one to the new </a:t>
            </a:r>
            <a:r>
              <a:rPr lang="en-US" dirty="0" smtClean="0"/>
              <a:t>Pontiff</a:t>
            </a:r>
            <a:r>
              <a:rPr lang="en-US" dirty="0"/>
              <a:t>, congratulating him and promising their obedience</a:t>
            </a:r>
            <a:r>
              <a:rPr lang="en-US" dirty="0" smtClean="0"/>
              <a:t>.</a:t>
            </a:r>
          </a:p>
          <a:p>
            <a:r>
              <a:rPr lang="en-US" dirty="0" smtClean="0"/>
              <a:t> </a:t>
            </a:r>
            <a:r>
              <a:rPr lang="en-US" dirty="0"/>
              <a:t>The Pope and the </a:t>
            </a:r>
            <a:r>
              <a:rPr lang="en-US" dirty="0" smtClean="0"/>
              <a:t>Cardinals </a:t>
            </a:r>
            <a:r>
              <a:rPr lang="en-US" dirty="0" smtClean="0"/>
              <a:t>sang </a:t>
            </a:r>
            <a:r>
              <a:rPr lang="en-US" dirty="0"/>
              <a:t>the </a:t>
            </a:r>
            <a:r>
              <a:rPr lang="en-US" dirty="0" err="1"/>
              <a:t>Te</a:t>
            </a:r>
            <a:r>
              <a:rPr lang="en-US" dirty="0"/>
              <a:t> Deum together.”</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438400"/>
            <a:ext cx="4038600" cy="2757786"/>
          </a:xfrm>
        </p:spPr>
      </p:pic>
    </p:spTree>
    <p:extLst>
      <p:ext uri="{BB962C8B-B14F-4D97-AF65-F5344CB8AC3E}">
        <p14:creationId xmlns:p14="http://schemas.microsoft.com/office/powerpoint/2010/main" val="259283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7978140" cy="1600200"/>
          </a:xfrm>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4400" dirty="0" smtClean="0"/>
              <a:t>Pope Leo XIV</a:t>
            </a:r>
            <a:r>
              <a:rPr lang="en-US" sz="2400" dirty="0" smtClean="0"/>
              <a:t/>
            </a:r>
            <a:br>
              <a:rPr lang="en-US" sz="2400" dirty="0" smtClean="0"/>
            </a:br>
            <a:r>
              <a:rPr lang="en-US" sz="2400" dirty="0" smtClean="0"/>
              <a:t>waves to the crowds in St. Peter’s Square </a:t>
            </a:r>
            <a:br>
              <a:rPr lang="en-US" sz="2400" dirty="0" smtClean="0"/>
            </a:br>
            <a:r>
              <a:rPr lang="en-US" sz="2400" dirty="0" smtClean="0"/>
              <a:t>after his election as pope on May 8, 2025. </a:t>
            </a:r>
            <a:r>
              <a:rPr lang="en-US" dirty="0" smtClean="0"/>
              <a:t/>
            </a:r>
            <a:br>
              <a:rPr lang="en-US" dirty="0" smtClean="0"/>
            </a:br>
            <a:endParaRPr lang="en-US" dirty="0"/>
          </a:p>
        </p:txBody>
      </p:sp>
      <p:pic>
        <p:nvPicPr>
          <p:cNvPr id="6" name="Picture Placeholder 5"/>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5556" t="18181" r="5556" b="7576"/>
          <a:stretch/>
        </p:blipFill>
        <p:spPr>
          <a:xfrm>
            <a:off x="595604" y="316663"/>
            <a:ext cx="7915936" cy="4407737"/>
          </a:xfrm>
        </p:spPr>
      </p:pic>
    </p:spTree>
    <p:extLst>
      <p:ext uri="{BB962C8B-B14F-4D97-AF65-F5344CB8AC3E}">
        <p14:creationId xmlns:p14="http://schemas.microsoft.com/office/powerpoint/2010/main" val="255721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27009"/>
          </a:xfrm>
        </p:spPr>
        <p:txBody>
          <a:bodyPr/>
          <a:lstStyle/>
          <a:p>
            <a:r>
              <a:rPr lang="en-US" dirty="0" smtClean="0"/>
              <a:t>Pope Leo XIV</a:t>
            </a:r>
            <a:endParaRPr lang="en-US" dirty="0"/>
          </a:p>
        </p:txBody>
      </p:sp>
      <p:sp>
        <p:nvSpPr>
          <p:cNvPr id="3" name="Content Placeholder 2"/>
          <p:cNvSpPr>
            <a:spLocks noGrp="1"/>
          </p:cNvSpPr>
          <p:nvPr>
            <p:ph idx="1"/>
          </p:nvPr>
        </p:nvSpPr>
        <p:spPr>
          <a:xfrm>
            <a:off x="381000" y="1101648"/>
            <a:ext cx="8305800" cy="5024516"/>
          </a:xfrm>
        </p:spPr>
        <p:txBody>
          <a:bodyPr>
            <a:normAutofit lnSpcReduction="10000"/>
          </a:bodyPr>
          <a:lstStyle/>
          <a:p>
            <a:endParaRPr lang="en-US" sz="3600" dirty="0" smtClean="0"/>
          </a:p>
          <a:p>
            <a:endParaRPr lang="en-US" sz="3600" dirty="0" smtClean="0"/>
          </a:p>
          <a:p>
            <a:endParaRPr lang="en-US" sz="3600" dirty="0" smtClean="0"/>
          </a:p>
          <a:p>
            <a:r>
              <a:rPr lang="en-US" sz="3600" dirty="0" smtClean="0"/>
              <a:t>Born</a:t>
            </a:r>
            <a:r>
              <a:rPr lang="en-US" sz="3600" dirty="0" smtClean="0"/>
              <a:t>: September 14, 1955</a:t>
            </a:r>
          </a:p>
          <a:p>
            <a:r>
              <a:rPr lang="en-US" sz="3600" dirty="0" smtClean="0"/>
              <a:t>Ordained a Priest: June 19, 1982</a:t>
            </a:r>
          </a:p>
          <a:p>
            <a:r>
              <a:rPr lang="en-US" sz="3600" dirty="0" smtClean="0"/>
              <a:t>Ordained a Bishop: December 12, 2014</a:t>
            </a:r>
          </a:p>
          <a:p>
            <a:r>
              <a:rPr lang="en-US" sz="3600" dirty="0" smtClean="0"/>
              <a:t>Elevated to Cardinal: September 30, 2023</a:t>
            </a:r>
          </a:p>
          <a:p>
            <a:r>
              <a:rPr lang="en-US" sz="3600" dirty="0" smtClean="0"/>
              <a:t>Elected Pope: May 8, 2025</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1402" y="1447800"/>
            <a:ext cx="937396" cy="1073306"/>
          </a:xfrm>
          <a:prstGeom prst="rect">
            <a:avLst/>
          </a:prstGeom>
        </p:spPr>
      </p:pic>
    </p:spTree>
    <p:extLst>
      <p:ext uri="{BB962C8B-B14F-4D97-AF65-F5344CB8AC3E}">
        <p14:creationId xmlns:p14="http://schemas.microsoft.com/office/powerpoint/2010/main" val="398847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His </a:t>
            </a:r>
            <a:r>
              <a:rPr lang="en-US" dirty="0" smtClean="0"/>
              <a:t>Holiness, Pope </a:t>
            </a:r>
            <a:r>
              <a:rPr lang="en-US" dirty="0" smtClean="0"/>
              <a:t>Leo XIV</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95400"/>
            <a:ext cx="7476865" cy="4983163"/>
          </a:xfrm>
        </p:spPr>
      </p:pic>
    </p:spTree>
    <p:extLst>
      <p:ext uri="{BB962C8B-B14F-4D97-AF65-F5344CB8AC3E}">
        <p14:creationId xmlns:p14="http://schemas.microsoft.com/office/powerpoint/2010/main" val="12119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267</a:t>
            </a:r>
            <a:r>
              <a:rPr lang="en-US" baseline="30000" dirty="0" smtClean="0"/>
              <a:t>TH</a:t>
            </a:r>
            <a:r>
              <a:rPr lang="en-US" dirty="0" smtClean="0"/>
              <a:t> Pope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With </a:t>
            </a:r>
            <a:r>
              <a:rPr lang="en-US" b="1" dirty="0"/>
              <a:t>joy in our hearts and reverence in our voices, we share history in the making: a new pope has been elected</a:t>
            </a:r>
            <a:r>
              <a:rPr lang="en-US" b="1" dirty="0" smtClean="0"/>
              <a:t>.</a:t>
            </a:r>
            <a:br>
              <a:rPr lang="en-US" b="1" dirty="0" smtClean="0"/>
            </a:br>
            <a:endParaRPr lang="en-US" dirty="0"/>
          </a:p>
          <a:p>
            <a:pPr marL="0" indent="0">
              <a:buNone/>
            </a:pPr>
            <a:r>
              <a:rPr lang="en-US" b="1" dirty="0" err="1" smtClean="0"/>
              <a:t>Habemus</a:t>
            </a:r>
            <a:r>
              <a:rPr lang="en-US" b="1" dirty="0" smtClean="0"/>
              <a:t> </a:t>
            </a:r>
            <a:r>
              <a:rPr lang="en-US" b="1" dirty="0" err="1"/>
              <a:t>Papam</a:t>
            </a:r>
            <a:r>
              <a:rPr lang="en-US" b="1" dirty="0"/>
              <a:t>! The bells of St. Peter’s Basilica ring out as Catholics around the world rejoice in the election of our new Holy Father, Pope Leo XIV, formerly Cardinal Robert Francis Prevost, </a:t>
            </a:r>
            <a:r>
              <a:rPr lang="en-US" b="1" dirty="0" smtClean="0"/>
              <a:t>O.S.A.</a:t>
            </a:r>
            <a:r>
              <a:rPr lang="en-US" b="1" dirty="0"/>
              <a:t> </a:t>
            </a:r>
            <a:endParaRPr lang="en-US" dirty="0"/>
          </a:p>
          <a:p>
            <a:pPr marL="0" indent="0">
              <a:buNone/>
            </a:pPr>
            <a:r>
              <a:rPr lang="en-US" b="1" dirty="0"/>
              <a:t/>
            </a:r>
            <a:br>
              <a:rPr lang="en-US" b="1" dirty="0"/>
            </a:br>
            <a:r>
              <a:rPr lang="en-US" b="1" dirty="0"/>
              <a:t>Cardinal </a:t>
            </a:r>
            <a:r>
              <a:rPr lang="en-US" b="1" dirty="0" smtClean="0"/>
              <a:t>Prevost is </a:t>
            </a:r>
            <a:r>
              <a:rPr lang="en-US" b="1" dirty="0"/>
              <a:t>an American prelate born in Chicago in 1955. A member of the Order of Saint Augustine, he has served extensively in both the United States and Peru as a missionary, educator, and Church leader. After earning a doctorate in canon law in Rome, he held key roles in formation and ecclesiastical governance in Peru, including judicial vicar and seminary professor. He later served as Prior General of the Augustinians globally. Appointed bishop of </a:t>
            </a:r>
            <a:r>
              <a:rPr lang="en-US" b="1" dirty="0" smtClean="0"/>
              <a:t>Chiclayo, Peru </a:t>
            </a:r>
            <a:r>
              <a:rPr lang="en-US" b="1" dirty="0"/>
              <a:t>in 2015, he went on to become a member of several Vatican congregations. In January 2023, Pope Francis named him Prefect of the </a:t>
            </a:r>
            <a:r>
              <a:rPr lang="en-US" b="1" dirty="0" err="1"/>
              <a:t>Dicastery</a:t>
            </a:r>
            <a:r>
              <a:rPr lang="en-US" b="1" dirty="0"/>
              <a:t> for Bishops and President of the Pontifical Commission for Latin America</a:t>
            </a:r>
            <a:r>
              <a:rPr lang="en-US" b="1" dirty="0" smtClean="0"/>
              <a:t>.</a:t>
            </a:r>
            <a:endParaRPr lang="en-US" b="1" dirty="0"/>
          </a:p>
        </p:txBody>
      </p:sp>
    </p:spTree>
    <p:extLst>
      <p:ext uri="{BB962C8B-B14F-4D97-AF65-F5344CB8AC3E}">
        <p14:creationId xmlns:p14="http://schemas.microsoft.com/office/powerpoint/2010/main" val="56276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2753362"/>
          </a:xfrm>
        </p:spPr>
        <p:txBody>
          <a:bodyPr>
            <a:normAutofit/>
          </a:bodyPr>
          <a:lstStyle/>
          <a:p>
            <a:r>
              <a:rPr lang="en-US" sz="2800" dirty="0" smtClean="0"/>
              <a:t>			       Pope Leo XIV’s</a:t>
            </a:r>
            <a:br>
              <a:rPr lang="en-US" sz="2800" dirty="0" smtClean="0"/>
            </a:br>
            <a:r>
              <a:rPr lang="en-US" sz="2800" dirty="0" smtClean="0"/>
              <a:t>			         excerpted Message </a:t>
            </a:r>
            <a:br>
              <a:rPr lang="en-US" sz="2800" dirty="0" smtClean="0"/>
            </a:br>
            <a:r>
              <a:rPr lang="en-US" sz="2800" dirty="0"/>
              <a:t>	</a:t>
            </a:r>
            <a:r>
              <a:rPr lang="en-US" sz="2800" dirty="0" smtClean="0"/>
              <a:t>		</a:t>
            </a:r>
            <a:r>
              <a:rPr lang="en-US" sz="2800" dirty="0"/>
              <a:t> </a:t>
            </a:r>
            <a:r>
              <a:rPr lang="en-US" sz="2800" dirty="0" smtClean="0"/>
              <a:t>        </a:t>
            </a:r>
            <a:r>
              <a:rPr lang="en-US" sz="2800" dirty="0" smtClean="0"/>
              <a:t>to Rome </a:t>
            </a:r>
            <a:br>
              <a:rPr lang="en-US" sz="2800" dirty="0" smtClean="0"/>
            </a:br>
            <a:r>
              <a:rPr lang="en-US" sz="2800" dirty="0" smtClean="0"/>
              <a:t>			</a:t>
            </a:r>
            <a:r>
              <a:rPr lang="en-US" sz="2800" dirty="0"/>
              <a:t> </a:t>
            </a:r>
            <a:r>
              <a:rPr lang="en-US" sz="2800" dirty="0" smtClean="0"/>
              <a:t>        </a:t>
            </a:r>
            <a:r>
              <a:rPr lang="en-US" sz="2800" dirty="0" smtClean="0"/>
              <a:t>and to the World</a:t>
            </a:r>
            <a:br>
              <a:rPr lang="en-US" sz="2800" dirty="0" smtClean="0"/>
            </a:br>
            <a:r>
              <a:rPr lang="en-US" sz="2800" dirty="0" smtClean="0"/>
              <a:t>			                May 8, 2025	      </a:t>
            </a:r>
            <a:endParaRPr lang="en-US" sz="2800" dirty="0"/>
          </a:p>
        </p:txBody>
      </p:sp>
      <p:sp>
        <p:nvSpPr>
          <p:cNvPr id="3" name="Content Placeholder 2"/>
          <p:cNvSpPr>
            <a:spLocks noGrp="1"/>
          </p:cNvSpPr>
          <p:nvPr>
            <p:ph idx="1"/>
          </p:nvPr>
        </p:nvSpPr>
        <p:spPr>
          <a:xfrm>
            <a:off x="381000" y="3045620"/>
            <a:ext cx="8305800" cy="3507580"/>
          </a:xfrm>
        </p:spPr>
        <p:txBody>
          <a:bodyPr>
            <a:noAutofit/>
          </a:bodyPr>
          <a:lstStyle/>
          <a:p>
            <a:pPr marL="0" indent="0">
              <a:buNone/>
            </a:pPr>
            <a:r>
              <a:rPr lang="en-US" sz="2400" b="1" dirty="0" smtClean="0"/>
              <a:t>“Peace be with you all!...God </a:t>
            </a:r>
            <a:r>
              <a:rPr lang="en-US" sz="2400" b="1" dirty="0"/>
              <a:t>loves us, God loves </a:t>
            </a:r>
            <a:r>
              <a:rPr lang="en-US" sz="2400" b="1" dirty="0" smtClean="0"/>
              <a:t>you, </a:t>
            </a:r>
            <a:r>
              <a:rPr lang="en-US" sz="2400" b="1" dirty="0"/>
              <a:t>and evil will not prevail! We are all in God's hands. Therefore, without fear, united hand in hand with God and each other -- let us go forward. We are disciples of Christ. Christ goes before us.</a:t>
            </a:r>
            <a:endParaRPr lang="en-US" sz="2400" dirty="0"/>
          </a:p>
          <a:p>
            <a:pPr marL="0" indent="0">
              <a:buNone/>
            </a:pPr>
            <a:r>
              <a:rPr lang="en-US" sz="2400" b="1" dirty="0" smtClean="0"/>
              <a:t/>
            </a:r>
            <a:br>
              <a:rPr lang="en-US" sz="2400" b="1" dirty="0" smtClean="0"/>
            </a:br>
            <a:r>
              <a:rPr lang="en-US" sz="2400" b="1" dirty="0" smtClean="0"/>
              <a:t>The </a:t>
            </a:r>
            <a:r>
              <a:rPr lang="en-US" sz="2400" b="1" dirty="0"/>
              <a:t>world needs His light. Humanity needs </a:t>
            </a:r>
            <a:r>
              <a:rPr lang="en-US" sz="2400" b="1" dirty="0" smtClean="0"/>
              <a:t>Jesus </a:t>
            </a:r>
            <a:r>
              <a:rPr lang="en-US" sz="2400" b="1" dirty="0"/>
              <a:t>as the bridge to be reached by God and </a:t>
            </a:r>
            <a:r>
              <a:rPr lang="en-US" sz="2400" b="1" dirty="0" smtClean="0"/>
              <a:t>His </a:t>
            </a:r>
            <a:r>
              <a:rPr lang="en-US" sz="2400" b="1" dirty="0"/>
              <a:t>love. Help us </a:t>
            </a:r>
            <a:r>
              <a:rPr lang="en-US" sz="2400" b="1" dirty="0" smtClean="0"/>
              <a:t> </a:t>
            </a:r>
            <a:r>
              <a:rPr lang="en-US" sz="2400" b="1" dirty="0"/>
              <a:t>to build bridges, with dialogue, with encounter, uniting us all to be one people always at peace</a:t>
            </a:r>
            <a:r>
              <a:rPr lang="en-US" sz="2400" b="1" dirty="0" smtClean="0"/>
              <a:t>.”  - Pope Leo XIV</a:t>
            </a:r>
            <a:r>
              <a:rPr lang="en-US" sz="2400" dirty="0"/>
              <a:t/>
            </a:r>
            <a:br>
              <a:rPr lang="en-US" sz="2400" dirty="0"/>
            </a:br>
            <a:endParaRPr lang="en-US" sz="2400"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57018"/>
            <a:ext cx="4156472" cy="2770982"/>
          </a:xfrm>
          <a:prstGeom prst="rect">
            <a:avLst/>
          </a:prstGeom>
        </p:spPr>
      </p:pic>
    </p:spTree>
    <p:extLst>
      <p:ext uri="{BB962C8B-B14F-4D97-AF65-F5344CB8AC3E}">
        <p14:creationId xmlns:p14="http://schemas.microsoft.com/office/powerpoint/2010/main" val="2922826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Pope </a:t>
            </a:r>
            <a:r>
              <a:rPr lang="en-US" dirty="0" smtClean="0"/>
              <a:t>Leo </a:t>
            </a:r>
            <a:r>
              <a:rPr lang="en-US" dirty="0" smtClean="0"/>
              <a:t>XIV,</a:t>
            </a:r>
            <a:br>
              <a:rPr lang="en-US" dirty="0" smtClean="0"/>
            </a:br>
            <a:r>
              <a:rPr lang="en-US" dirty="0" smtClean="0"/>
              <a:t> the Vicar of Christ on earth</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9423810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0&quot;/&gt;&lt;/object&gt;&lt;object type=&quot;3&quot; unique_id=&quot;10005&quot;&gt;&lt;property id=&quot;20148&quot; value=&quot;5&quot;/&gt;&lt;property id=&quot;20300&quot; value=&quot;Slide 2 - &amp;quot;His Holiness, Benedict XVI,&amp;#x0D;&amp;#x0A;in his final days as the Pope!&amp;quot;&quot;/&gt;&lt;property id=&quot;20307&quot; value=&quot;275&quot;/&gt;&lt;/object&gt;&lt;object type=&quot;3&quot; unique_id=&quot;10006&quot;&gt;&lt;property id=&quot;20148&quot; value=&quot;5&quot;/&gt;&lt;property id=&quot;20300&quot; value=&quot;Slide 3 - &amp;quot;“After having repeatedly examined my conscience before God, &amp;quot;&quot;/&gt;&lt;property id=&quot;20307&quot; value=&quot;284&quot;/&gt;&lt;/object&gt;&lt;object type=&quot;3&quot; unique_id=&quot;10007&quot;&gt;&lt;property id=&quot;20148&quot; value=&quot;5&quot;/&gt;&lt;property id=&quot;20300&quot; value=&quot;Slide 4 - &amp;quot;As he leaves the Vatican,                 Pope Benedict XVI wore the traditional red shoes, a sign of martyrdom.  &amp;quot;&quot;/&gt;&lt;property id=&quot;20307&quot; value=&quot;298&quot;/&gt;&lt;/object&gt;&lt;object type=&quot;3&quot; unique_id=&quot;10008&quot;&gt;&lt;property id=&quot;20148&quot; value=&quot;5&quot;/&gt;&lt;property id=&quot;20300&quot; value=&quot;Slide 5 - &amp;quot;The Holy Father’s final Angelus message, Wednesday, February 27th&amp;quot;&quot;/&gt;&lt;property id=&quot;20307&quot; value=&quot;273&quot;/&gt;&lt;/object&gt;&lt;object type=&quot;3&quot; unique_id=&quot;10009&quot;&gt;&lt;property id=&quot;20148&quot; value=&quot;5&quot;/&gt;&lt;property id=&quot;20300&quot; value=&quot;Slide 6 - &amp;quot;The Fisherman’s Ring is engraved with the image of St. Peter, fishing from a boat and encircled with the name of th&quot;/&gt;&lt;property id=&quot;20307&quot; value=&quot;276&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 - &amp;quot;The transition period is called Sede Vacante (vacant see), meaning the see of Rome is without a bishop.&amp;#x0D;&amp;#x0A;--------   &quot;/&gt;&lt;property id=&quot;20307&quot; value=&quot;279&quot;/&gt;&lt;/object&gt;&lt;object type=&quot;3&quot; unique_id=&quot;10012&quot;&gt;&lt;property id=&quot;20148&quot; value=&quot;5&quot;/&gt;&lt;property id=&quot;20300&quot; value=&quot;Slide 9 - &amp;quot;The Election of a New Pope&amp;quot;&quot;/&gt;&lt;property id=&quot;20307&quot; value=&quot;292&quot;/&gt;&lt;/object&gt;&lt;object type=&quot;3&quot; unique_id=&quot;10013&quot;&gt;&lt;property id=&quot;20148&quot; value=&quot;5&quot;/&gt;&lt;property id=&quot;20300&quot; value=&quot;Slide 10&quot;/&gt;&lt;property id=&quot;20307&quot; value=&quot;261&quot;/&gt;&lt;/object&gt;&lt;object type=&quot;3&quot; unique_id=&quot;10014&quot;&gt;&lt;property id=&quot;20148&quot; value=&quot;5&quot;/&gt;&lt;property id=&quot;20300&quot; value=&quot;Slide 11 - &amp;quot;Vatican City&amp;quot;&quot;/&gt;&lt;property id=&quot;20307&quot; value=&quot;294&quot;/&gt;&lt;/object&gt;&lt;object type=&quot;3&quot; unique_id=&quot;10015&quot;&gt;&lt;property id=&quot;20148&quot; value=&quot;5&quot;/&gt;&lt;property id=&quot;20300&quot; value=&quot;Slide 12 - &amp;quot;The arms of                                  “Mother Church” reaching out in love to all of Her children.&amp;quot;&quot;/&gt;&lt;property id=&quot;20307&quot; value=&quot;293&quot;/&gt;&lt;/object&gt;&lt;object type=&quot;3&quot; unique_id=&quot;10016&quot;&gt;&lt;property id=&quot;20148&quot; value=&quot;5&quot;/&gt;&lt;property id=&quot;20300&quot; value=&quot;Slide 13 - &amp;quot;The Cardinal Electors gathered at     St. Peter’s to pray the Rosary.  They will begin with Holy Mass on Tuesday, &quot;/&gt;&lt;property id=&quot;20307&quot; value=&quot;287&quot;/&gt;&lt;/object&gt;&lt;object type=&quot;3&quot; unique_id=&quot;10017&quot;&gt;&lt;property id=&quot;20148&quot; value=&quot;5&quot;/&gt;&lt;property id=&quot;20300&quot; value=&quot;Slide 14&quot;/&gt;&lt;property id=&quot;20307&quot; value=&quot;256&quot;/&gt;&lt;/object&gt;&lt;object type=&quot;3&quot; unique_id=&quot;10018&quot;&gt;&lt;property id=&quot;20148&quot; value=&quot;5&quot;/&gt;&lt;property id=&quot;20300&quot; value=&quot;Slide 15 - &amp;quot;The Cardinals from around the world arrived in Rome for the conclave.&amp;quot;&quot;/&gt;&lt;property id=&quot;20307&quot; value=&quot;278&quot;/&gt;&lt;/object&gt;&lt;object type=&quot;3&quot; unique_id=&quot;10019&quot;&gt;&lt;property id=&quot;20148&quot; value=&quot;5&quot;/&gt;&lt;property id=&quot;20300&quot; value=&quot;Slide 16&quot;/&gt;&lt;property id=&quot;20307&quot; value=&quot;283&quot;/&gt;&lt;/object&gt;&lt;object type=&quot;3&quot; unique_id=&quot;10020&quot;&gt;&lt;property id=&quot;20148&quot; value=&quot;5&quot;/&gt;&lt;property id=&quot;20300&quot; value=&quot;Slide 17&quot;/&gt;&lt;property id=&quot;20307&quot; value=&quot;280&quot;/&gt;&lt;/object&gt;&lt;object type=&quot;3&quot; unique_id=&quot;10021&quot;&gt;&lt;property id=&quot;20148&quot; value=&quot;5&quot;/&gt;&lt;property id=&quot;20300&quot; value=&quot;Slide 18&quot;/&gt;&lt;property id=&quot;20307&quot; value=&quot;281&quot;/&gt;&lt;/object&gt;&lt;object type=&quot;3&quot; unique_id=&quot;10022&quot;&gt;&lt;property id=&quot;20148&quot; value=&quot;5&quot;/&gt;&lt;property id=&quot;20300&quot; value=&quot;Slide 19 - &amp;quot;The Election of a New Pope&amp;quot;&quot;/&gt;&lt;property id=&quot;20307&quot; value=&quot;289&quot;/&gt;&lt;/object&gt;&lt;object type=&quot;3&quot; unique_id=&quot;10023&quot;&gt;&lt;property id=&quot;20148&quot; value=&quot;5&quot;/&gt;&lt;property id=&quot;20300&quot; value=&quot;Slide 20&quot;/&gt;&lt;property id=&quot;20307&quot; value=&quot;295&quot;/&gt;&lt;/object&gt;&lt;object type=&quot;3&quot; unique_id=&quot;10024&quot;&gt;&lt;property id=&quot;20148&quot; value=&quot;5&quot;/&gt;&lt;property id=&quot;20300&quot; value=&quot;Slide 21&quot;/&gt;&lt;property id=&quot;20307&quot; value=&quot;299&quot;/&gt;&lt;/object&gt;&lt;object type=&quot;3&quot; unique_id=&quot;10025&quot;&gt;&lt;property id=&quot;20148&quot; value=&quot;5&quot;/&gt;&lt;property id=&quot;20300&quot; value=&quot;Slide 22 - &amp;quot;“Habemus Papam!”&amp;quot;&quot;/&gt;&lt;property id=&quot;20307&quot; value=&quot;296&quot;/&gt;&lt;/object&gt;&lt;object type=&quot;3&quot; unique_id=&quot;10026&quot;&gt;&lt;property id=&quot;20148&quot; value=&quot;5&quot;/&gt;&lt;property id=&quot;20300&quot; value=&quot;Slide 23 - &amp;quot;The new Pope appears and imparts his Urbi and Orbi blessing (to the City and to the World).&amp;quot;&quot;/&gt;&lt;property id=&quot;20307&quot; value=&quot;297&quot;/&gt;&lt;/object&gt;&lt;object type=&quot;3&quot; unique_id=&quot;10027&quot;&gt;&lt;property id=&quot;20148&quot; value=&quot;5&quot;/&gt;&lt;property id=&quot;20300&quot; value=&quot;Slide 24&quot;/&gt;&lt;property id=&quot;20307&quot; value=&quot;26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1608</TotalTime>
  <Words>376</Words>
  <Application>Microsoft Office PowerPoint</Application>
  <PresentationFormat>On-screen Show (4:3)</PresentationFormat>
  <Paragraphs>65</Paragraphs>
  <Slides>15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133 Cardinal Electors participated  in the Conclave:</vt:lpstr>
      <vt:lpstr>The “Room of Tears”</vt:lpstr>
      <vt:lpstr>    Pope Leo XIV waves to the crowds in St. Peter’s Square  after his election as pope on May 8, 2025.  </vt:lpstr>
      <vt:lpstr>Pope Leo XIV</vt:lpstr>
      <vt:lpstr>His Holiness, Pope Leo XIV</vt:lpstr>
      <vt:lpstr>The 267TH Pope</vt:lpstr>
      <vt:lpstr>          Pope Leo XIV’s             excerpted Message              to Rome              and to the World                    May 8, 2025       </vt:lpstr>
      <vt:lpstr>Pope Leo XIV,  the Vicar of Christ on earth</vt:lpstr>
      <vt:lpstr>Pope Leo XIV is the successor of St. Peter –  “the Rock” on which Jesus founded the Church  --------                          The Statue of St. Peter in       St. Peter’s Basilica Vatican City                                                                                                                               </vt:lpstr>
      <vt:lpstr> “We must seek together how to be a missionary Church,  a Church that builds bridges, dialogue, always open to receive,  like this square, with the open arms of “Mother Church;”  Everyone, everyone needs our charity, our presence,  dialogue and love.”  -Pope Leo XIV </vt:lpstr>
      <vt:lpstr>PowerPoint Presentation</vt:lpstr>
      <vt:lpstr>PowerPoint Presentation</vt:lpstr>
      <vt:lpstr>“Jesus is the Christ, the Son of the living God:  the one Savior Who alone reveals  the face of the Father.” Pope Leo’s homily at Mass with the cardinal electors May 9,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Interregnum</dc:title>
  <dc:creator>Ann Lankford</dc:creator>
  <cp:lastModifiedBy>Ann Lankford</cp:lastModifiedBy>
  <cp:revision>117</cp:revision>
  <dcterms:created xsi:type="dcterms:W3CDTF">2006-08-16T00:00:00Z</dcterms:created>
  <dcterms:modified xsi:type="dcterms:W3CDTF">2025-05-12T17:17:48Z</dcterms:modified>
</cp:coreProperties>
</file>