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7" r:id="rId1"/>
  </p:sldMasterIdLst>
  <p:sldIdLst>
    <p:sldId id="256" r:id="rId2"/>
    <p:sldId id="257" r:id="rId3"/>
    <p:sldId id="285" r:id="rId4"/>
    <p:sldId id="292" r:id="rId5"/>
    <p:sldId id="297" r:id="rId6"/>
    <p:sldId id="306" r:id="rId7"/>
    <p:sldId id="326" r:id="rId8"/>
    <p:sldId id="265" r:id="rId9"/>
    <p:sldId id="268" r:id="rId10"/>
    <p:sldId id="266" r:id="rId11"/>
    <p:sldId id="264" r:id="rId12"/>
    <p:sldId id="263" r:id="rId13"/>
    <p:sldId id="273" r:id="rId14"/>
    <p:sldId id="296" r:id="rId15"/>
    <p:sldId id="295" r:id="rId16"/>
    <p:sldId id="270" r:id="rId17"/>
    <p:sldId id="277" r:id="rId18"/>
    <p:sldId id="335" r:id="rId19"/>
    <p:sldId id="311" r:id="rId20"/>
    <p:sldId id="327" r:id="rId21"/>
    <p:sldId id="312" r:id="rId22"/>
    <p:sldId id="313" r:id="rId23"/>
    <p:sldId id="314" r:id="rId24"/>
    <p:sldId id="315" r:id="rId25"/>
    <p:sldId id="316" r:id="rId26"/>
    <p:sldId id="318" r:id="rId27"/>
    <p:sldId id="319" r:id="rId28"/>
    <p:sldId id="320" r:id="rId29"/>
    <p:sldId id="321" r:id="rId30"/>
    <p:sldId id="317" r:id="rId31"/>
    <p:sldId id="322" r:id="rId32"/>
    <p:sldId id="323" r:id="rId33"/>
    <p:sldId id="324" r:id="rId34"/>
    <p:sldId id="287" r:id="rId35"/>
    <p:sldId id="288" r:id="rId36"/>
    <p:sldId id="289" r:id="rId37"/>
    <p:sldId id="290" r:id="rId38"/>
    <p:sldId id="258" r:id="rId39"/>
    <p:sldId id="259" r:id="rId40"/>
    <p:sldId id="286" r:id="rId41"/>
    <p:sldId id="260" r:id="rId42"/>
    <p:sldId id="261" r:id="rId43"/>
    <p:sldId id="262" r:id="rId44"/>
    <p:sldId id="332" r:id="rId45"/>
    <p:sldId id="272" r:id="rId46"/>
    <p:sldId id="333" r:id="rId47"/>
    <p:sldId id="334" r:id="rId48"/>
    <p:sldId id="281" r:id="rId49"/>
    <p:sldId id="336" r:id="rId50"/>
    <p:sldId id="283" r:id="rId51"/>
    <p:sldId id="294" r:id="rId52"/>
    <p:sldId id="331" r:id="rId53"/>
    <p:sldId id="328" r:id="rId54"/>
    <p:sldId id="329" r:id="rId55"/>
    <p:sldId id="330" r:id="rId56"/>
    <p:sldId id="291" r:id="rId57"/>
    <p:sldId id="299" r:id="rId58"/>
    <p:sldId id="305" r:id="rId59"/>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648"/>
    <a:srgbClr val="FFC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84" autoAdjust="0"/>
    <p:restoredTop sz="94660"/>
  </p:normalViewPr>
  <p:slideViewPr>
    <p:cSldViewPr snapToGrid="0">
      <p:cViewPr varScale="1">
        <p:scale>
          <a:sx n="111" d="100"/>
          <a:sy n="111" d="100"/>
        </p:scale>
        <p:origin x="31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_rels/data2.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svg"/></Relationships>
</file>

<file path=ppt/diagrams/_rels/drawing2.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66571A-B4A3-4777-8B3D-92E69A44630B}"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2E7D4763-DDFB-4D60-825A-2A45C36A70CC}">
      <dgm:prSet custT="1"/>
      <dgm:spPr/>
      <dgm:t>
        <a:bodyPr/>
        <a:lstStyle/>
        <a:p>
          <a:pPr algn="ctr"/>
          <a:r>
            <a:rPr lang="en-US" sz="1600" dirty="0"/>
            <a:t>Unexplained bruises, redness, or bleeding of the child’s genitals, anus or mouth</a:t>
          </a:r>
        </a:p>
      </dgm:t>
    </dgm:pt>
    <dgm:pt modelId="{74BAA469-70A8-4D50-AC68-F50F91FF7FBD}" type="parTrans" cxnId="{9DC7BCD9-2F80-4DCD-BA57-671AECB9569F}">
      <dgm:prSet/>
      <dgm:spPr/>
      <dgm:t>
        <a:bodyPr/>
        <a:lstStyle/>
        <a:p>
          <a:endParaRPr lang="en-US"/>
        </a:p>
      </dgm:t>
    </dgm:pt>
    <dgm:pt modelId="{44163F2C-DE97-4263-BF21-E38C43FAC732}" type="sibTrans" cxnId="{9DC7BCD9-2F80-4DCD-BA57-671AECB9569F}">
      <dgm:prSet/>
      <dgm:spPr/>
      <dgm:t>
        <a:bodyPr/>
        <a:lstStyle/>
        <a:p>
          <a:endParaRPr lang="en-US"/>
        </a:p>
      </dgm:t>
    </dgm:pt>
    <dgm:pt modelId="{A2666F2A-EC27-4B34-ABA0-A93BB27BEABB}">
      <dgm:prSet custT="1"/>
      <dgm:spPr/>
      <dgm:t>
        <a:bodyPr/>
        <a:lstStyle/>
        <a:p>
          <a:r>
            <a:rPr lang="en-US" sz="1400" dirty="0"/>
            <a:t>Unexplained urinary infections or sexually transmitted disease</a:t>
          </a:r>
        </a:p>
      </dgm:t>
    </dgm:pt>
    <dgm:pt modelId="{8567B321-0A7B-47A3-921C-1A476222B963}" type="parTrans" cxnId="{105E7229-9EE9-4634-B75A-475317B6D94F}">
      <dgm:prSet/>
      <dgm:spPr/>
      <dgm:t>
        <a:bodyPr/>
        <a:lstStyle/>
        <a:p>
          <a:endParaRPr lang="en-US"/>
        </a:p>
      </dgm:t>
    </dgm:pt>
    <dgm:pt modelId="{886B1F44-14C6-472A-A54A-20ED65C6C311}" type="sibTrans" cxnId="{105E7229-9EE9-4634-B75A-475317B6D94F}">
      <dgm:prSet/>
      <dgm:spPr/>
      <dgm:t>
        <a:bodyPr/>
        <a:lstStyle/>
        <a:p>
          <a:endParaRPr lang="en-US"/>
        </a:p>
      </dgm:t>
    </dgm:pt>
    <dgm:pt modelId="{FEBCDEFA-E1FF-4DD0-8C76-477F9158998D}">
      <dgm:prSet custT="1"/>
      <dgm:spPr/>
      <dgm:t>
        <a:bodyPr/>
        <a:lstStyle/>
        <a:p>
          <a:r>
            <a:rPr lang="en-US" sz="1600" dirty="0"/>
            <a:t>Frequent headaches, stomachaches, or body aches</a:t>
          </a:r>
        </a:p>
      </dgm:t>
    </dgm:pt>
    <dgm:pt modelId="{AE011BFE-9565-4029-9BA7-581136EE89F6}" type="parTrans" cxnId="{1A0913D2-969C-4184-A350-9753CAE852A2}">
      <dgm:prSet/>
      <dgm:spPr/>
      <dgm:t>
        <a:bodyPr/>
        <a:lstStyle/>
        <a:p>
          <a:endParaRPr lang="en-US"/>
        </a:p>
      </dgm:t>
    </dgm:pt>
    <dgm:pt modelId="{06A4E0F4-DF4C-4581-9158-4A426971ED6E}" type="sibTrans" cxnId="{1A0913D2-969C-4184-A350-9753CAE852A2}">
      <dgm:prSet/>
      <dgm:spPr/>
      <dgm:t>
        <a:bodyPr/>
        <a:lstStyle/>
        <a:p>
          <a:endParaRPr lang="en-US"/>
        </a:p>
      </dgm:t>
    </dgm:pt>
    <dgm:pt modelId="{F1FB77ED-5863-4081-86EB-AAA7EF15C69C}">
      <dgm:prSet custT="1"/>
      <dgm:spPr/>
      <dgm:t>
        <a:bodyPr/>
        <a:lstStyle/>
        <a:p>
          <a:r>
            <a:rPr lang="en-US" sz="1600" dirty="0"/>
            <a:t>Fatigue or feeling overly tired or unmotivated</a:t>
          </a:r>
        </a:p>
      </dgm:t>
    </dgm:pt>
    <dgm:pt modelId="{5610BAAB-15F8-4082-B301-C826FC065A20}" type="parTrans" cxnId="{1CACC66E-CE9B-4FEF-94C9-FF40F31E6B7B}">
      <dgm:prSet/>
      <dgm:spPr/>
      <dgm:t>
        <a:bodyPr/>
        <a:lstStyle/>
        <a:p>
          <a:endParaRPr lang="en-US"/>
        </a:p>
      </dgm:t>
    </dgm:pt>
    <dgm:pt modelId="{4526C6FD-2457-4CAB-8C51-BC6B361A41E2}" type="sibTrans" cxnId="{1CACC66E-CE9B-4FEF-94C9-FF40F31E6B7B}">
      <dgm:prSet/>
      <dgm:spPr/>
      <dgm:t>
        <a:bodyPr/>
        <a:lstStyle/>
        <a:p>
          <a:endParaRPr lang="en-US"/>
        </a:p>
      </dgm:t>
    </dgm:pt>
    <dgm:pt modelId="{B95B12A4-85D8-46F0-8B58-761F5475E14B}">
      <dgm:prSet custT="1"/>
      <dgm:spPr/>
      <dgm:t>
        <a:bodyPr/>
        <a:lstStyle/>
        <a:p>
          <a:r>
            <a:rPr lang="en-US" sz="1400" dirty="0"/>
            <a:t>Heart palpitations or difficulty breathing</a:t>
          </a:r>
        </a:p>
      </dgm:t>
    </dgm:pt>
    <dgm:pt modelId="{87B3B683-5811-4DA0-8999-EF8A5B8A0C73}" type="parTrans" cxnId="{5FAD3F7C-286C-42C3-81FF-C9EEABFAB713}">
      <dgm:prSet/>
      <dgm:spPr/>
      <dgm:t>
        <a:bodyPr/>
        <a:lstStyle/>
        <a:p>
          <a:endParaRPr lang="en-US"/>
        </a:p>
      </dgm:t>
    </dgm:pt>
    <dgm:pt modelId="{BDE55F4A-47BB-4978-AE1B-D5E77C1B3A68}" type="sibTrans" cxnId="{5FAD3F7C-286C-42C3-81FF-C9EEABFAB713}">
      <dgm:prSet/>
      <dgm:spPr/>
      <dgm:t>
        <a:bodyPr/>
        <a:lstStyle/>
        <a:p>
          <a:endParaRPr lang="en-US"/>
        </a:p>
      </dgm:t>
    </dgm:pt>
    <dgm:pt modelId="{0295D4A4-3AA0-4963-828C-F58A6DF4B333}">
      <dgm:prSet custT="1"/>
      <dgm:spPr/>
      <dgm:t>
        <a:bodyPr/>
        <a:lstStyle/>
        <a:p>
          <a:r>
            <a:rPr lang="en-US" sz="1200" dirty="0"/>
            <a:t>Various sexual reactions, from being overly fearful to being promiscuous</a:t>
          </a:r>
        </a:p>
      </dgm:t>
    </dgm:pt>
    <dgm:pt modelId="{C905AD55-D8FF-4098-BBAB-EB1E140EC11A}" type="parTrans" cxnId="{EDE9FB54-0A03-4E9F-842D-B3A120D58AC7}">
      <dgm:prSet/>
      <dgm:spPr/>
      <dgm:t>
        <a:bodyPr/>
        <a:lstStyle/>
        <a:p>
          <a:endParaRPr lang="en-US"/>
        </a:p>
      </dgm:t>
    </dgm:pt>
    <dgm:pt modelId="{CC4B271B-A115-426D-9504-D4FB52E53BF6}" type="sibTrans" cxnId="{EDE9FB54-0A03-4E9F-842D-B3A120D58AC7}">
      <dgm:prSet/>
      <dgm:spPr/>
      <dgm:t>
        <a:bodyPr/>
        <a:lstStyle/>
        <a:p>
          <a:endParaRPr lang="en-US"/>
        </a:p>
      </dgm:t>
    </dgm:pt>
    <dgm:pt modelId="{AAB3F6E6-82CB-45C9-A07F-82542CCCFA4E}">
      <dgm:prSet custT="1"/>
      <dgm:spPr/>
      <dgm:t>
        <a:bodyPr/>
        <a:lstStyle/>
        <a:p>
          <a:r>
            <a:rPr lang="en-US" sz="1200" dirty="0"/>
            <a:t>Pregnancy at an early age</a:t>
          </a:r>
        </a:p>
      </dgm:t>
    </dgm:pt>
    <dgm:pt modelId="{60ED93A3-5144-43A8-8C73-04D328F90952}" type="parTrans" cxnId="{B22DE41D-5DB8-4214-9386-5CE37ADAA24F}">
      <dgm:prSet/>
      <dgm:spPr/>
      <dgm:t>
        <a:bodyPr/>
        <a:lstStyle/>
        <a:p>
          <a:endParaRPr lang="en-US"/>
        </a:p>
      </dgm:t>
    </dgm:pt>
    <dgm:pt modelId="{A29BC50D-42A9-4F4E-8060-EB71669E03B7}" type="sibTrans" cxnId="{B22DE41D-5DB8-4214-9386-5CE37ADAA24F}">
      <dgm:prSet/>
      <dgm:spPr/>
      <dgm:t>
        <a:bodyPr/>
        <a:lstStyle/>
        <a:p>
          <a:endParaRPr lang="en-US"/>
        </a:p>
      </dgm:t>
    </dgm:pt>
    <dgm:pt modelId="{96C219E8-F54F-495F-B2D9-F9FA7F5C8FBD}">
      <dgm:prSet custT="1"/>
      <dgm:spPr/>
      <dgm:t>
        <a:bodyPr/>
        <a:lstStyle/>
        <a:p>
          <a:r>
            <a:rPr lang="en-US" sz="1400" dirty="0"/>
            <a:t>Tooth loss</a:t>
          </a:r>
        </a:p>
      </dgm:t>
    </dgm:pt>
    <dgm:pt modelId="{A7838171-7DE1-4268-965A-F46426F0DBF9}" type="parTrans" cxnId="{C6AFCDE9-7413-42FE-A12D-319DBC752413}">
      <dgm:prSet/>
      <dgm:spPr/>
      <dgm:t>
        <a:bodyPr/>
        <a:lstStyle/>
        <a:p>
          <a:endParaRPr lang="en-US"/>
        </a:p>
      </dgm:t>
    </dgm:pt>
    <dgm:pt modelId="{15E518BA-4D0A-4235-A5A8-46337E9C87F9}" type="sibTrans" cxnId="{C6AFCDE9-7413-42FE-A12D-319DBC752413}">
      <dgm:prSet/>
      <dgm:spPr/>
      <dgm:t>
        <a:bodyPr/>
        <a:lstStyle/>
        <a:p>
          <a:endParaRPr lang="en-US"/>
        </a:p>
      </dgm:t>
    </dgm:pt>
    <dgm:pt modelId="{C30A48E7-1DC3-42F3-B14C-25256C40A128}">
      <dgm:prSet custT="1"/>
      <dgm:spPr/>
      <dgm:t>
        <a:bodyPr/>
        <a:lstStyle/>
        <a:p>
          <a:r>
            <a:rPr lang="en-US" sz="1400" dirty="0"/>
            <a:t>Persistent sexual play with other children, themselves, toys, or pets</a:t>
          </a:r>
        </a:p>
      </dgm:t>
    </dgm:pt>
    <dgm:pt modelId="{61D4BE26-2200-45ED-A4B9-681012E2ABC0}" type="parTrans" cxnId="{CDDDEA27-1520-4D8B-8083-4904E0CB6BE8}">
      <dgm:prSet/>
      <dgm:spPr/>
      <dgm:t>
        <a:bodyPr/>
        <a:lstStyle/>
        <a:p>
          <a:endParaRPr lang="en-US"/>
        </a:p>
      </dgm:t>
    </dgm:pt>
    <dgm:pt modelId="{99CC2843-78C3-40A3-8AAB-0E505E275168}" type="sibTrans" cxnId="{CDDDEA27-1520-4D8B-8083-4904E0CB6BE8}">
      <dgm:prSet/>
      <dgm:spPr/>
      <dgm:t>
        <a:bodyPr/>
        <a:lstStyle/>
        <a:p>
          <a:endParaRPr lang="en-US"/>
        </a:p>
      </dgm:t>
    </dgm:pt>
    <dgm:pt modelId="{17582A5A-3939-495D-B6F7-CEA9DD7C9CF8}">
      <dgm:prSet custT="1"/>
      <dgm:spPr/>
      <dgm:t>
        <a:bodyPr/>
        <a:lstStyle/>
        <a:p>
          <a:r>
            <a:rPr lang="en-US" sz="1050" dirty="0"/>
            <a:t>Displaying knowledge through language or behavior (beyond what is normal for child’s age)</a:t>
          </a:r>
        </a:p>
      </dgm:t>
    </dgm:pt>
    <dgm:pt modelId="{F33D8D7E-7619-4CE2-B99F-AA9194028460}" type="parTrans" cxnId="{6E36E287-1C01-4FFD-9AD5-BFA6C31188D3}">
      <dgm:prSet/>
      <dgm:spPr/>
      <dgm:t>
        <a:bodyPr/>
        <a:lstStyle/>
        <a:p>
          <a:endParaRPr lang="en-US"/>
        </a:p>
      </dgm:t>
    </dgm:pt>
    <dgm:pt modelId="{455452A3-051A-475A-B7FB-8C8671C02627}" type="sibTrans" cxnId="{6E36E287-1C01-4FFD-9AD5-BFA6C31188D3}">
      <dgm:prSet/>
      <dgm:spPr/>
      <dgm:t>
        <a:bodyPr/>
        <a:lstStyle/>
        <a:p>
          <a:endParaRPr lang="en-US"/>
        </a:p>
      </dgm:t>
    </dgm:pt>
    <dgm:pt modelId="{67F0F3A2-A49E-4C7F-862F-C0B0400ED9E9}">
      <dgm:prSet phldrT="[Text]" phldr="0" custT="1"/>
      <dgm:spPr/>
      <dgm:t>
        <a:bodyPr/>
        <a:lstStyle/>
        <a:p>
          <a:r>
            <a:rPr lang="en-US" sz="1600" dirty="0"/>
            <a:t>Drug and alcohol problems</a:t>
          </a:r>
        </a:p>
      </dgm:t>
    </dgm:pt>
    <dgm:pt modelId="{159D6616-A548-40CD-ACE2-7112B90BEA8E}" type="parTrans" cxnId="{380C2434-A176-467F-8C84-A0C6E7FFF925}">
      <dgm:prSet/>
      <dgm:spPr/>
      <dgm:t>
        <a:bodyPr/>
        <a:lstStyle/>
        <a:p>
          <a:endParaRPr lang="en-US"/>
        </a:p>
      </dgm:t>
    </dgm:pt>
    <dgm:pt modelId="{D74755A3-50E0-4480-A282-5AC81EDF2873}" type="sibTrans" cxnId="{380C2434-A176-467F-8C84-A0C6E7FFF925}">
      <dgm:prSet/>
      <dgm:spPr/>
      <dgm:t>
        <a:bodyPr/>
        <a:lstStyle/>
        <a:p>
          <a:endParaRPr lang="en-US"/>
        </a:p>
      </dgm:t>
    </dgm:pt>
    <dgm:pt modelId="{F3C8435B-2792-496B-947F-B42FEF2409F1}">
      <dgm:prSet phldrT="[Text]"/>
      <dgm:spPr/>
      <dgm:t>
        <a:bodyPr/>
        <a:lstStyle/>
        <a:p>
          <a:pPr>
            <a:buNone/>
          </a:pPr>
          <a:r>
            <a:rPr lang="en-US" dirty="0">
              <a:solidFill>
                <a:schemeClr val="bg1"/>
              </a:solidFill>
            </a:rPr>
            <a:t>Self-destructive behaviors such as cutting or burning; this is done where it can’t easily be seen; between the toes, on feet, upper thighs, behind their ears, on the back of their neck and arms.</a:t>
          </a:r>
        </a:p>
      </dgm:t>
    </dgm:pt>
    <dgm:pt modelId="{B98CA5D2-99AD-4D26-98E3-DEF74A87264B}" type="parTrans" cxnId="{FD6368ED-CA07-41B3-94F5-7120A02799C3}">
      <dgm:prSet/>
      <dgm:spPr/>
      <dgm:t>
        <a:bodyPr/>
        <a:lstStyle/>
        <a:p>
          <a:endParaRPr lang="en-US"/>
        </a:p>
      </dgm:t>
    </dgm:pt>
    <dgm:pt modelId="{F8F9BB33-415E-4AF6-A4AB-B6F4BA86F276}" type="sibTrans" cxnId="{FD6368ED-CA07-41B3-94F5-7120A02799C3}">
      <dgm:prSet/>
      <dgm:spPr/>
      <dgm:t>
        <a:bodyPr/>
        <a:lstStyle/>
        <a:p>
          <a:endParaRPr lang="en-US"/>
        </a:p>
      </dgm:t>
    </dgm:pt>
    <dgm:pt modelId="{DC50EA01-0196-4588-A36F-197BC97567A7}">
      <dgm:prSet phldrT="[Text]" phldr="0" custT="1"/>
      <dgm:spPr/>
      <dgm:t>
        <a:bodyPr/>
        <a:lstStyle/>
        <a:p>
          <a:r>
            <a:rPr lang="en-US" sz="1600" dirty="0"/>
            <a:t>Spacing Out</a:t>
          </a:r>
        </a:p>
      </dgm:t>
    </dgm:pt>
    <dgm:pt modelId="{DB0B9465-54DC-4976-907F-153FED234BD5}" type="parTrans" cxnId="{C364F581-01C2-46F5-B730-693683FC784B}">
      <dgm:prSet/>
      <dgm:spPr/>
      <dgm:t>
        <a:bodyPr/>
        <a:lstStyle/>
        <a:p>
          <a:endParaRPr lang="en-US"/>
        </a:p>
      </dgm:t>
    </dgm:pt>
    <dgm:pt modelId="{BE53AE5F-9B8C-4DEE-9F24-ED7AC5422BF9}" type="sibTrans" cxnId="{C364F581-01C2-46F5-B730-693683FC784B}">
      <dgm:prSet/>
      <dgm:spPr/>
      <dgm:t>
        <a:bodyPr/>
        <a:lstStyle/>
        <a:p>
          <a:endParaRPr lang="en-US"/>
        </a:p>
      </dgm:t>
    </dgm:pt>
    <dgm:pt modelId="{20EADF87-F161-4320-8F47-B976B544652A}">
      <dgm:prSet phldrT="[Text]" phldr="0" custT="1"/>
      <dgm:spPr/>
      <dgm:t>
        <a:bodyPr/>
        <a:lstStyle/>
        <a:p>
          <a:r>
            <a:rPr lang="en-US" sz="1600" dirty="0"/>
            <a:t>Suicide attempts</a:t>
          </a:r>
        </a:p>
      </dgm:t>
    </dgm:pt>
    <dgm:pt modelId="{217BCC23-D409-43BA-9B34-8DA911EB5455}" type="parTrans" cxnId="{B9948EA4-4088-40A9-93A3-C59F3AB67D24}">
      <dgm:prSet/>
      <dgm:spPr/>
      <dgm:t>
        <a:bodyPr/>
        <a:lstStyle/>
        <a:p>
          <a:endParaRPr lang="en-US"/>
        </a:p>
      </dgm:t>
    </dgm:pt>
    <dgm:pt modelId="{322F7D7B-7E50-4998-B948-EF9164C815E6}" type="sibTrans" cxnId="{B9948EA4-4088-40A9-93A3-C59F3AB67D24}">
      <dgm:prSet/>
      <dgm:spPr/>
      <dgm:t>
        <a:bodyPr/>
        <a:lstStyle/>
        <a:p>
          <a:endParaRPr lang="en-US"/>
        </a:p>
      </dgm:t>
    </dgm:pt>
    <dgm:pt modelId="{A20AD4D2-E72E-4C01-B540-D50B6E68A72B}" type="pres">
      <dgm:prSet presAssocID="{C166571A-B4A3-4777-8B3D-92E69A44630B}" presName="diagram" presStyleCnt="0">
        <dgm:presLayoutVars>
          <dgm:dir/>
          <dgm:resizeHandles val="exact"/>
        </dgm:presLayoutVars>
      </dgm:prSet>
      <dgm:spPr/>
    </dgm:pt>
    <dgm:pt modelId="{893A8DFD-6E90-4590-B4E2-416A7C3C8A0F}" type="pres">
      <dgm:prSet presAssocID="{2E7D4763-DDFB-4D60-825A-2A45C36A70CC}" presName="node" presStyleLbl="node1" presStyleIdx="0" presStyleCnt="14">
        <dgm:presLayoutVars>
          <dgm:bulletEnabled val="1"/>
        </dgm:presLayoutVars>
      </dgm:prSet>
      <dgm:spPr/>
    </dgm:pt>
    <dgm:pt modelId="{92EDDDEF-D179-496A-87D5-92F7F834E7DF}" type="pres">
      <dgm:prSet presAssocID="{44163F2C-DE97-4263-BF21-E38C43FAC732}" presName="sibTrans" presStyleCnt="0"/>
      <dgm:spPr/>
    </dgm:pt>
    <dgm:pt modelId="{4E6AF395-B297-428F-BC39-388D03C5C741}" type="pres">
      <dgm:prSet presAssocID="{A2666F2A-EC27-4B34-ABA0-A93BB27BEABB}" presName="node" presStyleLbl="node1" presStyleIdx="1" presStyleCnt="14">
        <dgm:presLayoutVars>
          <dgm:bulletEnabled val="1"/>
        </dgm:presLayoutVars>
      </dgm:prSet>
      <dgm:spPr/>
    </dgm:pt>
    <dgm:pt modelId="{62924F99-645F-4FC6-A393-79767A39880F}" type="pres">
      <dgm:prSet presAssocID="{886B1F44-14C6-472A-A54A-20ED65C6C311}" presName="sibTrans" presStyleCnt="0"/>
      <dgm:spPr/>
    </dgm:pt>
    <dgm:pt modelId="{B2A82D31-4F0C-44C4-98A2-3B2E1D1992DD}" type="pres">
      <dgm:prSet presAssocID="{FEBCDEFA-E1FF-4DD0-8C76-477F9158998D}" presName="node" presStyleLbl="node1" presStyleIdx="2" presStyleCnt="14">
        <dgm:presLayoutVars>
          <dgm:bulletEnabled val="1"/>
        </dgm:presLayoutVars>
      </dgm:prSet>
      <dgm:spPr/>
    </dgm:pt>
    <dgm:pt modelId="{50C9F75C-3B03-4FDA-98EF-18B27A630866}" type="pres">
      <dgm:prSet presAssocID="{06A4E0F4-DF4C-4581-9158-4A426971ED6E}" presName="sibTrans" presStyleCnt="0"/>
      <dgm:spPr/>
    </dgm:pt>
    <dgm:pt modelId="{C5C33F1F-4D66-4CDA-8DAE-708A91FCEE8D}" type="pres">
      <dgm:prSet presAssocID="{F1FB77ED-5863-4081-86EB-AAA7EF15C69C}" presName="node" presStyleLbl="node1" presStyleIdx="3" presStyleCnt="14">
        <dgm:presLayoutVars>
          <dgm:bulletEnabled val="1"/>
        </dgm:presLayoutVars>
      </dgm:prSet>
      <dgm:spPr/>
    </dgm:pt>
    <dgm:pt modelId="{AE5BB5C5-9CBE-4987-9475-9348635CBFF3}" type="pres">
      <dgm:prSet presAssocID="{4526C6FD-2457-4CAB-8C51-BC6B361A41E2}" presName="sibTrans" presStyleCnt="0"/>
      <dgm:spPr/>
    </dgm:pt>
    <dgm:pt modelId="{56D7BCDC-D031-44F7-9867-06FCF8A9EB41}" type="pres">
      <dgm:prSet presAssocID="{B95B12A4-85D8-46F0-8B58-761F5475E14B}" presName="node" presStyleLbl="node1" presStyleIdx="4" presStyleCnt="14">
        <dgm:presLayoutVars>
          <dgm:bulletEnabled val="1"/>
        </dgm:presLayoutVars>
      </dgm:prSet>
      <dgm:spPr/>
    </dgm:pt>
    <dgm:pt modelId="{F2DFF223-4033-40B1-B1CC-CF6B56F8FACE}" type="pres">
      <dgm:prSet presAssocID="{BDE55F4A-47BB-4978-AE1B-D5E77C1B3A68}" presName="sibTrans" presStyleCnt="0"/>
      <dgm:spPr/>
    </dgm:pt>
    <dgm:pt modelId="{A666216B-1A77-4466-BCB5-98D9D4DE4F21}" type="pres">
      <dgm:prSet presAssocID="{0295D4A4-3AA0-4963-828C-F58A6DF4B333}" presName="node" presStyleLbl="node1" presStyleIdx="5" presStyleCnt="14">
        <dgm:presLayoutVars>
          <dgm:bulletEnabled val="1"/>
        </dgm:presLayoutVars>
      </dgm:prSet>
      <dgm:spPr/>
    </dgm:pt>
    <dgm:pt modelId="{B197A83E-94B7-402E-8A32-93081118A1F9}" type="pres">
      <dgm:prSet presAssocID="{CC4B271B-A115-426D-9504-D4FB52E53BF6}" presName="sibTrans" presStyleCnt="0"/>
      <dgm:spPr/>
    </dgm:pt>
    <dgm:pt modelId="{B4614F2A-6361-4697-AF2F-A898D0013DE8}" type="pres">
      <dgm:prSet presAssocID="{AAB3F6E6-82CB-45C9-A07F-82542CCCFA4E}" presName="node" presStyleLbl="node1" presStyleIdx="6" presStyleCnt="14">
        <dgm:presLayoutVars>
          <dgm:bulletEnabled val="1"/>
        </dgm:presLayoutVars>
      </dgm:prSet>
      <dgm:spPr/>
    </dgm:pt>
    <dgm:pt modelId="{644AF8ED-8043-4ADB-A0B2-6EFEF9D5C047}" type="pres">
      <dgm:prSet presAssocID="{A29BC50D-42A9-4F4E-8060-EB71669E03B7}" presName="sibTrans" presStyleCnt="0"/>
      <dgm:spPr/>
    </dgm:pt>
    <dgm:pt modelId="{0137FF05-BE31-45ED-AA02-A0236BE7E8FA}" type="pres">
      <dgm:prSet presAssocID="{96C219E8-F54F-495F-B2D9-F9FA7F5C8FBD}" presName="node" presStyleLbl="node1" presStyleIdx="7" presStyleCnt="14">
        <dgm:presLayoutVars>
          <dgm:bulletEnabled val="1"/>
        </dgm:presLayoutVars>
      </dgm:prSet>
      <dgm:spPr/>
    </dgm:pt>
    <dgm:pt modelId="{78C5C0D4-E6DA-4CCD-94FA-77EB4D870FDF}" type="pres">
      <dgm:prSet presAssocID="{15E518BA-4D0A-4235-A5A8-46337E9C87F9}" presName="sibTrans" presStyleCnt="0"/>
      <dgm:spPr/>
    </dgm:pt>
    <dgm:pt modelId="{C9F60F3F-3F5C-42D1-84AD-983F02BD4C94}" type="pres">
      <dgm:prSet presAssocID="{C30A48E7-1DC3-42F3-B14C-25256C40A128}" presName="node" presStyleLbl="node1" presStyleIdx="8" presStyleCnt="14">
        <dgm:presLayoutVars>
          <dgm:bulletEnabled val="1"/>
        </dgm:presLayoutVars>
      </dgm:prSet>
      <dgm:spPr/>
    </dgm:pt>
    <dgm:pt modelId="{935567CA-20DC-46E1-A59D-D1ADD110CFDE}" type="pres">
      <dgm:prSet presAssocID="{99CC2843-78C3-40A3-8AAB-0E505E275168}" presName="sibTrans" presStyleCnt="0"/>
      <dgm:spPr/>
    </dgm:pt>
    <dgm:pt modelId="{0E242034-8DC8-426F-8A69-60B1722C1A09}" type="pres">
      <dgm:prSet presAssocID="{17582A5A-3939-495D-B6F7-CEA9DD7C9CF8}" presName="node" presStyleLbl="node1" presStyleIdx="9" presStyleCnt="14">
        <dgm:presLayoutVars>
          <dgm:bulletEnabled val="1"/>
        </dgm:presLayoutVars>
      </dgm:prSet>
      <dgm:spPr/>
    </dgm:pt>
    <dgm:pt modelId="{4BCBFF70-635B-4B2C-92E2-4F8369577B4C}" type="pres">
      <dgm:prSet presAssocID="{455452A3-051A-475A-B7FB-8C8671C02627}" presName="sibTrans" presStyleCnt="0"/>
      <dgm:spPr/>
    </dgm:pt>
    <dgm:pt modelId="{1FDB9B26-82CB-4A56-A4FF-F0F77E76CBD2}" type="pres">
      <dgm:prSet presAssocID="{67F0F3A2-A49E-4C7F-862F-C0B0400ED9E9}" presName="node" presStyleLbl="node1" presStyleIdx="10" presStyleCnt="14">
        <dgm:presLayoutVars>
          <dgm:bulletEnabled val="1"/>
        </dgm:presLayoutVars>
      </dgm:prSet>
      <dgm:spPr/>
    </dgm:pt>
    <dgm:pt modelId="{6B65D561-9DD4-44D9-8592-F151A0DD02D9}" type="pres">
      <dgm:prSet presAssocID="{D74755A3-50E0-4480-A282-5AC81EDF2873}" presName="sibTrans" presStyleCnt="0"/>
      <dgm:spPr/>
    </dgm:pt>
    <dgm:pt modelId="{F0E5703C-E92D-4EBC-99DF-5A1DE5441C48}" type="pres">
      <dgm:prSet presAssocID="{F3C8435B-2792-496B-947F-B42FEF2409F1}" presName="node" presStyleLbl="node1" presStyleIdx="11" presStyleCnt="14">
        <dgm:presLayoutVars>
          <dgm:bulletEnabled val="1"/>
        </dgm:presLayoutVars>
      </dgm:prSet>
      <dgm:spPr/>
    </dgm:pt>
    <dgm:pt modelId="{1180C77C-BE4D-4153-AF47-9A24EC1A4F88}" type="pres">
      <dgm:prSet presAssocID="{F8F9BB33-415E-4AF6-A4AB-B6F4BA86F276}" presName="sibTrans" presStyleCnt="0"/>
      <dgm:spPr/>
    </dgm:pt>
    <dgm:pt modelId="{CB818E62-8533-4D7D-B888-E63069B621EF}" type="pres">
      <dgm:prSet presAssocID="{DC50EA01-0196-4588-A36F-197BC97567A7}" presName="node" presStyleLbl="node1" presStyleIdx="12" presStyleCnt="14">
        <dgm:presLayoutVars>
          <dgm:bulletEnabled val="1"/>
        </dgm:presLayoutVars>
      </dgm:prSet>
      <dgm:spPr/>
    </dgm:pt>
    <dgm:pt modelId="{A3814B60-FA9B-47FD-9B36-299BDBFC0204}" type="pres">
      <dgm:prSet presAssocID="{BE53AE5F-9B8C-4DEE-9F24-ED7AC5422BF9}" presName="sibTrans" presStyleCnt="0"/>
      <dgm:spPr/>
    </dgm:pt>
    <dgm:pt modelId="{64260AC0-F17A-4099-94C6-59623BFBD6E0}" type="pres">
      <dgm:prSet presAssocID="{20EADF87-F161-4320-8F47-B976B544652A}" presName="node" presStyleLbl="node1" presStyleIdx="13" presStyleCnt="14">
        <dgm:presLayoutVars>
          <dgm:bulletEnabled val="1"/>
        </dgm:presLayoutVars>
      </dgm:prSet>
      <dgm:spPr/>
    </dgm:pt>
  </dgm:ptLst>
  <dgm:cxnLst>
    <dgm:cxn modelId="{86BF2002-423F-495F-AA14-C99BA3E527C4}" type="presOf" srcId="{B95B12A4-85D8-46F0-8B58-761F5475E14B}" destId="{56D7BCDC-D031-44F7-9867-06FCF8A9EB41}" srcOrd="0" destOrd="0" presId="urn:microsoft.com/office/officeart/2005/8/layout/default"/>
    <dgm:cxn modelId="{2213C11C-A125-490D-8575-CD53C9009333}" type="presOf" srcId="{F3C8435B-2792-496B-947F-B42FEF2409F1}" destId="{F0E5703C-E92D-4EBC-99DF-5A1DE5441C48}" srcOrd="0" destOrd="0" presId="urn:microsoft.com/office/officeart/2005/8/layout/default"/>
    <dgm:cxn modelId="{B22DE41D-5DB8-4214-9386-5CE37ADAA24F}" srcId="{C166571A-B4A3-4777-8B3D-92E69A44630B}" destId="{AAB3F6E6-82CB-45C9-A07F-82542CCCFA4E}" srcOrd="6" destOrd="0" parTransId="{60ED93A3-5144-43A8-8C73-04D328F90952}" sibTransId="{A29BC50D-42A9-4F4E-8060-EB71669E03B7}"/>
    <dgm:cxn modelId="{362FCB21-F788-4FBD-BA63-3A95A31FC071}" type="presOf" srcId="{C30A48E7-1DC3-42F3-B14C-25256C40A128}" destId="{C9F60F3F-3F5C-42D1-84AD-983F02BD4C94}" srcOrd="0" destOrd="0" presId="urn:microsoft.com/office/officeart/2005/8/layout/default"/>
    <dgm:cxn modelId="{2B425F22-690B-479B-AD4C-C9A55BDA4707}" type="presOf" srcId="{AAB3F6E6-82CB-45C9-A07F-82542CCCFA4E}" destId="{B4614F2A-6361-4697-AF2F-A898D0013DE8}" srcOrd="0" destOrd="0" presId="urn:microsoft.com/office/officeart/2005/8/layout/default"/>
    <dgm:cxn modelId="{CDDDEA27-1520-4D8B-8083-4904E0CB6BE8}" srcId="{C166571A-B4A3-4777-8B3D-92E69A44630B}" destId="{C30A48E7-1DC3-42F3-B14C-25256C40A128}" srcOrd="8" destOrd="0" parTransId="{61D4BE26-2200-45ED-A4B9-681012E2ABC0}" sibTransId="{99CC2843-78C3-40A3-8AAB-0E505E275168}"/>
    <dgm:cxn modelId="{105E7229-9EE9-4634-B75A-475317B6D94F}" srcId="{C166571A-B4A3-4777-8B3D-92E69A44630B}" destId="{A2666F2A-EC27-4B34-ABA0-A93BB27BEABB}" srcOrd="1" destOrd="0" parTransId="{8567B321-0A7B-47A3-921C-1A476222B963}" sibTransId="{886B1F44-14C6-472A-A54A-20ED65C6C311}"/>
    <dgm:cxn modelId="{AEC96232-1F96-49D6-8CB7-1C0643682ADB}" type="presOf" srcId="{2E7D4763-DDFB-4D60-825A-2A45C36A70CC}" destId="{893A8DFD-6E90-4590-B4E2-416A7C3C8A0F}" srcOrd="0" destOrd="0" presId="urn:microsoft.com/office/officeart/2005/8/layout/default"/>
    <dgm:cxn modelId="{380C2434-A176-467F-8C84-A0C6E7FFF925}" srcId="{C166571A-B4A3-4777-8B3D-92E69A44630B}" destId="{67F0F3A2-A49E-4C7F-862F-C0B0400ED9E9}" srcOrd="10" destOrd="0" parTransId="{159D6616-A548-40CD-ACE2-7112B90BEA8E}" sibTransId="{D74755A3-50E0-4480-A282-5AC81EDF2873}"/>
    <dgm:cxn modelId="{77B2795D-88E6-4365-BEE7-9A7C7CA3B23D}" type="presOf" srcId="{17582A5A-3939-495D-B6F7-CEA9DD7C9CF8}" destId="{0E242034-8DC8-426F-8A69-60B1722C1A09}" srcOrd="0" destOrd="0" presId="urn:microsoft.com/office/officeart/2005/8/layout/default"/>
    <dgm:cxn modelId="{58214641-6F42-4C44-AF61-1F127312000A}" type="presOf" srcId="{DC50EA01-0196-4588-A36F-197BC97567A7}" destId="{CB818E62-8533-4D7D-B888-E63069B621EF}" srcOrd="0" destOrd="0" presId="urn:microsoft.com/office/officeart/2005/8/layout/default"/>
    <dgm:cxn modelId="{1CACC66E-CE9B-4FEF-94C9-FF40F31E6B7B}" srcId="{C166571A-B4A3-4777-8B3D-92E69A44630B}" destId="{F1FB77ED-5863-4081-86EB-AAA7EF15C69C}" srcOrd="3" destOrd="0" parTransId="{5610BAAB-15F8-4082-B301-C826FC065A20}" sibTransId="{4526C6FD-2457-4CAB-8C51-BC6B361A41E2}"/>
    <dgm:cxn modelId="{EDE9FB54-0A03-4E9F-842D-B3A120D58AC7}" srcId="{C166571A-B4A3-4777-8B3D-92E69A44630B}" destId="{0295D4A4-3AA0-4963-828C-F58A6DF4B333}" srcOrd="5" destOrd="0" parTransId="{C905AD55-D8FF-4098-BBAB-EB1E140EC11A}" sibTransId="{CC4B271B-A115-426D-9504-D4FB52E53BF6}"/>
    <dgm:cxn modelId="{2A45BE55-C22D-4658-BF91-D4775B6411F2}" type="presOf" srcId="{A2666F2A-EC27-4B34-ABA0-A93BB27BEABB}" destId="{4E6AF395-B297-428F-BC39-388D03C5C741}" srcOrd="0" destOrd="0" presId="urn:microsoft.com/office/officeart/2005/8/layout/default"/>
    <dgm:cxn modelId="{5FAD3F7C-286C-42C3-81FF-C9EEABFAB713}" srcId="{C166571A-B4A3-4777-8B3D-92E69A44630B}" destId="{B95B12A4-85D8-46F0-8B58-761F5475E14B}" srcOrd="4" destOrd="0" parTransId="{87B3B683-5811-4DA0-8999-EF8A5B8A0C73}" sibTransId="{BDE55F4A-47BB-4978-AE1B-D5E77C1B3A68}"/>
    <dgm:cxn modelId="{C364F581-01C2-46F5-B730-693683FC784B}" srcId="{C166571A-B4A3-4777-8B3D-92E69A44630B}" destId="{DC50EA01-0196-4588-A36F-197BC97567A7}" srcOrd="12" destOrd="0" parTransId="{DB0B9465-54DC-4976-907F-153FED234BD5}" sibTransId="{BE53AE5F-9B8C-4DEE-9F24-ED7AC5422BF9}"/>
    <dgm:cxn modelId="{E9C7A887-9ECB-4E3B-9F3C-8EDB23473049}" type="presOf" srcId="{C166571A-B4A3-4777-8B3D-92E69A44630B}" destId="{A20AD4D2-E72E-4C01-B540-D50B6E68A72B}" srcOrd="0" destOrd="0" presId="urn:microsoft.com/office/officeart/2005/8/layout/default"/>
    <dgm:cxn modelId="{6E36E287-1C01-4FFD-9AD5-BFA6C31188D3}" srcId="{C166571A-B4A3-4777-8B3D-92E69A44630B}" destId="{17582A5A-3939-495D-B6F7-CEA9DD7C9CF8}" srcOrd="9" destOrd="0" parTransId="{F33D8D7E-7619-4CE2-B99F-AA9194028460}" sibTransId="{455452A3-051A-475A-B7FB-8C8671C02627}"/>
    <dgm:cxn modelId="{B9948EA4-4088-40A9-93A3-C59F3AB67D24}" srcId="{C166571A-B4A3-4777-8B3D-92E69A44630B}" destId="{20EADF87-F161-4320-8F47-B976B544652A}" srcOrd="13" destOrd="0" parTransId="{217BCC23-D409-43BA-9B34-8DA911EB5455}" sibTransId="{322F7D7B-7E50-4998-B948-EF9164C815E6}"/>
    <dgm:cxn modelId="{F2C289B8-51D1-47A0-8114-4508F822A806}" type="presOf" srcId="{F1FB77ED-5863-4081-86EB-AAA7EF15C69C}" destId="{C5C33F1F-4D66-4CDA-8DAE-708A91FCEE8D}" srcOrd="0" destOrd="0" presId="urn:microsoft.com/office/officeart/2005/8/layout/default"/>
    <dgm:cxn modelId="{B94B5DB9-A443-439C-AD2C-DAA3EBA13ED1}" type="presOf" srcId="{96C219E8-F54F-495F-B2D9-F9FA7F5C8FBD}" destId="{0137FF05-BE31-45ED-AA02-A0236BE7E8FA}" srcOrd="0" destOrd="0" presId="urn:microsoft.com/office/officeart/2005/8/layout/default"/>
    <dgm:cxn modelId="{1A0913D2-969C-4184-A350-9753CAE852A2}" srcId="{C166571A-B4A3-4777-8B3D-92E69A44630B}" destId="{FEBCDEFA-E1FF-4DD0-8C76-477F9158998D}" srcOrd="2" destOrd="0" parTransId="{AE011BFE-9565-4029-9BA7-581136EE89F6}" sibTransId="{06A4E0F4-DF4C-4581-9158-4A426971ED6E}"/>
    <dgm:cxn modelId="{3F9CF5D2-F94B-4CAE-B92E-93FAEB824F8E}" type="presOf" srcId="{FEBCDEFA-E1FF-4DD0-8C76-477F9158998D}" destId="{B2A82D31-4F0C-44C4-98A2-3B2E1D1992DD}" srcOrd="0" destOrd="0" presId="urn:microsoft.com/office/officeart/2005/8/layout/default"/>
    <dgm:cxn modelId="{9DC7BCD9-2F80-4DCD-BA57-671AECB9569F}" srcId="{C166571A-B4A3-4777-8B3D-92E69A44630B}" destId="{2E7D4763-DDFB-4D60-825A-2A45C36A70CC}" srcOrd="0" destOrd="0" parTransId="{74BAA469-70A8-4D50-AC68-F50F91FF7FBD}" sibTransId="{44163F2C-DE97-4263-BF21-E38C43FAC732}"/>
    <dgm:cxn modelId="{A059C1E2-764B-4A02-9A30-89F401D51B84}" type="presOf" srcId="{0295D4A4-3AA0-4963-828C-F58A6DF4B333}" destId="{A666216B-1A77-4466-BCB5-98D9D4DE4F21}" srcOrd="0" destOrd="0" presId="urn:microsoft.com/office/officeart/2005/8/layout/default"/>
    <dgm:cxn modelId="{C6AFCDE9-7413-42FE-A12D-319DBC752413}" srcId="{C166571A-B4A3-4777-8B3D-92E69A44630B}" destId="{96C219E8-F54F-495F-B2D9-F9FA7F5C8FBD}" srcOrd="7" destOrd="0" parTransId="{A7838171-7DE1-4268-965A-F46426F0DBF9}" sibTransId="{15E518BA-4D0A-4235-A5A8-46337E9C87F9}"/>
    <dgm:cxn modelId="{FD6368ED-CA07-41B3-94F5-7120A02799C3}" srcId="{C166571A-B4A3-4777-8B3D-92E69A44630B}" destId="{F3C8435B-2792-496B-947F-B42FEF2409F1}" srcOrd="11" destOrd="0" parTransId="{B98CA5D2-99AD-4D26-98E3-DEF74A87264B}" sibTransId="{F8F9BB33-415E-4AF6-A4AB-B6F4BA86F276}"/>
    <dgm:cxn modelId="{59549FEE-FE48-41F0-BA50-ACE91E3C1424}" type="presOf" srcId="{20EADF87-F161-4320-8F47-B976B544652A}" destId="{64260AC0-F17A-4099-94C6-59623BFBD6E0}" srcOrd="0" destOrd="0" presId="urn:microsoft.com/office/officeart/2005/8/layout/default"/>
    <dgm:cxn modelId="{3F0EE0F9-AA7E-4E00-8B4D-5156411F3BD4}" type="presOf" srcId="{67F0F3A2-A49E-4C7F-862F-C0B0400ED9E9}" destId="{1FDB9B26-82CB-4A56-A4FF-F0F77E76CBD2}" srcOrd="0" destOrd="0" presId="urn:microsoft.com/office/officeart/2005/8/layout/default"/>
    <dgm:cxn modelId="{7BF2DBB2-C61A-421F-BA41-CDD38E354647}" type="presParOf" srcId="{A20AD4D2-E72E-4C01-B540-D50B6E68A72B}" destId="{893A8DFD-6E90-4590-B4E2-416A7C3C8A0F}" srcOrd="0" destOrd="0" presId="urn:microsoft.com/office/officeart/2005/8/layout/default"/>
    <dgm:cxn modelId="{6C4B2C15-49B1-4844-9E30-09B3D37475EB}" type="presParOf" srcId="{A20AD4D2-E72E-4C01-B540-D50B6E68A72B}" destId="{92EDDDEF-D179-496A-87D5-92F7F834E7DF}" srcOrd="1" destOrd="0" presId="urn:microsoft.com/office/officeart/2005/8/layout/default"/>
    <dgm:cxn modelId="{7338EC70-9025-4710-AD85-BDAFB9013B8B}" type="presParOf" srcId="{A20AD4D2-E72E-4C01-B540-D50B6E68A72B}" destId="{4E6AF395-B297-428F-BC39-388D03C5C741}" srcOrd="2" destOrd="0" presId="urn:microsoft.com/office/officeart/2005/8/layout/default"/>
    <dgm:cxn modelId="{C6A8DDF7-8679-4B0B-BB8F-497BF675DD6F}" type="presParOf" srcId="{A20AD4D2-E72E-4C01-B540-D50B6E68A72B}" destId="{62924F99-645F-4FC6-A393-79767A39880F}" srcOrd="3" destOrd="0" presId="urn:microsoft.com/office/officeart/2005/8/layout/default"/>
    <dgm:cxn modelId="{AD548085-07FD-41F8-B020-3ABBB8E3AF76}" type="presParOf" srcId="{A20AD4D2-E72E-4C01-B540-D50B6E68A72B}" destId="{B2A82D31-4F0C-44C4-98A2-3B2E1D1992DD}" srcOrd="4" destOrd="0" presId="urn:microsoft.com/office/officeart/2005/8/layout/default"/>
    <dgm:cxn modelId="{713E59C7-4F3C-436C-9C62-953EF56B43C9}" type="presParOf" srcId="{A20AD4D2-E72E-4C01-B540-D50B6E68A72B}" destId="{50C9F75C-3B03-4FDA-98EF-18B27A630866}" srcOrd="5" destOrd="0" presId="urn:microsoft.com/office/officeart/2005/8/layout/default"/>
    <dgm:cxn modelId="{8678C1BE-45EF-4FBC-B160-F76AE3D75DF2}" type="presParOf" srcId="{A20AD4D2-E72E-4C01-B540-D50B6E68A72B}" destId="{C5C33F1F-4D66-4CDA-8DAE-708A91FCEE8D}" srcOrd="6" destOrd="0" presId="urn:microsoft.com/office/officeart/2005/8/layout/default"/>
    <dgm:cxn modelId="{794399B8-7736-4BF7-9405-4A1E548C8DD5}" type="presParOf" srcId="{A20AD4D2-E72E-4C01-B540-D50B6E68A72B}" destId="{AE5BB5C5-9CBE-4987-9475-9348635CBFF3}" srcOrd="7" destOrd="0" presId="urn:microsoft.com/office/officeart/2005/8/layout/default"/>
    <dgm:cxn modelId="{E1C5A6F8-3550-430D-8906-92E3F53362C8}" type="presParOf" srcId="{A20AD4D2-E72E-4C01-B540-D50B6E68A72B}" destId="{56D7BCDC-D031-44F7-9867-06FCF8A9EB41}" srcOrd="8" destOrd="0" presId="urn:microsoft.com/office/officeart/2005/8/layout/default"/>
    <dgm:cxn modelId="{9FF17C7C-0B3A-4D84-80B8-C5EA54A132E4}" type="presParOf" srcId="{A20AD4D2-E72E-4C01-B540-D50B6E68A72B}" destId="{F2DFF223-4033-40B1-B1CC-CF6B56F8FACE}" srcOrd="9" destOrd="0" presId="urn:microsoft.com/office/officeart/2005/8/layout/default"/>
    <dgm:cxn modelId="{8AA572AA-3AD5-4DDA-9973-21876954283B}" type="presParOf" srcId="{A20AD4D2-E72E-4C01-B540-D50B6E68A72B}" destId="{A666216B-1A77-4466-BCB5-98D9D4DE4F21}" srcOrd="10" destOrd="0" presId="urn:microsoft.com/office/officeart/2005/8/layout/default"/>
    <dgm:cxn modelId="{08F4AC69-D947-4D86-ABD4-93A9CAEF4288}" type="presParOf" srcId="{A20AD4D2-E72E-4C01-B540-D50B6E68A72B}" destId="{B197A83E-94B7-402E-8A32-93081118A1F9}" srcOrd="11" destOrd="0" presId="urn:microsoft.com/office/officeart/2005/8/layout/default"/>
    <dgm:cxn modelId="{91AB9125-EFEC-4D49-951F-774E4431DD80}" type="presParOf" srcId="{A20AD4D2-E72E-4C01-B540-D50B6E68A72B}" destId="{B4614F2A-6361-4697-AF2F-A898D0013DE8}" srcOrd="12" destOrd="0" presId="urn:microsoft.com/office/officeart/2005/8/layout/default"/>
    <dgm:cxn modelId="{44E4BC01-29BC-4338-A01D-B435E8DB172E}" type="presParOf" srcId="{A20AD4D2-E72E-4C01-B540-D50B6E68A72B}" destId="{644AF8ED-8043-4ADB-A0B2-6EFEF9D5C047}" srcOrd="13" destOrd="0" presId="urn:microsoft.com/office/officeart/2005/8/layout/default"/>
    <dgm:cxn modelId="{5E6C845E-A016-4B8F-9A39-3EBDDEBDC458}" type="presParOf" srcId="{A20AD4D2-E72E-4C01-B540-D50B6E68A72B}" destId="{0137FF05-BE31-45ED-AA02-A0236BE7E8FA}" srcOrd="14" destOrd="0" presId="urn:microsoft.com/office/officeart/2005/8/layout/default"/>
    <dgm:cxn modelId="{0DB8B31F-19BC-4714-B63D-5E2F00963D24}" type="presParOf" srcId="{A20AD4D2-E72E-4C01-B540-D50B6E68A72B}" destId="{78C5C0D4-E6DA-4CCD-94FA-77EB4D870FDF}" srcOrd="15" destOrd="0" presId="urn:microsoft.com/office/officeart/2005/8/layout/default"/>
    <dgm:cxn modelId="{F9F4E33C-E64C-44F9-AF56-E6AAE3DC0CA7}" type="presParOf" srcId="{A20AD4D2-E72E-4C01-B540-D50B6E68A72B}" destId="{C9F60F3F-3F5C-42D1-84AD-983F02BD4C94}" srcOrd="16" destOrd="0" presId="urn:microsoft.com/office/officeart/2005/8/layout/default"/>
    <dgm:cxn modelId="{ECB1F9DB-6095-48C9-AB37-EFBA9160CEA9}" type="presParOf" srcId="{A20AD4D2-E72E-4C01-B540-D50B6E68A72B}" destId="{935567CA-20DC-46E1-A59D-D1ADD110CFDE}" srcOrd="17" destOrd="0" presId="urn:microsoft.com/office/officeart/2005/8/layout/default"/>
    <dgm:cxn modelId="{0919F901-65EE-499F-8979-B22D37ACFAD6}" type="presParOf" srcId="{A20AD4D2-E72E-4C01-B540-D50B6E68A72B}" destId="{0E242034-8DC8-426F-8A69-60B1722C1A09}" srcOrd="18" destOrd="0" presId="urn:microsoft.com/office/officeart/2005/8/layout/default"/>
    <dgm:cxn modelId="{3E16CA9C-6A64-4712-BF2D-848A80393CF7}" type="presParOf" srcId="{A20AD4D2-E72E-4C01-B540-D50B6E68A72B}" destId="{4BCBFF70-635B-4B2C-92E2-4F8369577B4C}" srcOrd="19" destOrd="0" presId="urn:microsoft.com/office/officeart/2005/8/layout/default"/>
    <dgm:cxn modelId="{D583B826-0D3C-4830-90F1-9160CF9F9F79}" type="presParOf" srcId="{A20AD4D2-E72E-4C01-B540-D50B6E68A72B}" destId="{1FDB9B26-82CB-4A56-A4FF-F0F77E76CBD2}" srcOrd="20" destOrd="0" presId="urn:microsoft.com/office/officeart/2005/8/layout/default"/>
    <dgm:cxn modelId="{DAF44069-AD24-477C-963C-3710C1F06F0C}" type="presParOf" srcId="{A20AD4D2-E72E-4C01-B540-D50B6E68A72B}" destId="{6B65D561-9DD4-44D9-8592-F151A0DD02D9}" srcOrd="21" destOrd="0" presId="urn:microsoft.com/office/officeart/2005/8/layout/default"/>
    <dgm:cxn modelId="{09DAA78A-8748-401B-9BE5-3B4445C7CC66}" type="presParOf" srcId="{A20AD4D2-E72E-4C01-B540-D50B6E68A72B}" destId="{F0E5703C-E92D-4EBC-99DF-5A1DE5441C48}" srcOrd="22" destOrd="0" presId="urn:microsoft.com/office/officeart/2005/8/layout/default"/>
    <dgm:cxn modelId="{3AB61A23-451C-47A9-BB9E-CA9E18C46854}" type="presParOf" srcId="{A20AD4D2-E72E-4C01-B540-D50B6E68A72B}" destId="{1180C77C-BE4D-4153-AF47-9A24EC1A4F88}" srcOrd="23" destOrd="0" presId="urn:microsoft.com/office/officeart/2005/8/layout/default"/>
    <dgm:cxn modelId="{29F3B52B-3C27-4359-B721-E84865400916}" type="presParOf" srcId="{A20AD4D2-E72E-4C01-B540-D50B6E68A72B}" destId="{CB818E62-8533-4D7D-B888-E63069B621EF}" srcOrd="24" destOrd="0" presId="urn:microsoft.com/office/officeart/2005/8/layout/default"/>
    <dgm:cxn modelId="{6D8C1DEC-4762-434E-B48C-BAE0CD03D07B}" type="presParOf" srcId="{A20AD4D2-E72E-4C01-B540-D50B6E68A72B}" destId="{A3814B60-FA9B-47FD-9B36-299BDBFC0204}" srcOrd="25" destOrd="0" presId="urn:microsoft.com/office/officeart/2005/8/layout/default"/>
    <dgm:cxn modelId="{2295A72C-D2F8-41E0-B839-AE48D1CA3F0E}" type="presParOf" srcId="{A20AD4D2-E72E-4C01-B540-D50B6E68A72B}" destId="{64260AC0-F17A-4099-94C6-59623BFBD6E0}" srcOrd="2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ED8427-4FCC-4FC3-B8D4-8FB2CFA7D764}"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013A61B2-2479-4A5B-9004-4D9A6C383DA7}">
      <dgm:prSet custT="1"/>
      <dgm:spPr/>
      <dgm:t>
        <a:bodyPr/>
        <a:lstStyle/>
        <a:p>
          <a:pPr>
            <a:lnSpc>
              <a:spcPct val="100000"/>
            </a:lnSpc>
            <a:defRPr cap="all"/>
          </a:pPr>
          <a:r>
            <a:rPr lang="en-US" sz="1400" dirty="0"/>
            <a:t>State of Wisconsin Assembly Bill 66 is now State of Wisconsin Act 89 </a:t>
          </a:r>
        </a:p>
      </dgm:t>
    </dgm:pt>
    <dgm:pt modelId="{9547756D-3DB8-42DC-912E-3483E2163F80}" type="parTrans" cxnId="{233FA65A-60F7-4640-93A6-A6BEE3767A9C}">
      <dgm:prSet/>
      <dgm:spPr/>
      <dgm:t>
        <a:bodyPr/>
        <a:lstStyle/>
        <a:p>
          <a:endParaRPr lang="en-US"/>
        </a:p>
      </dgm:t>
    </dgm:pt>
    <dgm:pt modelId="{CC6F54DC-18CD-4BC2-B446-E28B9B7CD4D6}" type="sibTrans" cxnId="{233FA65A-60F7-4640-93A6-A6BEE3767A9C}">
      <dgm:prSet/>
      <dgm:spPr/>
      <dgm:t>
        <a:bodyPr/>
        <a:lstStyle/>
        <a:p>
          <a:endParaRPr lang="en-US"/>
        </a:p>
      </dgm:t>
    </dgm:pt>
    <dgm:pt modelId="{757A7DAF-A26A-4059-A29F-6105BB477AA5}">
      <dgm:prSet custT="1"/>
      <dgm:spPr/>
      <dgm:t>
        <a:bodyPr/>
        <a:lstStyle/>
        <a:p>
          <a:pPr>
            <a:lnSpc>
              <a:spcPct val="100000"/>
            </a:lnSpc>
            <a:defRPr cap="all"/>
          </a:pPr>
          <a:r>
            <a:rPr lang="en-US" sz="1100" dirty="0"/>
            <a:t>Created in March of 2026 – effective September 1, 2026 requiring all public, private and charter schools to adopt a policy governing communications between employees or volunteers and students.</a:t>
          </a:r>
        </a:p>
      </dgm:t>
    </dgm:pt>
    <dgm:pt modelId="{675DD909-B1B3-4246-BDDD-A560D7DFB8EE}" type="parTrans" cxnId="{077ABF9F-FB0A-44F9-9897-74006DF63644}">
      <dgm:prSet/>
      <dgm:spPr/>
      <dgm:t>
        <a:bodyPr/>
        <a:lstStyle/>
        <a:p>
          <a:endParaRPr lang="en-US"/>
        </a:p>
      </dgm:t>
    </dgm:pt>
    <dgm:pt modelId="{1550E80B-5EF7-4C1E-9774-05479E2EC659}" type="sibTrans" cxnId="{077ABF9F-FB0A-44F9-9897-74006DF63644}">
      <dgm:prSet/>
      <dgm:spPr/>
      <dgm:t>
        <a:bodyPr/>
        <a:lstStyle/>
        <a:p>
          <a:endParaRPr lang="en-US"/>
        </a:p>
      </dgm:t>
    </dgm:pt>
    <dgm:pt modelId="{850A7004-A0CC-47DC-B5D5-980A3703B5AE}" type="pres">
      <dgm:prSet presAssocID="{34ED8427-4FCC-4FC3-B8D4-8FB2CFA7D764}" presName="root" presStyleCnt="0">
        <dgm:presLayoutVars>
          <dgm:dir/>
          <dgm:resizeHandles val="exact"/>
        </dgm:presLayoutVars>
      </dgm:prSet>
      <dgm:spPr/>
    </dgm:pt>
    <dgm:pt modelId="{8BEDF665-C084-472D-A653-6B5CA883D094}" type="pres">
      <dgm:prSet presAssocID="{013A61B2-2479-4A5B-9004-4D9A6C383DA7}" presName="compNode" presStyleCnt="0"/>
      <dgm:spPr/>
    </dgm:pt>
    <dgm:pt modelId="{07F03B6C-EC4E-4ED1-83AE-2412FD3F5EFA}" type="pres">
      <dgm:prSet presAssocID="{013A61B2-2479-4A5B-9004-4D9A6C383DA7}" presName="iconBgRect" presStyleLbl="bgShp" presStyleIdx="0" presStyleCnt="2"/>
      <dgm:spPr/>
    </dgm:pt>
    <dgm:pt modelId="{2A85DFEA-AE0E-4EF1-95FE-E2DF88940AB8}" type="pres">
      <dgm:prSet presAssocID="{013A61B2-2479-4A5B-9004-4D9A6C383DA7}"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Gavel"/>
        </a:ext>
      </dgm:extLst>
    </dgm:pt>
    <dgm:pt modelId="{3E1CB708-0DC4-47F9-B4DE-A04E9852E534}" type="pres">
      <dgm:prSet presAssocID="{013A61B2-2479-4A5B-9004-4D9A6C383DA7}" presName="spaceRect" presStyleCnt="0"/>
      <dgm:spPr/>
    </dgm:pt>
    <dgm:pt modelId="{1E3523DD-4348-4C0D-B9B8-D4BDB85B7201}" type="pres">
      <dgm:prSet presAssocID="{013A61B2-2479-4A5B-9004-4D9A6C383DA7}" presName="textRect" presStyleLbl="revTx" presStyleIdx="0" presStyleCnt="2">
        <dgm:presLayoutVars>
          <dgm:chMax val="1"/>
          <dgm:chPref val="1"/>
        </dgm:presLayoutVars>
      </dgm:prSet>
      <dgm:spPr/>
    </dgm:pt>
    <dgm:pt modelId="{9A871D2E-2AD7-4E73-B871-A2476C9C66B6}" type="pres">
      <dgm:prSet presAssocID="{CC6F54DC-18CD-4BC2-B446-E28B9B7CD4D6}" presName="sibTrans" presStyleCnt="0"/>
      <dgm:spPr/>
    </dgm:pt>
    <dgm:pt modelId="{E54B9949-07B2-469E-BAAC-6C135D2AA3D4}" type="pres">
      <dgm:prSet presAssocID="{757A7DAF-A26A-4059-A29F-6105BB477AA5}" presName="compNode" presStyleCnt="0"/>
      <dgm:spPr/>
    </dgm:pt>
    <dgm:pt modelId="{F142D711-59BE-435D-84B7-48396A3A8F99}" type="pres">
      <dgm:prSet presAssocID="{757A7DAF-A26A-4059-A29F-6105BB477AA5}" presName="iconBgRect" presStyleLbl="bgShp" presStyleIdx="1" presStyleCnt="2"/>
      <dgm:spPr/>
    </dgm:pt>
    <dgm:pt modelId="{30E14554-CDE1-4B21-979D-3B2213D26620}" type="pres">
      <dgm:prSet presAssocID="{757A7DAF-A26A-4059-A29F-6105BB477AA5}"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k"/>
        </a:ext>
      </dgm:extLst>
    </dgm:pt>
    <dgm:pt modelId="{960A7166-ED93-4D19-B996-FB5713F98CEA}" type="pres">
      <dgm:prSet presAssocID="{757A7DAF-A26A-4059-A29F-6105BB477AA5}" presName="spaceRect" presStyleCnt="0"/>
      <dgm:spPr/>
    </dgm:pt>
    <dgm:pt modelId="{510B0E35-158B-4BCA-9CEC-BCA259DF2004}" type="pres">
      <dgm:prSet presAssocID="{757A7DAF-A26A-4059-A29F-6105BB477AA5}" presName="textRect" presStyleLbl="revTx" presStyleIdx="1" presStyleCnt="2">
        <dgm:presLayoutVars>
          <dgm:chMax val="1"/>
          <dgm:chPref val="1"/>
        </dgm:presLayoutVars>
      </dgm:prSet>
      <dgm:spPr/>
    </dgm:pt>
  </dgm:ptLst>
  <dgm:cxnLst>
    <dgm:cxn modelId="{4B0E2812-4A36-4482-9108-10E52CFADA8B}" type="presOf" srcId="{34ED8427-4FCC-4FC3-B8D4-8FB2CFA7D764}" destId="{850A7004-A0CC-47DC-B5D5-980A3703B5AE}" srcOrd="0" destOrd="0" presId="urn:microsoft.com/office/officeart/2018/5/layout/IconCircleLabelList"/>
    <dgm:cxn modelId="{6E748340-2E82-4334-9094-93ADF4899B2C}" type="presOf" srcId="{013A61B2-2479-4A5B-9004-4D9A6C383DA7}" destId="{1E3523DD-4348-4C0D-B9B8-D4BDB85B7201}" srcOrd="0" destOrd="0" presId="urn:microsoft.com/office/officeart/2018/5/layout/IconCircleLabelList"/>
    <dgm:cxn modelId="{233FA65A-60F7-4640-93A6-A6BEE3767A9C}" srcId="{34ED8427-4FCC-4FC3-B8D4-8FB2CFA7D764}" destId="{013A61B2-2479-4A5B-9004-4D9A6C383DA7}" srcOrd="0" destOrd="0" parTransId="{9547756D-3DB8-42DC-912E-3483E2163F80}" sibTransId="{CC6F54DC-18CD-4BC2-B446-E28B9B7CD4D6}"/>
    <dgm:cxn modelId="{81362396-4903-4E9F-B1FE-3209B38C49B1}" type="presOf" srcId="{757A7DAF-A26A-4059-A29F-6105BB477AA5}" destId="{510B0E35-158B-4BCA-9CEC-BCA259DF2004}" srcOrd="0" destOrd="0" presId="urn:microsoft.com/office/officeart/2018/5/layout/IconCircleLabelList"/>
    <dgm:cxn modelId="{077ABF9F-FB0A-44F9-9897-74006DF63644}" srcId="{34ED8427-4FCC-4FC3-B8D4-8FB2CFA7D764}" destId="{757A7DAF-A26A-4059-A29F-6105BB477AA5}" srcOrd="1" destOrd="0" parTransId="{675DD909-B1B3-4246-BDDD-A560D7DFB8EE}" sibTransId="{1550E80B-5EF7-4C1E-9774-05479E2EC659}"/>
    <dgm:cxn modelId="{9CE15432-B1DC-4821-8282-D9A7C9756406}" type="presParOf" srcId="{850A7004-A0CC-47DC-B5D5-980A3703B5AE}" destId="{8BEDF665-C084-472D-A653-6B5CA883D094}" srcOrd="0" destOrd="0" presId="urn:microsoft.com/office/officeart/2018/5/layout/IconCircleLabelList"/>
    <dgm:cxn modelId="{61718B99-CD64-4F64-93A3-C86C6A28BD56}" type="presParOf" srcId="{8BEDF665-C084-472D-A653-6B5CA883D094}" destId="{07F03B6C-EC4E-4ED1-83AE-2412FD3F5EFA}" srcOrd="0" destOrd="0" presId="urn:microsoft.com/office/officeart/2018/5/layout/IconCircleLabelList"/>
    <dgm:cxn modelId="{D12C753E-4982-4F24-821C-0E43A2699B48}" type="presParOf" srcId="{8BEDF665-C084-472D-A653-6B5CA883D094}" destId="{2A85DFEA-AE0E-4EF1-95FE-E2DF88940AB8}" srcOrd="1" destOrd="0" presId="urn:microsoft.com/office/officeart/2018/5/layout/IconCircleLabelList"/>
    <dgm:cxn modelId="{25D59949-0712-41E1-AA35-1C5E13E01694}" type="presParOf" srcId="{8BEDF665-C084-472D-A653-6B5CA883D094}" destId="{3E1CB708-0DC4-47F9-B4DE-A04E9852E534}" srcOrd="2" destOrd="0" presId="urn:microsoft.com/office/officeart/2018/5/layout/IconCircleLabelList"/>
    <dgm:cxn modelId="{7FBE66BE-4FFA-47AE-AE0C-8B826DF3E405}" type="presParOf" srcId="{8BEDF665-C084-472D-A653-6B5CA883D094}" destId="{1E3523DD-4348-4C0D-B9B8-D4BDB85B7201}" srcOrd="3" destOrd="0" presId="urn:microsoft.com/office/officeart/2018/5/layout/IconCircleLabelList"/>
    <dgm:cxn modelId="{FDAE90E4-BD47-42A3-97DA-EA5E039B018E}" type="presParOf" srcId="{850A7004-A0CC-47DC-B5D5-980A3703B5AE}" destId="{9A871D2E-2AD7-4E73-B871-A2476C9C66B6}" srcOrd="1" destOrd="0" presId="urn:microsoft.com/office/officeart/2018/5/layout/IconCircleLabelList"/>
    <dgm:cxn modelId="{939116B9-F0FA-49E7-9E02-5707DBFAF9D0}" type="presParOf" srcId="{850A7004-A0CC-47DC-B5D5-980A3703B5AE}" destId="{E54B9949-07B2-469E-BAAC-6C135D2AA3D4}" srcOrd="2" destOrd="0" presId="urn:microsoft.com/office/officeart/2018/5/layout/IconCircleLabelList"/>
    <dgm:cxn modelId="{77D3F7BE-BF4D-4315-A439-A3A5902349F1}" type="presParOf" srcId="{E54B9949-07B2-469E-BAAC-6C135D2AA3D4}" destId="{F142D711-59BE-435D-84B7-48396A3A8F99}" srcOrd="0" destOrd="0" presId="urn:microsoft.com/office/officeart/2018/5/layout/IconCircleLabelList"/>
    <dgm:cxn modelId="{5B1030EE-FE3D-4562-956E-6BEE0BF6699E}" type="presParOf" srcId="{E54B9949-07B2-469E-BAAC-6C135D2AA3D4}" destId="{30E14554-CDE1-4B21-979D-3B2213D26620}" srcOrd="1" destOrd="0" presId="urn:microsoft.com/office/officeart/2018/5/layout/IconCircleLabelList"/>
    <dgm:cxn modelId="{42B545DB-C41A-4E9C-A7D3-F91A74848034}" type="presParOf" srcId="{E54B9949-07B2-469E-BAAC-6C135D2AA3D4}" destId="{960A7166-ED93-4D19-B996-FB5713F98CEA}" srcOrd="2" destOrd="0" presId="urn:microsoft.com/office/officeart/2018/5/layout/IconCircleLabelList"/>
    <dgm:cxn modelId="{6B6BB734-E404-404F-8933-78D9547A4195}" type="presParOf" srcId="{E54B9949-07B2-469E-BAAC-6C135D2AA3D4}" destId="{510B0E35-158B-4BCA-9CEC-BCA259DF200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EB3583-E43D-4626-9A12-52439CCCBD28}"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US"/>
        </a:p>
      </dgm:t>
    </dgm:pt>
    <dgm:pt modelId="{C5816E16-B055-4A39-9CBD-FBA363F7906F}">
      <dgm:prSet/>
      <dgm:spPr/>
      <dgm:t>
        <a:bodyPr/>
        <a:lstStyle/>
        <a:p>
          <a:r>
            <a:rPr lang="en-US"/>
            <a:t>Allegations of boundary violations will be taken seriously and addressed accordingly. Serious infractions will result in appropriate discipline, up to and including termination.</a:t>
          </a:r>
        </a:p>
      </dgm:t>
    </dgm:pt>
    <dgm:pt modelId="{045ABA70-99CB-483E-AF90-6592D6F7B6E5}" type="parTrans" cxnId="{88EFEBFC-854B-486A-A310-8793CC08FD0D}">
      <dgm:prSet/>
      <dgm:spPr/>
      <dgm:t>
        <a:bodyPr/>
        <a:lstStyle/>
        <a:p>
          <a:endParaRPr lang="en-US"/>
        </a:p>
      </dgm:t>
    </dgm:pt>
    <dgm:pt modelId="{819FB981-FCE8-4A9F-A3AF-CF08F8BCD07C}" type="sibTrans" cxnId="{88EFEBFC-854B-486A-A310-8793CC08FD0D}">
      <dgm:prSet/>
      <dgm:spPr/>
      <dgm:t>
        <a:bodyPr/>
        <a:lstStyle/>
        <a:p>
          <a:endParaRPr lang="en-US"/>
        </a:p>
      </dgm:t>
    </dgm:pt>
    <dgm:pt modelId="{40F6559D-C283-48C2-A2CC-83E9505684DF}">
      <dgm:prSet/>
      <dgm:spPr>
        <a:solidFill>
          <a:schemeClr val="accent1"/>
        </a:solidFill>
      </dgm:spPr>
      <dgm:t>
        <a:bodyPr/>
        <a:lstStyle/>
        <a:p>
          <a:r>
            <a:rPr lang="en-US" dirty="0"/>
            <a:t>Parents will be informed of any and all allegations of boundary violations that involve their children.</a:t>
          </a:r>
        </a:p>
      </dgm:t>
    </dgm:pt>
    <dgm:pt modelId="{51F62C97-A67F-44E7-B54F-8FE213155F04}" type="parTrans" cxnId="{8A7E160A-F7A8-41DB-B02C-39F8738CB6C4}">
      <dgm:prSet/>
      <dgm:spPr/>
      <dgm:t>
        <a:bodyPr/>
        <a:lstStyle/>
        <a:p>
          <a:endParaRPr lang="en-US"/>
        </a:p>
      </dgm:t>
    </dgm:pt>
    <dgm:pt modelId="{A2D9DA4D-C674-469E-B9A6-1BCA83722F54}" type="sibTrans" cxnId="{8A7E160A-F7A8-41DB-B02C-39F8738CB6C4}">
      <dgm:prSet/>
      <dgm:spPr/>
      <dgm:t>
        <a:bodyPr/>
        <a:lstStyle/>
        <a:p>
          <a:endParaRPr lang="en-US"/>
        </a:p>
      </dgm:t>
    </dgm:pt>
    <dgm:pt modelId="{2444836B-2A04-4C7A-AC58-548EDAB3AB10}" type="pres">
      <dgm:prSet presAssocID="{7FEB3583-E43D-4626-9A12-52439CCCBD28}" presName="Name0" presStyleCnt="0">
        <dgm:presLayoutVars>
          <dgm:dir/>
          <dgm:animLvl val="lvl"/>
          <dgm:resizeHandles val="exact"/>
        </dgm:presLayoutVars>
      </dgm:prSet>
      <dgm:spPr/>
    </dgm:pt>
    <dgm:pt modelId="{2F288CC6-EE9D-4AFC-92E2-EA13AE8B20C0}" type="pres">
      <dgm:prSet presAssocID="{40F6559D-C283-48C2-A2CC-83E9505684DF}" presName="boxAndChildren" presStyleCnt="0"/>
      <dgm:spPr/>
    </dgm:pt>
    <dgm:pt modelId="{4A0617AD-98AA-444E-BB83-232C991DDDF0}" type="pres">
      <dgm:prSet presAssocID="{40F6559D-C283-48C2-A2CC-83E9505684DF}" presName="parentTextBox" presStyleLbl="node1" presStyleIdx="0" presStyleCnt="2"/>
      <dgm:spPr/>
    </dgm:pt>
    <dgm:pt modelId="{98A412DA-A734-401F-84B1-8BF158396EA7}" type="pres">
      <dgm:prSet presAssocID="{819FB981-FCE8-4A9F-A3AF-CF08F8BCD07C}" presName="sp" presStyleCnt="0"/>
      <dgm:spPr/>
    </dgm:pt>
    <dgm:pt modelId="{C1697BFA-0C26-4556-9E41-44DBF1F1D274}" type="pres">
      <dgm:prSet presAssocID="{C5816E16-B055-4A39-9CBD-FBA363F7906F}" presName="arrowAndChildren" presStyleCnt="0"/>
      <dgm:spPr/>
    </dgm:pt>
    <dgm:pt modelId="{5E4E583F-97FB-4260-97F9-05A5E30A9E42}" type="pres">
      <dgm:prSet presAssocID="{C5816E16-B055-4A39-9CBD-FBA363F7906F}" presName="parentTextArrow" presStyleLbl="node1" presStyleIdx="1" presStyleCnt="2" custLinFactNeighborX="143" custLinFactNeighborY="-21181"/>
      <dgm:spPr/>
    </dgm:pt>
  </dgm:ptLst>
  <dgm:cxnLst>
    <dgm:cxn modelId="{8A7E160A-F7A8-41DB-B02C-39F8738CB6C4}" srcId="{7FEB3583-E43D-4626-9A12-52439CCCBD28}" destId="{40F6559D-C283-48C2-A2CC-83E9505684DF}" srcOrd="1" destOrd="0" parTransId="{51F62C97-A67F-44E7-B54F-8FE213155F04}" sibTransId="{A2D9DA4D-C674-469E-B9A6-1BCA83722F54}"/>
    <dgm:cxn modelId="{881AB230-0FD1-4EAC-8DA1-FA29B02C6C23}" type="presOf" srcId="{C5816E16-B055-4A39-9CBD-FBA363F7906F}" destId="{5E4E583F-97FB-4260-97F9-05A5E30A9E42}" srcOrd="0" destOrd="0" presId="urn:microsoft.com/office/officeart/2005/8/layout/process4"/>
    <dgm:cxn modelId="{87B3C235-72B7-4E53-9B14-D40EE91F9963}" type="presOf" srcId="{7FEB3583-E43D-4626-9A12-52439CCCBD28}" destId="{2444836B-2A04-4C7A-AC58-548EDAB3AB10}" srcOrd="0" destOrd="0" presId="urn:microsoft.com/office/officeart/2005/8/layout/process4"/>
    <dgm:cxn modelId="{8CF1CF5E-8A16-41D3-80C0-2B1F9A54A5A9}" type="presOf" srcId="{40F6559D-C283-48C2-A2CC-83E9505684DF}" destId="{4A0617AD-98AA-444E-BB83-232C991DDDF0}" srcOrd="0" destOrd="0" presId="urn:microsoft.com/office/officeart/2005/8/layout/process4"/>
    <dgm:cxn modelId="{88EFEBFC-854B-486A-A310-8793CC08FD0D}" srcId="{7FEB3583-E43D-4626-9A12-52439CCCBD28}" destId="{C5816E16-B055-4A39-9CBD-FBA363F7906F}" srcOrd="0" destOrd="0" parTransId="{045ABA70-99CB-483E-AF90-6592D6F7B6E5}" sibTransId="{819FB981-FCE8-4A9F-A3AF-CF08F8BCD07C}"/>
    <dgm:cxn modelId="{CC6E2B4C-79D4-4934-BEB4-04D9ECC6D158}" type="presParOf" srcId="{2444836B-2A04-4C7A-AC58-548EDAB3AB10}" destId="{2F288CC6-EE9D-4AFC-92E2-EA13AE8B20C0}" srcOrd="0" destOrd="0" presId="urn:microsoft.com/office/officeart/2005/8/layout/process4"/>
    <dgm:cxn modelId="{614867C7-E4A0-4D21-B917-1095E8D6949B}" type="presParOf" srcId="{2F288CC6-EE9D-4AFC-92E2-EA13AE8B20C0}" destId="{4A0617AD-98AA-444E-BB83-232C991DDDF0}" srcOrd="0" destOrd="0" presId="urn:microsoft.com/office/officeart/2005/8/layout/process4"/>
    <dgm:cxn modelId="{F017704D-EBA6-422F-B1B7-89CBA85E5148}" type="presParOf" srcId="{2444836B-2A04-4C7A-AC58-548EDAB3AB10}" destId="{98A412DA-A734-401F-84B1-8BF158396EA7}" srcOrd="1" destOrd="0" presId="urn:microsoft.com/office/officeart/2005/8/layout/process4"/>
    <dgm:cxn modelId="{804CEFE0-4B2D-45D3-B063-35A2CA2E2866}" type="presParOf" srcId="{2444836B-2A04-4C7A-AC58-548EDAB3AB10}" destId="{C1697BFA-0C26-4556-9E41-44DBF1F1D274}" srcOrd="2" destOrd="0" presId="urn:microsoft.com/office/officeart/2005/8/layout/process4"/>
    <dgm:cxn modelId="{4A0C9408-3F26-43DE-A5D0-354689B62249}" type="presParOf" srcId="{C1697BFA-0C26-4556-9E41-44DBF1F1D274}" destId="{5E4E583F-97FB-4260-97F9-05A5E30A9E4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43CC1E-C332-427E-BFBE-D45BD42DB41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4494786D-84AC-4917-837B-445CBBC60132}">
      <dgm:prSet custT="1"/>
      <dgm:spPr/>
      <dgm:t>
        <a:bodyPr/>
        <a:lstStyle/>
        <a:p>
          <a:r>
            <a:rPr lang="en-US" sz="1000" dirty="0"/>
            <a:t>Being aware means that we pay attention to subtle signs of a problem.  This pertains especially to parents.</a:t>
          </a:r>
        </a:p>
      </dgm:t>
    </dgm:pt>
    <dgm:pt modelId="{A251E11D-BF38-46B7-A30A-1A3D73361AB9}" type="parTrans" cxnId="{0DFC04F9-56EB-4AB7-817A-32FA8EC6061D}">
      <dgm:prSet/>
      <dgm:spPr/>
      <dgm:t>
        <a:bodyPr/>
        <a:lstStyle/>
        <a:p>
          <a:endParaRPr lang="en-US"/>
        </a:p>
      </dgm:t>
    </dgm:pt>
    <dgm:pt modelId="{90BE7359-0F2D-4F6D-9D17-97CDC1FDDD54}" type="sibTrans" cxnId="{0DFC04F9-56EB-4AB7-817A-32FA8EC6061D}">
      <dgm:prSet/>
      <dgm:spPr/>
      <dgm:t>
        <a:bodyPr/>
        <a:lstStyle/>
        <a:p>
          <a:endParaRPr lang="en-US"/>
        </a:p>
      </dgm:t>
    </dgm:pt>
    <dgm:pt modelId="{87D33DA4-B7AF-41E6-9DEE-327A3B6F75A1}">
      <dgm:prSet/>
      <dgm:spPr/>
      <dgm:t>
        <a:bodyPr/>
        <a:lstStyle/>
        <a:p>
          <a:r>
            <a:rPr lang="en-US" dirty="0"/>
            <a:t>Tell your child that abuse is never their fault.</a:t>
          </a:r>
        </a:p>
      </dgm:t>
    </dgm:pt>
    <dgm:pt modelId="{11686B06-EE21-439B-A292-FB4866CBEC00}" type="parTrans" cxnId="{F5389FD8-3333-4B1C-8AE2-E35FFCD14F61}">
      <dgm:prSet/>
      <dgm:spPr/>
      <dgm:t>
        <a:bodyPr/>
        <a:lstStyle/>
        <a:p>
          <a:endParaRPr lang="en-US"/>
        </a:p>
      </dgm:t>
    </dgm:pt>
    <dgm:pt modelId="{2BB83C7D-7E7A-466B-AAB1-581E2D1301BC}" type="sibTrans" cxnId="{F5389FD8-3333-4B1C-8AE2-E35FFCD14F61}">
      <dgm:prSet/>
      <dgm:spPr/>
      <dgm:t>
        <a:bodyPr/>
        <a:lstStyle/>
        <a:p>
          <a:endParaRPr lang="en-US"/>
        </a:p>
      </dgm:t>
    </dgm:pt>
    <dgm:pt modelId="{A6D01E89-C7CC-4BF9-826A-14D66323E0DB}">
      <dgm:prSet/>
      <dgm:spPr/>
      <dgm:t>
        <a:bodyPr/>
        <a:lstStyle/>
        <a:p>
          <a:r>
            <a:rPr lang="en-US" dirty="0"/>
            <a:t>Know the red flags of abuse and abusers.</a:t>
          </a:r>
        </a:p>
      </dgm:t>
    </dgm:pt>
    <dgm:pt modelId="{7B7D4E62-C0BF-4AF9-B09C-00C41CDE6D94}" type="parTrans" cxnId="{368C3F2C-3FEA-448E-A11F-A52B2E8A0D93}">
      <dgm:prSet/>
      <dgm:spPr/>
      <dgm:t>
        <a:bodyPr/>
        <a:lstStyle/>
        <a:p>
          <a:endParaRPr lang="en-US"/>
        </a:p>
      </dgm:t>
    </dgm:pt>
    <dgm:pt modelId="{2A12BD97-48A6-4FFA-B794-58FA06B150BE}" type="sibTrans" cxnId="{368C3F2C-3FEA-448E-A11F-A52B2E8A0D93}">
      <dgm:prSet/>
      <dgm:spPr/>
      <dgm:t>
        <a:bodyPr/>
        <a:lstStyle/>
        <a:p>
          <a:endParaRPr lang="en-US"/>
        </a:p>
      </dgm:t>
    </dgm:pt>
    <dgm:pt modelId="{AA7DFE4A-38DB-4368-B71C-641E3923C8EE}">
      <dgm:prSet/>
      <dgm:spPr/>
      <dgm:t>
        <a:bodyPr/>
        <a:lstStyle/>
        <a:p>
          <a:r>
            <a:rPr lang="en-US" dirty="0"/>
            <a:t>Talk with your children about abuse and abusers.</a:t>
          </a:r>
        </a:p>
      </dgm:t>
    </dgm:pt>
    <dgm:pt modelId="{75F78A17-D369-44B8-8FA8-D16DD7B9902F}" type="parTrans" cxnId="{730D739F-7326-45A4-827A-3E229A8AFFB6}">
      <dgm:prSet/>
      <dgm:spPr/>
      <dgm:t>
        <a:bodyPr/>
        <a:lstStyle/>
        <a:p>
          <a:endParaRPr lang="en-US"/>
        </a:p>
      </dgm:t>
    </dgm:pt>
    <dgm:pt modelId="{223A8972-CC55-42F8-AA45-F03394E0A669}" type="sibTrans" cxnId="{730D739F-7326-45A4-827A-3E229A8AFFB6}">
      <dgm:prSet/>
      <dgm:spPr/>
      <dgm:t>
        <a:bodyPr/>
        <a:lstStyle/>
        <a:p>
          <a:endParaRPr lang="en-US"/>
        </a:p>
      </dgm:t>
    </dgm:pt>
    <dgm:pt modelId="{95200C93-D6BC-4467-AC01-DA7F690B83A2}">
      <dgm:prSet/>
      <dgm:spPr/>
      <dgm:t>
        <a:bodyPr/>
        <a:lstStyle/>
        <a:p>
          <a:r>
            <a:rPr lang="en-US" dirty="0"/>
            <a:t>Listen and observe your children - watch for danger signs and sudden changes in their behavior.</a:t>
          </a:r>
        </a:p>
      </dgm:t>
    </dgm:pt>
    <dgm:pt modelId="{62D4316A-55B2-462F-A998-4D9F4AE9B024}" type="parTrans" cxnId="{D91B2120-909B-47F4-9F68-0BF5E096E76B}">
      <dgm:prSet/>
      <dgm:spPr/>
      <dgm:t>
        <a:bodyPr/>
        <a:lstStyle/>
        <a:p>
          <a:endParaRPr lang="en-US"/>
        </a:p>
      </dgm:t>
    </dgm:pt>
    <dgm:pt modelId="{740CF36A-1E15-4838-BD0D-21D4ECB44A4E}" type="sibTrans" cxnId="{D91B2120-909B-47F4-9F68-0BF5E096E76B}">
      <dgm:prSet/>
      <dgm:spPr/>
      <dgm:t>
        <a:bodyPr/>
        <a:lstStyle/>
        <a:p>
          <a:endParaRPr lang="en-US"/>
        </a:p>
      </dgm:t>
    </dgm:pt>
    <dgm:pt modelId="{3F440CCC-332E-45FA-A529-BFAF8939C349}">
      <dgm:prSet/>
      <dgm:spPr/>
      <dgm:t>
        <a:bodyPr/>
        <a:lstStyle/>
        <a:p>
          <a:r>
            <a:rPr lang="en-US"/>
            <a:t>Let your children know they can tell you anything.</a:t>
          </a:r>
        </a:p>
      </dgm:t>
    </dgm:pt>
    <dgm:pt modelId="{9C8DDD0A-FAA3-496B-98C1-CABAC880E05B}" type="parTrans" cxnId="{9DAD2B01-080F-4614-B54C-5493CD505CF9}">
      <dgm:prSet/>
      <dgm:spPr/>
      <dgm:t>
        <a:bodyPr/>
        <a:lstStyle/>
        <a:p>
          <a:endParaRPr lang="en-US"/>
        </a:p>
      </dgm:t>
    </dgm:pt>
    <dgm:pt modelId="{AD3D731C-FE42-46A3-B92D-B65D5AFEFD4F}" type="sibTrans" cxnId="{9DAD2B01-080F-4614-B54C-5493CD505CF9}">
      <dgm:prSet/>
      <dgm:spPr/>
      <dgm:t>
        <a:bodyPr/>
        <a:lstStyle/>
        <a:p>
          <a:endParaRPr lang="en-US"/>
        </a:p>
      </dgm:t>
    </dgm:pt>
    <dgm:pt modelId="{E0233CB8-E47C-46CD-8B1D-88E3C9F12CEC}">
      <dgm:prSet custT="1"/>
      <dgm:spPr/>
      <dgm:t>
        <a:bodyPr/>
        <a:lstStyle/>
        <a:p>
          <a:r>
            <a:rPr lang="en-US" sz="1000" dirty="0"/>
            <a:t>Teach your children where their private parts are and the correct name for them</a:t>
          </a:r>
          <a:r>
            <a:rPr lang="en-US" sz="900" dirty="0"/>
            <a:t>.</a:t>
          </a:r>
        </a:p>
      </dgm:t>
    </dgm:pt>
    <dgm:pt modelId="{FD139807-7005-4902-A401-698407921C0C}" type="parTrans" cxnId="{2F64754F-6A28-43D7-866B-C8E1ADECC798}">
      <dgm:prSet/>
      <dgm:spPr/>
      <dgm:t>
        <a:bodyPr/>
        <a:lstStyle/>
        <a:p>
          <a:endParaRPr lang="en-US"/>
        </a:p>
      </dgm:t>
    </dgm:pt>
    <dgm:pt modelId="{6A907035-B3ED-44B3-AC7E-2A98DB5E5DA0}" type="sibTrans" cxnId="{2F64754F-6A28-43D7-866B-C8E1ADECC798}">
      <dgm:prSet/>
      <dgm:spPr/>
      <dgm:t>
        <a:bodyPr/>
        <a:lstStyle/>
        <a:p>
          <a:endParaRPr lang="en-US"/>
        </a:p>
      </dgm:t>
    </dgm:pt>
    <dgm:pt modelId="{C876C8FC-1CD8-463A-AD54-825A0AA465AA}">
      <dgm:prSet custT="1"/>
      <dgm:spPr/>
      <dgm:t>
        <a:bodyPr/>
        <a:lstStyle/>
        <a:p>
          <a:r>
            <a:rPr lang="en-US" sz="1000" dirty="0"/>
            <a:t>Teach your children what to do if someone makes them uncomfortable.</a:t>
          </a:r>
        </a:p>
      </dgm:t>
    </dgm:pt>
    <dgm:pt modelId="{E14D0FDB-916F-4035-B83C-6C4872EBB71D}" type="parTrans" cxnId="{8457E3E9-DC40-45A8-B0FA-384FDCE45AAA}">
      <dgm:prSet/>
      <dgm:spPr/>
      <dgm:t>
        <a:bodyPr/>
        <a:lstStyle/>
        <a:p>
          <a:endParaRPr lang="en-US"/>
        </a:p>
      </dgm:t>
    </dgm:pt>
    <dgm:pt modelId="{0A33B85C-6146-4546-8889-34346B5AC569}" type="sibTrans" cxnId="{8457E3E9-DC40-45A8-B0FA-384FDCE45AAA}">
      <dgm:prSet/>
      <dgm:spPr/>
      <dgm:t>
        <a:bodyPr/>
        <a:lstStyle/>
        <a:p>
          <a:endParaRPr lang="en-US"/>
        </a:p>
      </dgm:t>
    </dgm:pt>
    <dgm:pt modelId="{B624EC1A-23AB-4EB0-B566-026AC1BA6A4D}">
      <dgm:prSet custT="1"/>
      <dgm:spPr/>
      <dgm:t>
        <a:bodyPr/>
        <a:lstStyle/>
        <a:p>
          <a:r>
            <a:rPr lang="en-US" sz="1000" dirty="0"/>
            <a:t>Anyone working with youth must know the red flags of abuse and abusers and how to maintain a safe environment.</a:t>
          </a:r>
        </a:p>
      </dgm:t>
    </dgm:pt>
    <dgm:pt modelId="{A23C071F-6AE4-4840-B666-914A59DD0B2D}" type="parTrans" cxnId="{EA361DD8-6AA6-4C73-B466-534DA39F1A88}">
      <dgm:prSet/>
      <dgm:spPr/>
      <dgm:t>
        <a:bodyPr/>
        <a:lstStyle/>
        <a:p>
          <a:endParaRPr lang="en-US"/>
        </a:p>
      </dgm:t>
    </dgm:pt>
    <dgm:pt modelId="{34524C47-CE03-40CB-91FA-97950ADC39A8}" type="sibTrans" cxnId="{EA361DD8-6AA6-4C73-B466-534DA39F1A88}">
      <dgm:prSet/>
      <dgm:spPr/>
      <dgm:t>
        <a:bodyPr/>
        <a:lstStyle/>
        <a:p>
          <a:endParaRPr lang="en-US"/>
        </a:p>
      </dgm:t>
    </dgm:pt>
    <dgm:pt modelId="{A20CD8BE-65AB-4C3F-8219-848BF5284AAD}" type="pres">
      <dgm:prSet presAssocID="{BD43CC1E-C332-427E-BFBE-D45BD42DB411}" presName="cycle" presStyleCnt="0">
        <dgm:presLayoutVars>
          <dgm:dir/>
          <dgm:resizeHandles val="exact"/>
        </dgm:presLayoutVars>
      </dgm:prSet>
      <dgm:spPr/>
    </dgm:pt>
    <dgm:pt modelId="{3F109D08-C98E-4006-8E13-6E6F25B1C113}" type="pres">
      <dgm:prSet presAssocID="{4494786D-84AC-4917-837B-445CBBC60132}" presName="node" presStyleLbl="node1" presStyleIdx="0" presStyleCnt="9" custScaleX="113648" custScaleY="174843">
        <dgm:presLayoutVars>
          <dgm:bulletEnabled val="1"/>
        </dgm:presLayoutVars>
      </dgm:prSet>
      <dgm:spPr/>
    </dgm:pt>
    <dgm:pt modelId="{1E0340B7-7F3C-4CF4-93BB-A4C88EB63F0D}" type="pres">
      <dgm:prSet presAssocID="{4494786D-84AC-4917-837B-445CBBC60132}" presName="spNode" presStyleCnt="0"/>
      <dgm:spPr/>
    </dgm:pt>
    <dgm:pt modelId="{A01DD0F4-C138-4FE2-8842-F5DCAB0F540A}" type="pres">
      <dgm:prSet presAssocID="{90BE7359-0F2D-4F6D-9D17-97CDC1FDDD54}" presName="sibTrans" presStyleLbl="sibTrans1D1" presStyleIdx="0" presStyleCnt="9"/>
      <dgm:spPr/>
    </dgm:pt>
    <dgm:pt modelId="{0CC62351-A817-42BD-8497-617313F38130}" type="pres">
      <dgm:prSet presAssocID="{87D33DA4-B7AF-41E6-9DEE-327A3B6F75A1}" presName="node" presStyleLbl="node1" presStyleIdx="1" presStyleCnt="9" custScaleX="113648" custScaleY="174843">
        <dgm:presLayoutVars>
          <dgm:bulletEnabled val="1"/>
        </dgm:presLayoutVars>
      </dgm:prSet>
      <dgm:spPr/>
    </dgm:pt>
    <dgm:pt modelId="{7DAC23B2-8AA5-4881-85E0-FA0D1F14BE57}" type="pres">
      <dgm:prSet presAssocID="{87D33DA4-B7AF-41E6-9DEE-327A3B6F75A1}" presName="spNode" presStyleCnt="0"/>
      <dgm:spPr/>
    </dgm:pt>
    <dgm:pt modelId="{F2D77CB0-4FB8-4785-AA2A-7BF66DCC088D}" type="pres">
      <dgm:prSet presAssocID="{2BB83C7D-7E7A-466B-AAB1-581E2D1301BC}" presName="sibTrans" presStyleLbl="sibTrans1D1" presStyleIdx="1" presStyleCnt="9"/>
      <dgm:spPr/>
    </dgm:pt>
    <dgm:pt modelId="{2B1EF66F-BC33-4326-A589-67D1ABB0398E}" type="pres">
      <dgm:prSet presAssocID="{A6D01E89-C7CC-4BF9-826A-14D66323E0DB}" presName="node" presStyleLbl="node1" presStyleIdx="2" presStyleCnt="9" custScaleX="113648" custScaleY="174843">
        <dgm:presLayoutVars>
          <dgm:bulletEnabled val="1"/>
        </dgm:presLayoutVars>
      </dgm:prSet>
      <dgm:spPr/>
    </dgm:pt>
    <dgm:pt modelId="{70FDFBCB-9CB3-4B52-B94C-56788D382F23}" type="pres">
      <dgm:prSet presAssocID="{A6D01E89-C7CC-4BF9-826A-14D66323E0DB}" presName="spNode" presStyleCnt="0"/>
      <dgm:spPr/>
    </dgm:pt>
    <dgm:pt modelId="{9C09F573-A4FD-47CF-AF8F-FBE04719FE3E}" type="pres">
      <dgm:prSet presAssocID="{2A12BD97-48A6-4FFA-B794-58FA06B150BE}" presName="sibTrans" presStyleLbl="sibTrans1D1" presStyleIdx="2" presStyleCnt="9"/>
      <dgm:spPr/>
    </dgm:pt>
    <dgm:pt modelId="{BF973749-A469-4D97-8B06-BFCF1832065B}" type="pres">
      <dgm:prSet presAssocID="{AA7DFE4A-38DB-4368-B71C-641E3923C8EE}" presName="node" presStyleLbl="node1" presStyleIdx="3" presStyleCnt="9" custScaleX="113648" custScaleY="174843">
        <dgm:presLayoutVars>
          <dgm:bulletEnabled val="1"/>
        </dgm:presLayoutVars>
      </dgm:prSet>
      <dgm:spPr/>
    </dgm:pt>
    <dgm:pt modelId="{F703F2BA-73E2-4177-A9DE-AE18463D82B6}" type="pres">
      <dgm:prSet presAssocID="{AA7DFE4A-38DB-4368-B71C-641E3923C8EE}" presName="spNode" presStyleCnt="0"/>
      <dgm:spPr/>
    </dgm:pt>
    <dgm:pt modelId="{486F894A-F461-4198-9633-17EEBE79EA16}" type="pres">
      <dgm:prSet presAssocID="{223A8972-CC55-42F8-AA45-F03394E0A669}" presName="sibTrans" presStyleLbl="sibTrans1D1" presStyleIdx="3" presStyleCnt="9"/>
      <dgm:spPr/>
    </dgm:pt>
    <dgm:pt modelId="{77703707-1C8E-44EA-8B27-A92672EB3304}" type="pres">
      <dgm:prSet presAssocID="{95200C93-D6BC-4467-AC01-DA7F690B83A2}" presName="node" presStyleLbl="node1" presStyleIdx="4" presStyleCnt="9" custScaleX="113648" custScaleY="174843">
        <dgm:presLayoutVars>
          <dgm:bulletEnabled val="1"/>
        </dgm:presLayoutVars>
      </dgm:prSet>
      <dgm:spPr/>
    </dgm:pt>
    <dgm:pt modelId="{F9BF53DB-7136-4806-B08D-F1EA15C6B33D}" type="pres">
      <dgm:prSet presAssocID="{95200C93-D6BC-4467-AC01-DA7F690B83A2}" presName="spNode" presStyleCnt="0"/>
      <dgm:spPr/>
    </dgm:pt>
    <dgm:pt modelId="{CF6F0E0C-3D37-45FF-9B93-AF7E244B2274}" type="pres">
      <dgm:prSet presAssocID="{740CF36A-1E15-4838-BD0D-21D4ECB44A4E}" presName="sibTrans" presStyleLbl="sibTrans1D1" presStyleIdx="4" presStyleCnt="9"/>
      <dgm:spPr/>
    </dgm:pt>
    <dgm:pt modelId="{1311846A-3A38-479A-A111-30541DC1603C}" type="pres">
      <dgm:prSet presAssocID="{3F440CCC-332E-45FA-A529-BFAF8939C349}" presName="node" presStyleLbl="node1" presStyleIdx="5" presStyleCnt="9" custScaleX="113648" custScaleY="174843">
        <dgm:presLayoutVars>
          <dgm:bulletEnabled val="1"/>
        </dgm:presLayoutVars>
      </dgm:prSet>
      <dgm:spPr/>
    </dgm:pt>
    <dgm:pt modelId="{63A008D4-F6FB-4F2E-9384-B68A7855E504}" type="pres">
      <dgm:prSet presAssocID="{3F440CCC-332E-45FA-A529-BFAF8939C349}" presName="spNode" presStyleCnt="0"/>
      <dgm:spPr/>
    </dgm:pt>
    <dgm:pt modelId="{DBDD30AD-C7AA-4BE0-8AEA-CA1D6BEAD668}" type="pres">
      <dgm:prSet presAssocID="{AD3D731C-FE42-46A3-B92D-B65D5AFEFD4F}" presName="sibTrans" presStyleLbl="sibTrans1D1" presStyleIdx="5" presStyleCnt="9"/>
      <dgm:spPr/>
    </dgm:pt>
    <dgm:pt modelId="{0C9B203A-B604-4381-929A-6081F32E60D7}" type="pres">
      <dgm:prSet presAssocID="{E0233CB8-E47C-46CD-8B1D-88E3C9F12CEC}" presName="node" presStyleLbl="node1" presStyleIdx="6" presStyleCnt="9" custScaleX="113648" custScaleY="174843">
        <dgm:presLayoutVars>
          <dgm:bulletEnabled val="1"/>
        </dgm:presLayoutVars>
      </dgm:prSet>
      <dgm:spPr/>
    </dgm:pt>
    <dgm:pt modelId="{B5511D35-F4B8-4AE7-9B2E-80CB183F2E00}" type="pres">
      <dgm:prSet presAssocID="{E0233CB8-E47C-46CD-8B1D-88E3C9F12CEC}" presName="spNode" presStyleCnt="0"/>
      <dgm:spPr/>
    </dgm:pt>
    <dgm:pt modelId="{A79AF959-AFE9-47BF-98F9-8B1C1E128431}" type="pres">
      <dgm:prSet presAssocID="{6A907035-B3ED-44B3-AC7E-2A98DB5E5DA0}" presName="sibTrans" presStyleLbl="sibTrans1D1" presStyleIdx="6" presStyleCnt="9"/>
      <dgm:spPr/>
    </dgm:pt>
    <dgm:pt modelId="{F3315CC9-F3C2-415B-8EC8-43F61E453CB3}" type="pres">
      <dgm:prSet presAssocID="{C876C8FC-1CD8-463A-AD54-825A0AA465AA}" presName="node" presStyleLbl="node1" presStyleIdx="7" presStyleCnt="9" custScaleX="113648" custScaleY="174843">
        <dgm:presLayoutVars>
          <dgm:bulletEnabled val="1"/>
        </dgm:presLayoutVars>
      </dgm:prSet>
      <dgm:spPr/>
    </dgm:pt>
    <dgm:pt modelId="{C1BFFEC4-5398-4C46-B43B-21B6C894552E}" type="pres">
      <dgm:prSet presAssocID="{C876C8FC-1CD8-463A-AD54-825A0AA465AA}" presName="spNode" presStyleCnt="0"/>
      <dgm:spPr/>
    </dgm:pt>
    <dgm:pt modelId="{2CB01765-D4BA-469D-972A-46B964F1427B}" type="pres">
      <dgm:prSet presAssocID="{0A33B85C-6146-4546-8889-34346B5AC569}" presName="sibTrans" presStyleLbl="sibTrans1D1" presStyleIdx="7" presStyleCnt="9"/>
      <dgm:spPr/>
    </dgm:pt>
    <dgm:pt modelId="{314EC401-1B98-4641-8AA7-F3264E52AE1E}" type="pres">
      <dgm:prSet presAssocID="{B624EC1A-23AB-4EB0-B566-026AC1BA6A4D}" presName="node" presStyleLbl="node1" presStyleIdx="8" presStyleCnt="9" custScaleX="113648" custScaleY="174843">
        <dgm:presLayoutVars>
          <dgm:bulletEnabled val="1"/>
        </dgm:presLayoutVars>
      </dgm:prSet>
      <dgm:spPr/>
    </dgm:pt>
    <dgm:pt modelId="{025B1E3D-BDE4-45BD-A19A-C45B1F07D300}" type="pres">
      <dgm:prSet presAssocID="{B624EC1A-23AB-4EB0-B566-026AC1BA6A4D}" presName="spNode" presStyleCnt="0"/>
      <dgm:spPr/>
    </dgm:pt>
    <dgm:pt modelId="{B20E402D-6740-4328-9214-CFE6D0B338D0}" type="pres">
      <dgm:prSet presAssocID="{34524C47-CE03-40CB-91FA-97950ADC39A8}" presName="sibTrans" presStyleLbl="sibTrans1D1" presStyleIdx="8" presStyleCnt="9"/>
      <dgm:spPr/>
    </dgm:pt>
  </dgm:ptLst>
  <dgm:cxnLst>
    <dgm:cxn modelId="{3B754C00-BA6A-417C-9AAC-F4946865B407}" type="presOf" srcId="{BD43CC1E-C332-427E-BFBE-D45BD42DB411}" destId="{A20CD8BE-65AB-4C3F-8219-848BF5284AAD}" srcOrd="0" destOrd="0" presId="urn:microsoft.com/office/officeart/2005/8/layout/cycle6"/>
    <dgm:cxn modelId="{9DAD2B01-080F-4614-B54C-5493CD505CF9}" srcId="{BD43CC1E-C332-427E-BFBE-D45BD42DB411}" destId="{3F440CCC-332E-45FA-A529-BFAF8939C349}" srcOrd="5" destOrd="0" parTransId="{9C8DDD0A-FAA3-496B-98C1-CABAC880E05B}" sibTransId="{AD3D731C-FE42-46A3-B92D-B65D5AFEFD4F}"/>
    <dgm:cxn modelId="{ED7E4D04-29B5-4699-A6CB-D82B53A1ED9F}" type="presOf" srcId="{AD3D731C-FE42-46A3-B92D-B65D5AFEFD4F}" destId="{DBDD30AD-C7AA-4BE0-8AEA-CA1D6BEAD668}" srcOrd="0" destOrd="0" presId="urn:microsoft.com/office/officeart/2005/8/layout/cycle6"/>
    <dgm:cxn modelId="{1C07AA1A-E668-4188-A1A1-1E9E42052AE8}" type="presOf" srcId="{A6D01E89-C7CC-4BF9-826A-14D66323E0DB}" destId="{2B1EF66F-BC33-4326-A589-67D1ABB0398E}" srcOrd="0" destOrd="0" presId="urn:microsoft.com/office/officeart/2005/8/layout/cycle6"/>
    <dgm:cxn modelId="{4C6E641E-6A41-465B-A5C2-F246B275FFA2}" type="presOf" srcId="{740CF36A-1E15-4838-BD0D-21D4ECB44A4E}" destId="{CF6F0E0C-3D37-45FF-9B93-AF7E244B2274}" srcOrd="0" destOrd="0" presId="urn:microsoft.com/office/officeart/2005/8/layout/cycle6"/>
    <dgm:cxn modelId="{D91B2120-909B-47F4-9F68-0BF5E096E76B}" srcId="{BD43CC1E-C332-427E-BFBE-D45BD42DB411}" destId="{95200C93-D6BC-4467-AC01-DA7F690B83A2}" srcOrd="4" destOrd="0" parTransId="{62D4316A-55B2-462F-A998-4D9F4AE9B024}" sibTransId="{740CF36A-1E15-4838-BD0D-21D4ECB44A4E}"/>
    <dgm:cxn modelId="{368C3F2C-3FEA-448E-A11F-A52B2E8A0D93}" srcId="{BD43CC1E-C332-427E-BFBE-D45BD42DB411}" destId="{A6D01E89-C7CC-4BF9-826A-14D66323E0DB}" srcOrd="2" destOrd="0" parTransId="{7B7D4E62-C0BF-4AF9-B09C-00C41CDE6D94}" sibTransId="{2A12BD97-48A6-4FFA-B794-58FA06B150BE}"/>
    <dgm:cxn modelId="{9C438F37-00A3-4DCD-A60B-DA95D8DCCEAC}" type="presOf" srcId="{95200C93-D6BC-4467-AC01-DA7F690B83A2}" destId="{77703707-1C8E-44EA-8B27-A92672EB3304}" srcOrd="0" destOrd="0" presId="urn:microsoft.com/office/officeart/2005/8/layout/cycle6"/>
    <dgm:cxn modelId="{EF69FB37-00BA-4909-A9EA-9F9724B12DAE}" type="presOf" srcId="{2A12BD97-48A6-4FFA-B794-58FA06B150BE}" destId="{9C09F573-A4FD-47CF-AF8F-FBE04719FE3E}" srcOrd="0" destOrd="0" presId="urn:microsoft.com/office/officeart/2005/8/layout/cycle6"/>
    <dgm:cxn modelId="{24187F4A-A253-4F35-94C9-14D6A6522A64}" type="presOf" srcId="{90BE7359-0F2D-4F6D-9D17-97CDC1FDDD54}" destId="{A01DD0F4-C138-4FE2-8842-F5DCAB0F540A}" srcOrd="0" destOrd="0" presId="urn:microsoft.com/office/officeart/2005/8/layout/cycle6"/>
    <dgm:cxn modelId="{FA54B86A-403D-4708-92E1-882359586570}" type="presOf" srcId="{87D33DA4-B7AF-41E6-9DEE-327A3B6F75A1}" destId="{0CC62351-A817-42BD-8497-617313F38130}" srcOrd="0" destOrd="0" presId="urn:microsoft.com/office/officeart/2005/8/layout/cycle6"/>
    <dgm:cxn modelId="{2F64754F-6A28-43D7-866B-C8E1ADECC798}" srcId="{BD43CC1E-C332-427E-BFBE-D45BD42DB411}" destId="{E0233CB8-E47C-46CD-8B1D-88E3C9F12CEC}" srcOrd="6" destOrd="0" parTransId="{FD139807-7005-4902-A401-698407921C0C}" sibTransId="{6A907035-B3ED-44B3-AC7E-2A98DB5E5DA0}"/>
    <dgm:cxn modelId="{FEC3C151-C88B-438F-89A4-9699CAB22B7A}" type="presOf" srcId="{34524C47-CE03-40CB-91FA-97950ADC39A8}" destId="{B20E402D-6740-4328-9214-CFE6D0B338D0}" srcOrd="0" destOrd="0" presId="urn:microsoft.com/office/officeart/2005/8/layout/cycle6"/>
    <dgm:cxn modelId="{DC6AD356-AB77-4C24-958B-CC05EDF097CF}" type="presOf" srcId="{6A907035-B3ED-44B3-AC7E-2A98DB5E5DA0}" destId="{A79AF959-AFE9-47BF-98F9-8B1C1E128431}" srcOrd="0" destOrd="0" presId="urn:microsoft.com/office/officeart/2005/8/layout/cycle6"/>
    <dgm:cxn modelId="{E003B857-31D1-4783-A7FD-BCBC316DA070}" type="presOf" srcId="{C876C8FC-1CD8-463A-AD54-825A0AA465AA}" destId="{F3315CC9-F3C2-415B-8EC8-43F61E453CB3}" srcOrd="0" destOrd="0" presId="urn:microsoft.com/office/officeart/2005/8/layout/cycle6"/>
    <dgm:cxn modelId="{081F7878-2495-49BD-AB4B-D03F196F9EA9}" type="presOf" srcId="{3F440CCC-332E-45FA-A529-BFAF8939C349}" destId="{1311846A-3A38-479A-A111-30541DC1603C}" srcOrd="0" destOrd="0" presId="urn:microsoft.com/office/officeart/2005/8/layout/cycle6"/>
    <dgm:cxn modelId="{28BEB97E-15BC-4140-BA65-C199174F19EF}" type="presOf" srcId="{AA7DFE4A-38DB-4368-B71C-641E3923C8EE}" destId="{BF973749-A469-4D97-8B06-BFCF1832065B}" srcOrd="0" destOrd="0" presId="urn:microsoft.com/office/officeart/2005/8/layout/cycle6"/>
    <dgm:cxn modelId="{AF58D593-94C7-4A85-9295-EB5FA8931C58}" type="presOf" srcId="{4494786D-84AC-4917-837B-445CBBC60132}" destId="{3F109D08-C98E-4006-8E13-6E6F25B1C113}" srcOrd="0" destOrd="0" presId="urn:microsoft.com/office/officeart/2005/8/layout/cycle6"/>
    <dgm:cxn modelId="{730D739F-7326-45A4-827A-3E229A8AFFB6}" srcId="{BD43CC1E-C332-427E-BFBE-D45BD42DB411}" destId="{AA7DFE4A-38DB-4368-B71C-641E3923C8EE}" srcOrd="3" destOrd="0" parTransId="{75F78A17-D369-44B8-8FA8-D16DD7B9902F}" sibTransId="{223A8972-CC55-42F8-AA45-F03394E0A669}"/>
    <dgm:cxn modelId="{2E2685A7-623B-4E89-B5C7-F0FDACB3590B}" type="presOf" srcId="{0A33B85C-6146-4546-8889-34346B5AC569}" destId="{2CB01765-D4BA-469D-972A-46B964F1427B}" srcOrd="0" destOrd="0" presId="urn:microsoft.com/office/officeart/2005/8/layout/cycle6"/>
    <dgm:cxn modelId="{CA51A0CB-4343-45CC-9128-1AC8CAACE7EE}" type="presOf" srcId="{E0233CB8-E47C-46CD-8B1D-88E3C9F12CEC}" destId="{0C9B203A-B604-4381-929A-6081F32E60D7}" srcOrd="0" destOrd="0" presId="urn:microsoft.com/office/officeart/2005/8/layout/cycle6"/>
    <dgm:cxn modelId="{EA361DD8-6AA6-4C73-B466-534DA39F1A88}" srcId="{BD43CC1E-C332-427E-BFBE-D45BD42DB411}" destId="{B624EC1A-23AB-4EB0-B566-026AC1BA6A4D}" srcOrd="8" destOrd="0" parTransId="{A23C071F-6AE4-4840-B666-914A59DD0B2D}" sibTransId="{34524C47-CE03-40CB-91FA-97950ADC39A8}"/>
    <dgm:cxn modelId="{F5389FD8-3333-4B1C-8AE2-E35FFCD14F61}" srcId="{BD43CC1E-C332-427E-BFBE-D45BD42DB411}" destId="{87D33DA4-B7AF-41E6-9DEE-327A3B6F75A1}" srcOrd="1" destOrd="0" parTransId="{11686B06-EE21-439B-A292-FB4866CBEC00}" sibTransId="{2BB83C7D-7E7A-466B-AAB1-581E2D1301BC}"/>
    <dgm:cxn modelId="{71AD14E0-9214-4007-9B2E-176B96E64B40}" type="presOf" srcId="{223A8972-CC55-42F8-AA45-F03394E0A669}" destId="{486F894A-F461-4198-9633-17EEBE79EA16}" srcOrd="0" destOrd="0" presId="urn:microsoft.com/office/officeart/2005/8/layout/cycle6"/>
    <dgm:cxn modelId="{2E692DE5-50F4-4962-9710-D26904249D3F}" type="presOf" srcId="{B624EC1A-23AB-4EB0-B566-026AC1BA6A4D}" destId="{314EC401-1B98-4641-8AA7-F3264E52AE1E}" srcOrd="0" destOrd="0" presId="urn:microsoft.com/office/officeart/2005/8/layout/cycle6"/>
    <dgm:cxn modelId="{8457E3E9-DC40-45A8-B0FA-384FDCE45AAA}" srcId="{BD43CC1E-C332-427E-BFBE-D45BD42DB411}" destId="{C876C8FC-1CD8-463A-AD54-825A0AA465AA}" srcOrd="7" destOrd="0" parTransId="{E14D0FDB-916F-4035-B83C-6C4872EBB71D}" sibTransId="{0A33B85C-6146-4546-8889-34346B5AC569}"/>
    <dgm:cxn modelId="{71AEF1F1-E7B2-45DF-8A3A-BEEC92B718E1}" type="presOf" srcId="{2BB83C7D-7E7A-466B-AAB1-581E2D1301BC}" destId="{F2D77CB0-4FB8-4785-AA2A-7BF66DCC088D}" srcOrd="0" destOrd="0" presId="urn:microsoft.com/office/officeart/2005/8/layout/cycle6"/>
    <dgm:cxn modelId="{0DFC04F9-56EB-4AB7-817A-32FA8EC6061D}" srcId="{BD43CC1E-C332-427E-BFBE-D45BD42DB411}" destId="{4494786D-84AC-4917-837B-445CBBC60132}" srcOrd="0" destOrd="0" parTransId="{A251E11D-BF38-46B7-A30A-1A3D73361AB9}" sibTransId="{90BE7359-0F2D-4F6D-9D17-97CDC1FDDD54}"/>
    <dgm:cxn modelId="{D24F7C7D-3062-4143-8681-7D336BF9E343}" type="presParOf" srcId="{A20CD8BE-65AB-4C3F-8219-848BF5284AAD}" destId="{3F109D08-C98E-4006-8E13-6E6F25B1C113}" srcOrd="0" destOrd="0" presId="urn:microsoft.com/office/officeart/2005/8/layout/cycle6"/>
    <dgm:cxn modelId="{997BABC9-351B-4D2A-9548-5F1C45A84303}" type="presParOf" srcId="{A20CD8BE-65AB-4C3F-8219-848BF5284AAD}" destId="{1E0340B7-7F3C-4CF4-93BB-A4C88EB63F0D}" srcOrd="1" destOrd="0" presId="urn:microsoft.com/office/officeart/2005/8/layout/cycle6"/>
    <dgm:cxn modelId="{2D1AD834-9B7E-47DD-AFFE-203A0DCF4B9D}" type="presParOf" srcId="{A20CD8BE-65AB-4C3F-8219-848BF5284AAD}" destId="{A01DD0F4-C138-4FE2-8842-F5DCAB0F540A}" srcOrd="2" destOrd="0" presId="urn:microsoft.com/office/officeart/2005/8/layout/cycle6"/>
    <dgm:cxn modelId="{17521987-A40C-4FD2-A4A7-213D54E0371D}" type="presParOf" srcId="{A20CD8BE-65AB-4C3F-8219-848BF5284AAD}" destId="{0CC62351-A817-42BD-8497-617313F38130}" srcOrd="3" destOrd="0" presId="urn:microsoft.com/office/officeart/2005/8/layout/cycle6"/>
    <dgm:cxn modelId="{39B4A133-4AA0-4F72-9D2D-C2659EFF81C6}" type="presParOf" srcId="{A20CD8BE-65AB-4C3F-8219-848BF5284AAD}" destId="{7DAC23B2-8AA5-4881-85E0-FA0D1F14BE57}" srcOrd="4" destOrd="0" presId="urn:microsoft.com/office/officeart/2005/8/layout/cycle6"/>
    <dgm:cxn modelId="{AB7244A3-076A-4F78-9FE2-34F8AC2E6C7B}" type="presParOf" srcId="{A20CD8BE-65AB-4C3F-8219-848BF5284AAD}" destId="{F2D77CB0-4FB8-4785-AA2A-7BF66DCC088D}" srcOrd="5" destOrd="0" presId="urn:microsoft.com/office/officeart/2005/8/layout/cycle6"/>
    <dgm:cxn modelId="{7FFC97C4-57EC-4BE7-A7F0-30EF1D2C999D}" type="presParOf" srcId="{A20CD8BE-65AB-4C3F-8219-848BF5284AAD}" destId="{2B1EF66F-BC33-4326-A589-67D1ABB0398E}" srcOrd="6" destOrd="0" presId="urn:microsoft.com/office/officeart/2005/8/layout/cycle6"/>
    <dgm:cxn modelId="{1F3F1399-C3B8-4376-80FE-5AE3993B967B}" type="presParOf" srcId="{A20CD8BE-65AB-4C3F-8219-848BF5284AAD}" destId="{70FDFBCB-9CB3-4B52-B94C-56788D382F23}" srcOrd="7" destOrd="0" presId="urn:microsoft.com/office/officeart/2005/8/layout/cycle6"/>
    <dgm:cxn modelId="{2F2CD779-ED1B-435E-AEB2-CD6D1E95D243}" type="presParOf" srcId="{A20CD8BE-65AB-4C3F-8219-848BF5284AAD}" destId="{9C09F573-A4FD-47CF-AF8F-FBE04719FE3E}" srcOrd="8" destOrd="0" presId="urn:microsoft.com/office/officeart/2005/8/layout/cycle6"/>
    <dgm:cxn modelId="{B8416ADF-2F92-4ABF-8C9B-165A1E57B619}" type="presParOf" srcId="{A20CD8BE-65AB-4C3F-8219-848BF5284AAD}" destId="{BF973749-A469-4D97-8B06-BFCF1832065B}" srcOrd="9" destOrd="0" presId="urn:microsoft.com/office/officeart/2005/8/layout/cycle6"/>
    <dgm:cxn modelId="{4654CDB9-2912-4C94-9C28-C5D26903A2F4}" type="presParOf" srcId="{A20CD8BE-65AB-4C3F-8219-848BF5284AAD}" destId="{F703F2BA-73E2-4177-A9DE-AE18463D82B6}" srcOrd="10" destOrd="0" presId="urn:microsoft.com/office/officeart/2005/8/layout/cycle6"/>
    <dgm:cxn modelId="{D4C48FFE-FD4F-4B75-B846-948EDB89B8DB}" type="presParOf" srcId="{A20CD8BE-65AB-4C3F-8219-848BF5284AAD}" destId="{486F894A-F461-4198-9633-17EEBE79EA16}" srcOrd="11" destOrd="0" presId="urn:microsoft.com/office/officeart/2005/8/layout/cycle6"/>
    <dgm:cxn modelId="{4AE216ED-CC92-4EC8-9A34-81063A59C205}" type="presParOf" srcId="{A20CD8BE-65AB-4C3F-8219-848BF5284AAD}" destId="{77703707-1C8E-44EA-8B27-A92672EB3304}" srcOrd="12" destOrd="0" presId="urn:microsoft.com/office/officeart/2005/8/layout/cycle6"/>
    <dgm:cxn modelId="{01B71508-0264-44BC-8084-1EDBB94DD7A7}" type="presParOf" srcId="{A20CD8BE-65AB-4C3F-8219-848BF5284AAD}" destId="{F9BF53DB-7136-4806-B08D-F1EA15C6B33D}" srcOrd="13" destOrd="0" presId="urn:microsoft.com/office/officeart/2005/8/layout/cycle6"/>
    <dgm:cxn modelId="{52837B68-6705-4556-9D8A-72215CEBE301}" type="presParOf" srcId="{A20CD8BE-65AB-4C3F-8219-848BF5284AAD}" destId="{CF6F0E0C-3D37-45FF-9B93-AF7E244B2274}" srcOrd="14" destOrd="0" presId="urn:microsoft.com/office/officeart/2005/8/layout/cycle6"/>
    <dgm:cxn modelId="{2F206C4D-C122-4612-B3D2-2DAEAEFD5C2B}" type="presParOf" srcId="{A20CD8BE-65AB-4C3F-8219-848BF5284AAD}" destId="{1311846A-3A38-479A-A111-30541DC1603C}" srcOrd="15" destOrd="0" presId="urn:microsoft.com/office/officeart/2005/8/layout/cycle6"/>
    <dgm:cxn modelId="{147DA96B-E828-46D6-ABD9-FE99DEE72A7A}" type="presParOf" srcId="{A20CD8BE-65AB-4C3F-8219-848BF5284AAD}" destId="{63A008D4-F6FB-4F2E-9384-B68A7855E504}" srcOrd="16" destOrd="0" presId="urn:microsoft.com/office/officeart/2005/8/layout/cycle6"/>
    <dgm:cxn modelId="{A087F1B0-88E9-4BBF-A97B-4A16171AF78C}" type="presParOf" srcId="{A20CD8BE-65AB-4C3F-8219-848BF5284AAD}" destId="{DBDD30AD-C7AA-4BE0-8AEA-CA1D6BEAD668}" srcOrd="17" destOrd="0" presId="urn:microsoft.com/office/officeart/2005/8/layout/cycle6"/>
    <dgm:cxn modelId="{DC1B67CF-B945-48D8-AFB9-3EEA19D105BA}" type="presParOf" srcId="{A20CD8BE-65AB-4C3F-8219-848BF5284AAD}" destId="{0C9B203A-B604-4381-929A-6081F32E60D7}" srcOrd="18" destOrd="0" presId="urn:microsoft.com/office/officeart/2005/8/layout/cycle6"/>
    <dgm:cxn modelId="{00E7BA25-1E47-4022-8852-D3F562454480}" type="presParOf" srcId="{A20CD8BE-65AB-4C3F-8219-848BF5284AAD}" destId="{B5511D35-F4B8-4AE7-9B2E-80CB183F2E00}" srcOrd="19" destOrd="0" presId="urn:microsoft.com/office/officeart/2005/8/layout/cycle6"/>
    <dgm:cxn modelId="{AA1FD9E1-2BA7-40E7-BD43-2B93E13D6A34}" type="presParOf" srcId="{A20CD8BE-65AB-4C3F-8219-848BF5284AAD}" destId="{A79AF959-AFE9-47BF-98F9-8B1C1E128431}" srcOrd="20" destOrd="0" presId="urn:microsoft.com/office/officeart/2005/8/layout/cycle6"/>
    <dgm:cxn modelId="{55197918-1FBF-401A-9678-CC544B79F840}" type="presParOf" srcId="{A20CD8BE-65AB-4C3F-8219-848BF5284AAD}" destId="{F3315CC9-F3C2-415B-8EC8-43F61E453CB3}" srcOrd="21" destOrd="0" presId="urn:microsoft.com/office/officeart/2005/8/layout/cycle6"/>
    <dgm:cxn modelId="{C65BDAF0-1EFC-4B76-BEFE-F442E3995A0D}" type="presParOf" srcId="{A20CD8BE-65AB-4C3F-8219-848BF5284AAD}" destId="{C1BFFEC4-5398-4C46-B43B-21B6C894552E}" srcOrd="22" destOrd="0" presId="urn:microsoft.com/office/officeart/2005/8/layout/cycle6"/>
    <dgm:cxn modelId="{DB2B7AD0-A82C-48E4-80BC-2D15C30DCC34}" type="presParOf" srcId="{A20CD8BE-65AB-4C3F-8219-848BF5284AAD}" destId="{2CB01765-D4BA-469D-972A-46B964F1427B}" srcOrd="23" destOrd="0" presId="urn:microsoft.com/office/officeart/2005/8/layout/cycle6"/>
    <dgm:cxn modelId="{45450AD5-9FE8-4BFE-944E-590311DF91E3}" type="presParOf" srcId="{A20CD8BE-65AB-4C3F-8219-848BF5284AAD}" destId="{314EC401-1B98-4641-8AA7-F3264E52AE1E}" srcOrd="24" destOrd="0" presId="urn:microsoft.com/office/officeart/2005/8/layout/cycle6"/>
    <dgm:cxn modelId="{790B89E7-E133-47A0-A7A7-5D428EAF584A}" type="presParOf" srcId="{A20CD8BE-65AB-4C3F-8219-848BF5284AAD}" destId="{025B1E3D-BDE4-45BD-A19A-C45B1F07D300}" srcOrd="25" destOrd="0" presId="urn:microsoft.com/office/officeart/2005/8/layout/cycle6"/>
    <dgm:cxn modelId="{180F74A0-E1A8-4044-977C-715A4CEF6F76}" type="presParOf" srcId="{A20CD8BE-65AB-4C3F-8219-848BF5284AAD}" destId="{B20E402D-6740-4328-9214-CFE6D0B338D0}" srcOrd="26"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81FCD2-4BA9-4E7C-8902-47E42DCDBD9B}"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90B8C1B7-968E-4879-AEEC-36DF52A26998}">
      <dgm:prSet/>
      <dgm:spPr/>
      <dgm:t>
        <a:bodyPr/>
        <a:lstStyle/>
        <a:p>
          <a:r>
            <a:rPr lang="en-US"/>
            <a:t>Unexplained injuries: Look for bruises, welts, cuts, scars or rope marks.</a:t>
          </a:r>
        </a:p>
      </dgm:t>
    </dgm:pt>
    <dgm:pt modelId="{D60A46D3-0F30-4903-9480-1C4E01E5253B}" type="parTrans" cxnId="{1ABA620B-89B7-4939-88C8-56471C142D52}">
      <dgm:prSet/>
      <dgm:spPr/>
      <dgm:t>
        <a:bodyPr/>
        <a:lstStyle/>
        <a:p>
          <a:endParaRPr lang="en-US"/>
        </a:p>
      </dgm:t>
    </dgm:pt>
    <dgm:pt modelId="{015F5BA9-D5D9-4CEA-A70A-8E5A681B3E8B}" type="sibTrans" cxnId="{1ABA620B-89B7-4939-88C8-56471C142D52}">
      <dgm:prSet/>
      <dgm:spPr/>
      <dgm:t>
        <a:bodyPr/>
        <a:lstStyle/>
        <a:p>
          <a:endParaRPr lang="en-US"/>
        </a:p>
      </dgm:t>
    </dgm:pt>
    <dgm:pt modelId="{85DDFA9D-6147-4076-87F0-07CED202D31C}">
      <dgm:prSet/>
      <dgm:spPr/>
      <dgm:t>
        <a:bodyPr/>
        <a:lstStyle/>
        <a:p>
          <a:r>
            <a:rPr lang="en-US"/>
            <a:t>Frequent fractures: Watch for broken bones, sprains or dislocations.</a:t>
          </a:r>
        </a:p>
      </dgm:t>
    </dgm:pt>
    <dgm:pt modelId="{90C73ED0-B5AC-44F3-A9DC-C3A5AF0E9B95}" type="parTrans" cxnId="{6AF7B159-2A37-4532-8731-69E24DC167D2}">
      <dgm:prSet/>
      <dgm:spPr/>
      <dgm:t>
        <a:bodyPr/>
        <a:lstStyle/>
        <a:p>
          <a:endParaRPr lang="en-US"/>
        </a:p>
      </dgm:t>
    </dgm:pt>
    <dgm:pt modelId="{56D4614E-57CE-4F09-9E6A-91F655474F65}" type="sibTrans" cxnId="{6AF7B159-2A37-4532-8731-69E24DC167D2}">
      <dgm:prSet/>
      <dgm:spPr/>
      <dgm:t>
        <a:bodyPr/>
        <a:lstStyle/>
        <a:p>
          <a:endParaRPr lang="en-US"/>
        </a:p>
      </dgm:t>
    </dgm:pt>
    <dgm:pt modelId="{EF55E54B-4CDC-4A62-8B7F-3B1782E8CAB8}">
      <dgm:prSet/>
      <dgm:spPr/>
      <dgm:t>
        <a:bodyPr/>
        <a:lstStyle/>
        <a:p>
          <a:r>
            <a:rPr lang="en-US"/>
            <a:t>Damaged aids: Notice broken eyeglasses, dentures, or missing medical equipment.</a:t>
          </a:r>
        </a:p>
      </dgm:t>
    </dgm:pt>
    <dgm:pt modelId="{B9015085-DA1C-4AC7-8891-F9CCD66EFAC5}" type="parTrans" cxnId="{B77C9F7F-E8D3-4933-9E24-1B77BC4BF6C9}">
      <dgm:prSet/>
      <dgm:spPr/>
      <dgm:t>
        <a:bodyPr/>
        <a:lstStyle/>
        <a:p>
          <a:endParaRPr lang="en-US"/>
        </a:p>
      </dgm:t>
    </dgm:pt>
    <dgm:pt modelId="{579C7A28-F2CE-43EE-8CB5-20F6BBB3AADB}" type="sibTrans" cxnId="{B77C9F7F-E8D3-4933-9E24-1B77BC4BF6C9}">
      <dgm:prSet/>
      <dgm:spPr/>
      <dgm:t>
        <a:bodyPr/>
        <a:lstStyle/>
        <a:p>
          <a:endParaRPr lang="en-US"/>
        </a:p>
      </dgm:t>
    </dgm:pt>
    <dgm:pt modelId="{063DBE9A-65FF-42A0-902B-D19F22FA56C1}">
      <dgm:prSet/>
      <dgm:spPr/>
      <dgm:t>
        <a:bodyPr/>
        <a:lstStyle/>
        <a:p>
          <a:r>
            <a:rPr lang="en-US"/>
            <a:t>Medication issues: Signs of being overmedicated (lethargy) or undermedicated.</a:t>
          </a:r>
        </a:p>
      </dgm:t>
    </dgm:pt>
    <dgm:pt modelId="{2DDA8FE3-6753-45E4-B616-A0B4D93CEFA5}" type="parTrans" cxnId="{181CD4C6-E533-4A5F-8B83-775188DC5D29}">
      <dgm:prSet/>
      <dgm:spPr/>
      <dgm:t>
        <a:bodyPr/>
        <a:lstStyle/>
        <a:p>
          <a:endParaRPr lang="en-US"/>
        </a:p>
      </dgm:t>
    </dgm:pt>
    <dgm:pt modelId="{944A6C95-C025-41F1-8F01-C90255E17535}" type="sibTrans" cxnId="{181CD4C6-E533-4A5F-8B83-775188DC5D29}">
      <dgm:prSet/>
      <dgm:spPr/>
      <dgm:t>
        <a:bodyPr/>
        <a:lstStyle/>
        <a:p>
          <a:endParaRPr lang="en-US"/>
        </a:p>
      </dgm:t>
    </dgm:pt>
    <dgm:pt modelId="{BE67DD8E-F97A-4AA8-892F-EA92E96F7FAF}">
      <dgm:prSet/>
      <dgm:spPr/>
      <dgm:t>
        <a:bodyPr/>
        <a:lstStyle/>
        <a:p>
          <a:r>
            <a:rPr lang="en-US"/>
            <a:t>Signs of Neglect</a:t>
          </a:r>
        </a:p>
      </dgm:t>
    </dgm:pt>
    <dgm:pt modelId="{08B2CDAA-9920-46FE-824E-4A9C05FC25D0}" type="parTrans" cxnId="{D695A68A-ABB9-45E9-81FF-0ADAC64EBCDA}">
      <dgm:prSet/>
      <dgm:spPr/>
      <dgm:t>
        <a:bodyPr/>
        <a:lstStyle/>
        <a:p>
          <a:endParaRPr lang="en-US"/>
        </a:p>
      </dgm:t>
    </dgm:pt>
    <dgm:pt modelId="{930D0AC4-653A-44F7-A93D-80A8485AC03A}" type="sibTrans" cxnId="{D695A68A-ABB9-45E9-81FF-0ADAC64EBCDA}">
      <dgm:prSet/>
      <dgm:spPr/>
      <dgm:t>
        <a:bodyPr/>
        <a:lstStyle/>
        <a:p>
          <a:endParaRPr lang="en-US"/>
        </a:p>
      </dgm:t>
    </dgm:pt>
    <dgm:pt modelId="{BA53E05E-1631-41FE-9BCF-2B9804BF8A0D}">
      <dgm:prSet/>
      <dgm:spPr/>
      <dgm:t>
        <a:bodyPr/>
        <a:lstStyle/>
        <a:p>
          <a:r>
            <a:rPr lang="en-US"/>
            <a:t>Poor hygiene: Unwashed skin, unkempt hair, soiled clothing or bedding.</a:t>
          </a:r>
        </a:p>
      </dgm:t>
    </dgm:pt>
    <dgm:pt modelId="{1E40ECC0-9238-4169-9337-9AD8C18CD754}" type="parTrans" cxnId="{9D1D9973-11F8-40B9-B285-6A220ACB6AA7}">
      <dgm:prSet/>
      <dgm:spPr/>
      <dgm:t>
        <a:bodyPr/>
        <a:lstStyle/>
        <a:p>
          <a:endParaRPr lang="en-US"/>
        </a:p>
      </dgm:t>
    </dgm:pt>
    <dgm:pt modelId="{D329F309-3E6C-4110-9D6A-3CC0602E9A6D}" type="sibTrans" cxnId="{9D1D9973-11F8-40B9-B285-6A220ACB6AA7}">
      <dgm:prSet/>
      <dgm:spPr/>
      <dgm:t>
        <a:bodyPr/>
        <a:lstStyle/>
        <a:p>
          <a:endParaRPr lang="en-US"/>
        </a:p>
      </dgm:t>
    </dgm:pt>
    <dgm:pt modelId="{DF1AD89C-9E2E-4C38-B896-9B461B761C1C}">
      <dgm:prSet/>
      <dgm:spPr/>
      <dgm:t>
        <a:bodyPr/>
        <a:lstStyle/>
        <a:p>
          <a:r>
            <a:rPr lang="en-US"/>
            <a:t>Physical decline: Rapid weight loss, malnutrition, or severe dehydration.</a:t>
          </a:r>
        </a:p>
      </dgm:t>
    </dgm:pt>
    <dgm:pt modelId="{78F0DAD9-F085-41B2-8643-892C02DC8D4B}" type="parTrans" cxnId="{52EA3BC9-A0D9-44C8-B873-2D0B5BD84187}">
      <dgm:prSet/>
      <dgm:spPr/>
      <dgm:t>
        <a:bodyPr/>
        <a:lstStyle/>
        <a:p>
          <a:endParaRPr lang="en-US"/>
        </a:p>
      </dgm:t>
    </dgm:pt>
    <dgm:pt modelId="{9EBC66AF-DFF9-40C0-9511-FDE8C42DD014}" type="sibTrans" cxnId="{52EA3BC9-A0D9-44C8-B873-2D0B5BD84187}">
      <dgm:prSet/>
      <dgm:spPr/>
      <dgm:t>
        <a:bodyPr/>
        <a:lstStyle/>
        <a:p>
          <a:endParaRPr lang="en-US"/>
        </a:p>
      </dgm:t>
    </dgm:pt>
    <dgm:pt modelId="{AF292F4D-EA5D-4C1F-88AC-D33D48DF91A1}">
      <dgm:prSet/>
      <dgm:spPr/>
      <dgm:t>
        <a:bodyPr/>
        <a:lstStyle/>
        <a:p>
          <a:r>
            <a:rPr lang="en-US"/>
            <a:t>Untreated conditions: Developing bedsores (pressure ulcers) or ignored medical needs.</a:t>
          </a:r>
        </a:p>
      </dgm:t>
    </dgm:pt>
    <dgm:pt modelId="{54523EA7-9617-40F5-8FFA-735F8C35720C}" type="parTrans" cxnId="{B392B511-A6EB-4643-961A-A3ECF096E903}">
      <dgm:prSet/>
      <dgm:spPr/>
      <dgm:t>
        <a:bodyPr/>
        <a:lstStyle/>
        <a:p>
          <a:endParaRPr lang="en-US"/>
        </a:p>
      </dgm:t>
    </dgm:pt>
    <dgm:pt modelId="{D4BF395F-146F-4A54-A7A2-EB4971A7854A}" type="sibTrans" cxnId="{B392B511-A6EB-4643-961A-A3ECF096E903}">
      <dgm:prSet/>
      <dgm:spPr/>
      <dgm:t>
        <a:bodyPr/>
        <a:lstStyle/>
        <a:p>
          <a:endParaRPr lang="en-US"/>
        </a:p>
      </dgm:t>
    </dgm:pt>
    <dgm:pt modelId="{3B7A56BD-7B83-4072-948A-A93A9BAC0532}">
      <dgm:prSet/>
      <dgm:spPr/>
      <dgm:t>
        <a:bodyPr/>
        <a:lstStyle/>
        <a:p>
          <a:r>
            <a:rPr lang="en-US"/>
            <a:t>Hazardous environment: Living in unsafe, dirty or unheated environments.</a:t>
          </a:r>
        </a:p>
      </dgm:t>
    </dgm:pt>
    <dgm:pt modelId="{5DFC6A90-2C54-4B6C-B68A-09978A8E5B70}" type="parTrans" cxnId="{2CDF46EF-EEDF-4523-8BEC-E83C0058C3A7}">
      <dgm:prSet/>
      <dgm:spPr/>
      <dgm:t>
        <a:bodyPr/>
        <a:lstStyle/>
        <a:p>
          <a:endParaRPr lang="en-US"/>
        </a:p>
      </dgm:t>
    </dgm:pt>
    <dgm:pt modelId="{8695F30C-805D-4EF8-9E59-291DD114FE9C}" type="sibTrans" cxnId="{2CDF46EF-EEDF-4523-8BEC-E83C0058C3A7}">
      <dgm:prSet/>
      <dgm:spPr/>
      <dgm:t>
        <a:bodyPr/>
        <a:lstStyle/>
        <a:p>
          <a:endParaRPr lang="en-US"/>
        </a:p>
      </dgm:t>
    </dgm:pt>
    <dgm:pt modelId="{51B2431C-B65D-4DE0-898F-EA19130409D7}">
      <dgm:prSet/>
      <dgm:spPr/>
      <dgm:t>
        <a:bodyPr/>
        <a:lstStyle/>
        <a:p>
          <a:r>
            <a:rPr lang="en-US"/>
            <a:t>Living in severe hoarding conditions, forgetting medications or refusing necessary home repairs.</a:t>
          </a:r>
        </a:p>
      </dgm:t>
    </dgm:pt>
    <dgm:pt modelId="{3047899E-423B-4859-9FA3-33FD69905509}" type="parTrans" cxnId="{63816EE3-DA68-4C04-9029-4934A6D7E70A}">
      <dgm:prSet/>
      <dgm:spPr/>
      <dgm:t>
        <a:bodyPr/>
        <a:lstStyle/>
        <a:p>
          <a:endParaRPr lang="en-US"/>
        </a:p>
      </dgm:t>
    </dgm:pt>
    <dgm:pt modelId="{89A0443F-FB9E-447B-BB55-B7CA31461236}" type="sibTrans" cxnId="{63816EE3-DA68-4C04-9029-4934A6D7E70A}">
      <dgm:prSet/>
      <dgm:spPr/>
      <dgm:t>
        <a:bodyPr/>
        <a:lstStyle/>
        <a:p>
          <a:endParaRPr lang="en-US"/>
        </a:p>
      </dgm:t>
    </dgm:pt>
    <dgm:pt modelId="{A2BE46DB-522D-43B0-A8CF-694CABD8F4C8}" type="pres">
      <dgm:prSet presAssocID="{BE81FCD2-4BA9-4E7C-8902-47E42DCDBD9B}" presName="diagram" presStyleCnt="0">
        <dgm:presLayoutVars>
          <dgm:dir/>
          <dgm:resizeHandles val="exact"/>
        </dgm:presLayoutVars>
      </dgm:prSet>
      <dgm:spPr/>
    </dgm:pt>
    <dgm:pt modelId="{01234BE4-25CC-4F3F-92A8-E63AB7869DC2}" type="pres">
      <dgm:prSet presAssocID="{90B8C1B7-968E-4879-AEEC-36DF52A26998}" presName="node" presStyleLbl="node1" presStyleIdx="0" presStyleCnt="10">
        <dgm:presLayoutVars>
          <dgm:bulletEnabled val="1"/>
        </dgm:presLayoutVars>
      </dgm:prSet>
      <dgm:spPr/>
    </dgm:pt>
    <dgm:pt modelId="{3784B358-88DD-44C9-8A3F-88B03572200D}" type="pres">
      <dgm:prSet presAssocID="{015F5BA9-D5D9-4CEA-A70A-8E5A681B3E8B}" presName="sibTrans" presStyleCnt="0"/>
      <dgm:spPr/>
    </dgm:pt>
    <dgm:pt modelId="{086036D3-ED25-4B37-B587-CF9B4C1DBBB0}" type="pres">
      <dgm:prSet presAssocID="{85DDFA9D-6147-4076-87F0-07CED202D31C}" presName="node" presStyleLbl="node1" presStyleIdx="1" presStyleCnt="10">
        <dgm:presLayoutVars>
          <dgm:bulletEnabled val="1"/>
        </dgm:presLayoutVars>
      </dgm:prSet>
      <dgm:spPr/>
    </dgm:pt>
    <dgm:pt modelId="{83C17AF4-E443-46AD-BFE3-A0A5CEA7E3A2}" type="pres">
      <dgm:prSet presAssocID="{56D4614E-57CE-4F09-9E6A-91F655474F65}" presName="sibTrans" presStyleCnt="0"/>
      <dgm:spPr/>
    </dgm:pt>
    <dgm:pt modelId="{B3BD494B-5457-43C1-A85E-44CFE2607C87}" type="pres">
      <dgm:prSet presAssocID="{EF55E54B-4CDC-4A62-8B7F-3B1782E8CAB8}" presName="node" presStyleLbl="node1" presStyleIdx="2" presStyleCnt="10">
        <dgm:presLayoutVars>
          <dgm:bulletEnabled val="1"/>
        </dgm:presLayoutVars>
      </dgm:prSet>
      <dgm:spPr/>
    </dgm:pt>
    <dgm:pt modelId="{38407C6B-A3E7-40F4-879A-989DEA9E6863}" type="pres">
      <dgm:prSet presAssocID="{579C7A28-F2CE-43EE-8CB5-20F6BBB3AADB}" presName="sibTrans" presStyleCnt="0"/>
      <dgm:spPr/>
    </dgm:pt>
    <dgm:pt modelId="{8E2A4285-D6F4-4256-8F67-A83F8D8D331A}" type="pres">
      <dgm:prSet presAssocID="{063DBE9A-65FF-42A0-902B-D19F22FA56C1}" presName="node" presStyleLbl="node1" presStyleIdx="3" presStyleCnt="10">
        <dgm:presLayoutVars>
          <dgm:bulletEnabled val="1"/>
        </dgm:presLayoutVars>
      </dgm:prSet>
      <dgm:spPr/>
    </dgm:pt>
    <dgm:pt modelId="{23ED915C-A40C-4EE9-996C-578479231CC1}" type="pres">
      <dgm:prSet presAssocID="{944A6C95-C025-41F1-8F01-C90255E17535}" presName="sibTrans" presStyleCnt="0"/>
      <dgm:spPr/>
    </dgm:pt>
    <dgm:pt modelId="{A8EB6447-20C1-4FB8-B35C-83DA2438BD77}" type="pres">
      <dgm:prSet presAssocID="{BE67DD8E-F97A-4AA8-892F-EA92E96F7FAF}" presName="node" presStyleLbl="node1" presStyleIdx="4" presStyleCnt="10">
        <dgm:presLayoutVars>
          <dgm:bulletEnabled val="1"/>
        </dgm:presLayoutVars>
      </dgm:prSet>
      <dgm:spPr/>
    </dgm:pt>
    <dgm:pt modelId="{825866EA-2891-4CE5-8F82-3C2F79D88832}" type="pres">
      <dgm:prSet presAssocID="{930D0AC4-653A-44F7-A93D-80A8485AC03A}" presName="sibTrans" presStyleCnt="0"/>
      <dgm:spPr/>
    </dgm:pt>
    <dgm:pt modelId="{88DE4C10-22D1-4325-AA96-4320E211217B}" type="pres">
      <dgm:prSet presAssocID="{BA53E05E-1631-41FE-9BCF-2B9804BF8A0D}" presName="node" presStyleLbl="node1" presStyleIdx="5" presStyleCnt="10">
        <dgm:presLayoutVars>
          <dgm:bulletEnabled val="1"/>
        </dgm:presLayoutVars>
      </dgm:prSet>
      <dgm:spPr/>
    </dgm:pt>
    <dgm:pt modelId="{F6163F57-AB02-42A2-A882-E00405D9EF4E}" type="pres">
      <dgm:prSet presAssocID="{D329F309-3E6C-4110-9D6A-3CC0602E9A6D}" presName="sibTrans" presStyleCnt="0"/>
      <dgm:spPr/>
    </dgm:pt>
    <dgm:pt modelId="{28CADB6F-2326-4C3A-BB2E-1C15222B24D1}" type="pres">
      <dgm:prSet presAssocID="{DF1AD89C-9E2E-4C38-B896-9B461B761C1C}" presName="node" presStyleLbl="node1" presStyleIdx="6" presStyleCnt="10">
        <dgm:presLayoutVars>
          <dgm:bulletEnabled val="1"/>
        </dgm:presLayoutVars>
      </dgm:prSet>
      <dgm:spPr/>
    </dgm:pt>
    <dgm:pt modelId="{F30FBC14-4882-48FC-AC7A-35A73BC27D6C}" type="pres">
      <dgm:prSet presAssocID="{9EBC66AF-DFF9-40C0-9511-FDE8C42DD014}" presName="sibTrans" presStyleCnt="0"/>
      <dgm:spPr/>
    </dgm:pt>
    <dgm:pt modelId="{80C3849C-D38B-44CF-8942-D1B77FA0B608}" type="pres">
      <dgm:prSet presAssocID="{AF292F4D-EA5D-4C1F-88AC-D33D48DF91A1}" presName="node" presStyleLbl="node1" presStyleIdx="7" presStyleCnt="10">
        <dgm:presLayoutVars>
          <dgm:bulletEnabled val="1"/>
        </dgm:presLayoutVars>
      </dgm:prSet>
      <dgm:spPr/>
    </dgm:pt>
    <dgm:pt modelId="{1AE30ACD-8E36-4319-A8E2-82A1D071374D}" type="pres">
      <dgm:prSet presAssocID="{D4BF395F-146F-4A54-A7A2-EB4971A7854A}" presName="sibTrans" presStyleCnt="0"/>
      <dgm:spPr/>
    </dgm:pt>
    <dgm:pt modelId="{0FF91255-02B0-490A-9573-778547A6C2F0}" type="pres">
      <dgm:prSet presAssocID="{3B7A56BD-7B83-4072-948A-A93A9BAC0532}" presName="node" presStyleLbl="node1" presStyleIdx="8" presStyleCnt="10">
        <dgm:presLayoutVars>
          <dgm:bulletEnabled val="1"/>
        </dgm:presLayoutVars>
      </dgm:prSet>
      <dgm:spPr/>
    </dgm:pt>
    <dgm:pt modelId="{5A9335D5-61AE-42CB-8A41-8F90511D6325}" type="pres">
      <dgm:prSet presAssocID="{8695F30C-805D-4EF8-9E59-291DD114FE9C}" presName="sibTrans" presStyleCnt="0"/>
      <dgm:spPr/>
    </dgm:pt>
    <dgm:pt modelId="{C52FD5D1-372B-4629-AD33-45DD0395B85F}" type="pres">
      <dgm:prSet presAssocID="{51B2431C-B65D-4DE0-898F-EA19130409D7}" presName="node" presStyleLbl="node1" presStyleIdx="9" presStyleCnt="10">
        <dgm:presLayoutVars>
          <dgm:bulletEnabled val="1"/>
        </dgm:presLayoutVars>
      </dgm:prSet>
      <dgm:spPr/>
    </dgm:pt>
  </dgm:ptLst>
  <dgm:cxnLst>
    <dgm:cxn modelId="{5DE74F0A-6BE8-4B08-994E-CE3B27E60A74}" type="presOf" srcId="{BE81FCD2-4BA9-4E7C-8902-47E42DCDBD9B}" destId="{A2BE46DB-522D-43B0-A8CF-694CABD8F4C8}" srcOrd="0" destOrd="0" presId="urn:microsoft.com/office/officeart/2005/8/layout/default"/>
    <dgm:cxn modelId="{1ABA620B-89B7-4939-88C8-56471C142D52}" srcId="{BE81FCD2-4BA9-4E7C-8902-47E42DCDBD9B}" destId="{90B8C1B7-968E-4879-AEEC-36DF52A26998}" srcOrd="0" destOrd="0" parTransId="{D60A46D3-0F30-4903-9480-1C4E01E5253B}" sibTransId="{015F5BA9-D5D9-4CEA-A70A-8E5A681B3E8B}"/>
    <dgm:cxn modelId="{B392B511-A6EB-4643-961A-A3ECF096E903}" srcId="{BE81FCD2-4BA9-4E7C-8902-47E42DCDBD9B}" destId="{AF292F4D-EA5D-4C1F-88AC-D33D48DF91A1}" srcOrd="7" destOrd="0" parTransId="{54523EA7-9617-40F5-8FFA-735F8C35720C}" sibTransId="{D4BF395F-146F-4A54-A7A2-EB4971A7854A}"/>
    <dgm:cxn modelId="{99FCD53C-6B13-427C-98BA-10E8D45549CF}" type="presOf" srcId="{90B8C1B7-968E-4879-AEEC-36DF52A26998}" destId="{01234BE4-25CC-4F3F-92A8-E63AB7869DC2}" srcOrd="0" destOrd="0" presId="urn:microsoft.com/office/officeart/2005/8/layout/default"/>
    <dgm:cxn modelId="{38D5E741-9697-4F9B-978B-D91CCE1108DE}" type="presOf" srcId="{51B2431C-B65D-4DE0-898F-EA19130409D7}" destId="{C52FD5D1-372B-4629-AD33-45DD0395B85F}" srcOrd="0" destOrd="0" presId="urn:microsoft.com/office/officeart/2005/8/layout/default"/>
    <dgm:cxn modelId="{948C936B-E040-423A-902C-D3670BD751DB}" type="presOf" srcId="{BE67DD8E-F97A-4AA8-892F-EA92E96F7FAF}" destId="{A8EB6447-20C1-4FB8-B35C-83DA2438BD77}" srcOrd="0" destOrd="0" presId="urn:microsoft.com/office/officeart/2005/8/layout/default"/>
    <dgm:cxn modelId="{9D1D9973-11F8-40B9-B285-6A220ACB6AA7}" srcId="{BE81FCD2-4BA9-4E7C-8902-47E42DCDBD9B}" destId="{BA53E05E-1631-41FE-9BCF-2B9804BF8A0D}" srcOrd="5" destOrd="0" parTransId="{1E40ECC0-9238-4169-9337-9AD8C18CD754}" sibTransId="{D329F309-3E6C-4110-9D6A-3CC0602E9A6D}"/>
    <dgm:cxn modelId="{528E6E54-4BEE-45E0-A386-A1ECEEED6EB8}" type="presOf" srcId="{BA53E05E-1631-41FE-9BCF-2B9804BF8A0D}" destId="{88DE4C10-22D1-4325-AA96-4320E211217B}" srcOrd="0" destOrd="0" presId="urn:microsoft.com/office/officeart/2005/8/layout/default"/>
    <dgm:cxn modelId="{23630E77-CF01-44A2-903E-31DD71A69047}" type="presOf" srcId="{EF55E54B-4CDC-4A62-8B7F-3B1782E8CAB8}" destId="{B3BD494B-5457-43C1-A85E-44CFE2607C87}" srcOrd="0" destOrd="0" presId="urn:microsoft.com/office/officeart/2005/8/layout/default"/>
    <dgm:cxn modelId="{6AF7B159-2A37-4532-8731-69E24DC167D2}" srcId="{BE81FCD2-4BA9-4E7C-8902-47E42DCDBD9B}" destId="{85DDFA9D-6147-4076-87F0-07CED202D31C}" srcOrd="1" destOrd="0" parTransId="{90C73ED0-B5AC-44F3-A9DC-C3A5AF0E9B95}" sibTransId="{56D4614E-57CE-4F09-9E6A-91F655474F65}"/>
    <dgm:cxn modelId="{B77C9F7F-E8D3-4933-9E24-1B77BC4BF6C9}" srcId="{BE81FCD2-4BA9-4E7C-8902-47E42DCDBD9B}" destId="{EF55E54B-4CDC-4A62-8B7F-3B1782E8CAB8}" srcOrd="2" destOrd="0" parTransId="{B9015085-DA1C-4AC7-8891-F9CCD66EFAC5}" sibTransId="{579C7A28-F2CE-43EE-8CB5-20F6BBB3AADB}"/>
    <dgm:cxn modelId="{D695A68A-ABB9-45E9-81FF-0ADAC64EBCDA}" srcId="{BE81FCD2-4BA9-4E7C-8902-47E42DCDBD9B}" destId="{BE67DD8E-F97A-4AA8-892F-EA92E96F7FAF}" srcOrd="4" destOrd="0" parTransId="{08B2CDAA-9920-46FE-824E-4A9C05FC25D0}" sibTransId="{930D0AC4-653A-44F7-A93D-80A8485AC03A}"/>
    <dgm:cxn modelId="{37920F93-CF21-4C11-B338-838225582ECB}" type="presOf" srcId="{85DDFA9D-6147-4076-87F0-07CED202D31C}" destId="{086036D3-ED25-4B37-B587-CF9B4C1DBBB0}" srcOrd="0" destOrd="0" presId="urn:microsoft.com/office/officeart/2005/8/layout/default"/>
    <dgm:cxn modelId="{701B0499-366E-44D8-B3F2-D7D6928AA66A}" type="presOf" srcId="{3B7A56BD-7B83-4072-948A-A93A9BAC0532}" destId="{0FF91255-02B0-490A-9573-778547A6C2F0}" srcOrd="0" destOrd="0" presId="urn:microsoft.com/office/officeart/2005/8/layout/default"/>
    <dgm:cxn modelId="{D1EB92C1-FB1B-4324-8378-133DB26FDD4D}" type="presOf" srcId="{DF1AD89C-9E2E-4C38-B896-9B461B761C1C}" destId="{28CADB6F-2326-4C3A-BB2E-1C15222B24D1}" srcOrd="0" destOrd="0" presId="urn:microsoft.com/office/officeart/2005/8/layout/default"/>
    <dgm:cxn modelId="{181CD4C6-E533-4A5F-8B83-775188DC5D29}" srcId="{BE81FCD2-4BA9-4E7C-8902-47E42DCDBD9B}" destId="{063DBE9A-65FF-42A0-902B-D19F22FA56C1}" srcOrd="3" destOrd="0" parTransId="{2DDA8FE3-6753-45E4-B616-A0B4D93CEFA5}" sibTransId="{944A6C95-C025-41F1-8F01-C90255E17535}"/>
    <dgm:cxn modelId="{52EA3BC9-A0D9-44C8-B873-2D0B5BD84187}" srcId="{BE81FCD2-4BA9-4E7C-8902-47E42DCDBD9B}" destId="{DF1AD89C-9E2E-4C38-B896-9B461B761C1C}" srcOrd="6" destOrd="0" parTransId="{78F0DAD9-F085-41B2-8643-892C02DC8D4B}" sibTransId="{9EBC66AF-DFF9-40C0-9511-FDE8C42DD014}"/>
    <dgm:cxn modelId="{63816EE3-DA68-4C04-9029-4934A6D7E70A}" srcId="{BE81FCD2-4BA9-4E7C-8902-47E42DCDBD9B}" destId="{51B2431C-B65D-4DE0-898F-EA19130409D7}" srcOrd="9" destOrd="0" parTransId="{3047899E-423B-4859-9FA3-33FD69905509}" sibTransId="{89A0443F-FB9E-447B-BB55-B7CA31461236}"/>
    <dgm:cxn modelId="{5B38D1E6-5DCF-483A-B679-5346B06E3685}" type="presOf" srcId="{063DBE9A-65FF-42A0-902B-D19F22FA56C1}" destId="{8E2A4285-D6F4-4256-8F67-A83F8D8D331A}" srcOrd="0" destOrd="0" presId="urn:microsoft.com/office/officeart/2005/8/layout/default"/>
    <dgm:cxn modelId="{85285AE7-0294-4351-B4BA-0D5C12518DD9}" type="presOf" srcId="{AF292F4D-EA5D-4C1F-88AC-D33D48DF91A1}" destId="{80C3849C-D38B-44CF-8942-D1B77FA0B608}" srcOrd="0" destOrd="0" presId="urn:microsoft.com/office/officeart/2005/8/layout/default"/>
    <dgm:cxn modelId="{2CDF46EF-EEDF-4523-8BEC-E83C0058C3A7}" srcId="{BE81FCD2-4BA9-4E7C-8902-47E42DCDBD9B}" destId="{3B7A56BD-7B83-4072-948A-A93A9BAC0532}" srcOrd="8" destOrd="0" parTransId="{5DFC6A90-2C54-4B6C-B68A-09978A8E5B70}" sibTransId="{8695F30C-805D-4EF8-9E59-291DD114FE9C}"/>
    <dgm:cxn modelId="{1268E91D-A401-4569-ADC5-3A0C7D1DF905}" type="presParOf" srcId="{A2BE46DB-522D-43B0-A8CF-694CABD8F4C8}" destId="{01234BE4-25CC-4F3F-92A8-E63AB7869DC2}" srcOrd="0" destOrd="0" presId="urn:microsoft.com/office/officeart/2005/8/layout/default"/>
    <dgm:cxn modelId="{D58B9A13-CD6E-4335-B780-E37410FF07FD}" type="presParOf" srcId="{A2BE46DB-522D-43B0-A8CF-694CABD8F4C8}" destId="{3784B358-88DD-44C9-8A3F-88B03572200D}" srcOrd="1" destOrd="0" presId="urn:microsoft.com/office/officeart/2005/8/layout/default"/>
    <dgm:cxn modelId="{563CBA28-373D-4170-9782-12201C2EC365}" type="presParOf" srcId="{A2BE46DB-522D-43B0-A8CF-694CABD8F4C8}" destId="{086036D3-ED25-4B37-B587-CF9B4C1DBBB0}" srcOrd="2" destOrd="0" presId="urn:microsoft.com/office/officeart/2005/8/layout/default"/>
    <dgm:cxn modelId="{F88071AD-478C-4278-B3D0-4066751D28A4}" type="presParOf" srcId="{A2BE46DB-522D-43B0-A8CF-694CABD8F4C8}" destId="{83C17AF4-E443-46AD-BFE3-A0A5CEA7E3A2}" srcOrd="3" destOrd="0" presId="urn:microsoft.com/office/officeart/2005/8/layout/default"/>
    <dgm:cxn modelId="{9587483C-4FE8-4108-80A9-6B687F48CCE9}" type="presParOf" srcId="{A2BE46DB-522D-43B0-A8CF-694CABD8F4C8}" destId="{B3BD494B-5457-43C1-A85E-44CFE2607C87}" srcOrd="4" destOrd="0" presId="urn:microsoft.com/office/officeart/2005/8/layout/default"/>
    <dgm:cxn modelId="{25627AB1-3E15-438D-A4EA-A0AE7FC7C8C6}" type="presParOf" srcId="{A2BE46DB-522D-43B0-A8CF-694CABD8F4C8}" destId="{38407C6B-A3E7-40F4-879A-989DEA9E6863}" srcOrd="5" destOrd="0" presId="urn:microsoft.com/office/officeart/2005/8/layout/default"/>
    <dgm:cxn modelId="{6D308E0B-BFBE-43A7-901A-7542F7022386}" type="presParOf" srcId="{A2BE46DB-522D-43B0-A8CF-694CABD8F4C8}" destId="{8E2A4285-D6F4-4256-8F67-A83F8D8D331A}" srcOrd="6" destOrd="0" presId="urn:microsoft.com/office/officeart/2005/8/layout/default"/>
    <dgm:cxn modelId="{99871E58-9C43-4B06-AE74-5B766D2FC62C}" type="presParOf" srcId="{A2BE46DB-522D-43B0-A8CF-694CABD8F4C8}" destId="{23ED915C-A40C-4EE9-996C-578479231CC1}" srcOrd="7" destOrd="0" presId="urn:microsoft.com/office/officeart/2005/8/layout/default"/>
    <dgm:cxn modelId="{4121FBBB-8BDE-4D69-88D7-111C1E146CC2}" type="presParOf" srcId="{A2BE46DB-522D-43B0-A8CF-694CABD8F4C8}" destId="{A8EB6447-20C1-4FB8-B35C-83DA2438BD77}" srcOrd="8" destOrd="0" presId="urn:microsoft.com/office/officeart/2005/8/layout/default"/>
    <dgm:cxn modelId="{2F304BDE-4A53-4458-BD80-917EB0F0C367}" type="presParOf" srcId="{A2BE46DB-522D-43B0-A8CF-694CABD8F4C8}" destId="{825866EA-2891-4CE5-8F82-3C2F79D88832}" srcOrd="9" destOrd="0" presId="urn:microsoft.com/office/officeart/2005/8/layout/default"/>
    <dgm:cxn modelId="{2D97D920-FB26-4390-A861-B14AD63039F5}" type="presParOf" srcId="{A2BE46DB-522D-43B0-A8CF-694CABD8F4C8}" destId="{88DE4C10-22D1-4325-AA96-4320E211217B}" srcOrd="10" destOrd="0" presId="urn:microsoft.com/office/officeart/2005/8/layout/default"/>
    <dgm:cxn modelId="{69C6BE42-899C-4FDF-B1B2-49538BEB9F93}" type="presParOf" srcId="{A2BE46DB-522D-43B0-A8CF-694CABD8F4C8}" destId="{F6163F57-AB02-42A2-A882-E00405D9EF4E}" srcOrd="11" destOrd="0" presId="urn:microsoft.com/office/officeart/2005/8/layout/default"/>
    <dgm:cxn modelId="{5581370E-09B1-4A12-9F9F-1A7D4E5CACFD}" type="presParOf" srcId="{A2BE46DB-522D-43B0-A8CF-694CABD8F4C8}" destId="{28CADB6F-2326-4C3A-BB2E-1C15222B24D1}" srcOrd="12" destOrd="0" presId="urn:microsoft.com/office/officeart/2005/8/layout/default"/>
    <dgm:cxn modelId="{AF770E15-B707-426D-A829-041C7663A372}" type="presParOf" srcId="{A2BE46DB-522D-43B0-A8CF-694CABD8F4C8}" destId="{F30FBC14-4882-48FC-AC7A-35A73BC27D6C}" srcOrd="13" destOrd="0" presId="urn:microsoft.com/office/officeart/2005/8/layout/default"/>
    <dgm:cxn modelId="{47A051C8-77BC-44F4-BB08-EDBA0777B4D2}" type="presParOf" srcId="{A2BE46DB-522D-43B0-A8CF-694CABD8F4C8}" destId="{80C3849C-D38B-44CF-8942-D1B77FA0B608}" srcOrd="14" destOrd="0" presId="urn:microsoft.com/office/officeart/2005/8/layout/default"/>
    <dgm:cxn modelId="{9EB1BF06-4DBE-4DA9-AD66-1278B3B363A9}" type="presParOf" srcId="{A2BE46DB-522D-43B0-A8CF-694CABD8F4C8}" destId="{1AE30ACD-8E36-4319-A8E2-82A1D071374D}" srcOrd="15" destOrd="0" presId="urn:microsoft.com/office/officeart/2005/8/layout/default"/>
    <dgm:cxn modelId="{5A7F110A-7BB3-4A8E-AC90-3BCDE3FE397C}" type="presParOf" srcId="{A2BE46DB-522D-43B0-A8CF-694CABD8F4C8}" destId="{0FF91255-02B0-490A-9573-778547A6C2F0}" srcOrd="16" destOrd="0" presId="urn:microsoft.com/office/officeart/2005/8/layout/default"/>
    <dgm:cxn modelId="{FCEB9509-C9E6-4688-8A3E-679C2945C974}" type="presParOf" srcId="{A2BE46DB-522D-43B0-A8CF-694CABD8F4C8}" destId="{5A9335D5-61AE-42CB-8A41-8F90511D6325}" srcOrd="17" destOrd="0" presId="urn:microsoft.com/office/officeart/2005/8/layout/default"/>
    <dgm:cxn modelId="{C6504F2F-3AC2-4436-A771-780E6FDE42C6}" type="presParOf" srcId="{A2BE46DB-522D-43B0-A8CF-694CABD8F4C8}" destId="{C52FD5D1-372B-4629-AD33-45DD0395B85F}"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A8DFD-6E90-4590-B4E2-416A7C3C8A0F}">
      <dsp:nvSpPr>
        <dsp:cNvPr id="0" name=""/>
        <dsp:cNvSpPr/>
      </dsp:nvSpPr>
      <dsp:spPr>
        <a:xfrm>
          <a:off x="3485" y="407491"/>
          <a:ext cx="1887133" cy="1132280"/>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Unexplained bruises, redness, or bleeding of the child’s genitals, anus or mouth</a:t>
          </a:r>
        </a:p>
      </dsp:txBody>
      <dsp:txXfrm>
        <a:off x="3485" y="407491"/>
        <a:ext cx="1887133" cy="1132280"/>
      </dsp:txXfrm>
    </dsp:sp>
    <dsp:sp modelId="{4E6AF395-B297-428F-BC39-388D03C5C741}">
      <dsp:nvSpPr>
        <dsp:cNvPr id="0" name=""/>
        <dsp:cNvSpPr/>
      </dsp:nvSpPr>
      <dsp:spPr>
        <a:xfrm>
          <a:off x="2079332" y="407491"/>
          <a:ext cx="1887133" cy="1132280"/>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Unexplained urinary infections or sexually transmitted disease</a:t>
          </a:r>
        </a:p>
      </dsp:txBody>
      <dsp:txXfrm>
        <a:off x="2079332" y="407491"/>
        <a:ext cx="1887133" cy="1132280"/>
      </dsp:txXfrm>
    </dsp:sp>
    <dsp:sp modelId="{B2A82D31-4F0C-44C4-98A2-3B2E1D1992DD}">
      <dsp:nvSpPr>
        <dsp:cNvPr id="0" name=""/>
        <dsp:cNvSpPr/>
      </dsp:nvSpPr>
      <dsp:spPr>
        <a:xfrm>
          <a:off x="4155180" y="407491"/>
          <a:ext cx="1887133" cy="1132280"/>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Frequent headaches, stomachaches, or body aches</a:t>
          </a:r>
        </a:p>
      </dsp:txBody>
      <dsp:txXfrm>
        <a:off x="4155180" y="407491"/>
        <a:ext cx="1887133" cy="1132280"/>
      </dsp:txXfrm>
    </dsp:sp>
    <dsp:sp modelId="{C5C33F1F-4D66-4CDA-8DAE-708A91FCEE8D}">
      <dsp:nvSpPr>
        <dsp:cNvPr id="0" name=""/>
        <dsp:cNvSpPr/>
      </dsp:nvSpPr>
      <dsp:spPr>
        <a:xfrm>
          <a:off x="6231027" y="407491"/>
          <a:ext cx="1887133" cy="1132280"/>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Fatigue or feeling overly tired or unmotivated</a:t>
          </a:r>
        </a:p>
      </dsp:txBody>
      <dsp:txXfrm>
        <a:off x="6231027" y="407491"/>
        <a:ext cx="1887133" cy="1132280"/>
      </dsp:txXfrm>
    </dsp:sp>
    <dsp:sp modelId="{56D7BCDC-D031-44F7-9867-06FCF8A9EB41}">
      <dsp:nvSpPr>
        <dsp:cNvPr id="0" name=""/>
        <dsp:cNvSpPr/>
      </dsp:nvSpPr>
      <dsp:spPr>
        <a:xfrm>
          <a:off x="8306874" y="407491"/>
          <a:ext cx="1887133" cy="1132280"/>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Heart palpitations or difficulty breathing</a:t>
          </a:r>
        </a:p>
      </dsp:txBody>
      <dsp:txXfrm>
        <a:off x="8306874" y="407491"/>
        <a:ext cx="1887133" cy="1132280"/>
      </dsp:txXfrm>
    </dsp:sp>
    <dsp:sp modelId="{A666216B-1A77-4466-BCB5-98D9D4DE4F21}">
      <dsp:nvSpPr>
        <dsp:cNvPr id="0" name=""/>
        <dsp:cNvSpPr/>
      </dsp:nvSpPr>
      <dsp:spPr>
        <a:xfrm>
          <a:off x="3485" y="1728485"/>
          <a:ext cx="1887133" cy="1132280"/>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Various sexual reactions, from being overly fearful to being promiscuous</a:t>
          </a:r>
        </a:p>
      </dsp:txBody>
      <dsp:txXfrm>
        <a:off x="3485" y="1728485"/>
        <a:ext cx="1887133" cy="1132280"/>
      </dsp:txXfrm>
    </dsp:sp>
    <dsp:sp modelId="{B4614F2A-6361-4697-AF2F-A898D0013DE8}">
      <dsp:nvSpPr>
        <dsp:cNvPr id="0" name=""/>
        <dsp:cNvSpPr/>
      </dsp:nvSpPr>
      <dsp:spPr>
        <a:xfrm>
          <a:off x="2079332" y="1728485"/>
          <a:ext cx="1887133" cy="1132280"/>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Pregnancy at an early age</a:t>
          </a:r>
        </a:p>
      </dsp:txBody>
      <dsp:txXfrm>
        <a:off x="2079332" y="1728485"/>
        <a:ext cx="1887133" cy="1132280"/>
      </dsp:txXfrm>
    </dsp:sp>
    <dsp:sp modelId="{0137FF05-BE31-45ED-AA02-A0236BE7E8FA}">
      <dsp:nvSpPr>
        <dsp:cNvPr id="0" name=""/>
        <dsp:cNvSpPr/>
      </dsp:nvSpPr>
      <dsp:spPr>
        <a:xfrm>
          <a:off x="4155180" y="1728485"/>
          <a:ext cx="1887133" cy="1132280"/>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Tooth loss</a:t>
          </a:r>
        </a:p>
      </dsp:txBody>
      <dsp:txXfrm>
        <a:off x="4155180" y="1728485"/>
        <a:ext cx="1887133" cy="1132280"/>
      </dsp:txXfrm>
    </dsp:sp>
    <dsp:sp modelId="{C9F60F3F-3F5C-42D1-84AD-983F02BD4C94}">
      <dsp:nvSpPr>
        <dsp:cNvPr id="0" name=""/>
        <dsp:cNvSpPr/>
      </dsp:nvSpPr>
      <dsp:spPr>
        <a:xfrm>
          <a:off x="6231027" y="1728485"/>
          <a:ext cx="1887133" cy="1132280"/>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Persistent sexual play with other children, themselves, toys, or pets</a:t>
          </a:r>
        </a:p>
      </dsp:txBody>
      <dsp:txXfrm>
        <a:off x="6231027" y="1728485"/>
        <a:ext cx="1887133" cy="1132280"/>
      </dsp:txXfrm>
    </dsp:sp>
    <dsp:sp modelId="{0E242034-8DC8-426F-8A69-60B1722C1A09}">
      <dsp:nvSpPr>
        <dsp:cNvPr id="0" name=""/>
        <dsp:cNvSpPr/>
      </dsp:nvSpPr>
      <dsp:spPr>
        <a:xfrm>
          <a:off x="8306874" y="1728485"/>
          <a:ext cx="1887133" cy="1132280"/>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Displaying knowledge through language or behavior (beyond what is normal for child’s age)</a:t>
          </a:r>
        </a:p>
      </dsp:txBody>
      <dsp:txXfrm>
        <a:off x="8306874" y="1728485"/>
        <a:ext cx="1887133" cy="1132280"/>
      </dsp:txXfrm>
    </dsp:sp>
    <dsp:sp modelId="{1FDB9B26-82CB-4A56-A4FF-F0F77E76CBD2}">
      <dsp:nvSpPr>
        <dsp:cNvPr id="0" name=""/>
        <dsp:cNvSpPr/>
      </dsp:nvSpPr>
      <dsp:spPr>
        <a:xfrm>
          <a:off x="1041409" y="3049479"/>
          <a:ext cx="1887133" cy="1132280"/>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Drug and alcohol problems</a:t>
          </a:r>
        </a:p>
      </dsp:txBody>
      <dsp:txXfrm>
        <a:off x="1041409" y="3049479"/>
        <a:ext cx="1887133" cy="1132280"/>
      </dsp:txXfrm>
    </dsp:sp>
    <dsp:sp modelId="{F0E5703C-E92D-4EBC-99DF-5A1DE5441C48}">
      <dsp:nvSpPr>
        <dsp:cNvPr id="0" name=""/>
        <dsp:cNvSpPr/>
      </dsp:nvSpPr>
      <dsp:spPr>
        <a:xfrm>
          <a:off x="3117256" y="3049479"/>
          <a:ext cx="1887133" cy="1132280"/>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rPr>
            <a:t>Self-destructive behaviors such as cutting or burning; this is done where it can’t easily be seen; between the toes, on feet, upper thighs, behind their ears, on the back of their neck and arms.</a:t>
          </a:r>
        </a:p>
      </dsp:txBody>
      <dsp:txXfrm>
        <a:off x="3117256" y="3049479"/>
        <a:ext cx="1887133" cy="1132280"/>
      </dsp:txXfrm>
    </dsp:sp>
    <dsp:sp modelId="{CB818E62-8533-4D7D-B888-E63069B621EF}">
      <dsp:nvSpPr>
        <dsp:cNvPr id="0" name=""/>
        <dsp:cNvSpPr/>
      </dsp:nvSpPr>
      <dsp:spPr>
        <a:xfrm>
          <a:off x="5193103" y="3049479"/>
          <a:ext cx="1887133" cy="1132280"/>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Spacing Out</a:t>
          </a:r>
        </a:p>
      </dsp:txBody>
      <dsp:txXfrm>
        <a:off x="5193103" y="3049479"/>
        <a:ext cx="1887133" cy="1132280"/>
      </dsp:txXfrm>
    </dsp:sp>
    <dsp:sp modelId="{64260AC0-F17A-4099-94C6-59623BFBD6E0}">
      <dsp:nvSpPr>
        <dsp:cNvPr id="0" name=""/>
        <dsp:cNvSpPr/>
      </dsp:nvSpPr>
      <dsp:spPr>
        <a:xfrm>
          <a:off x="7268950" y="3049479"/>
          <a:ext cx="1887133" cy="1132280"/>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Suicide attempts</a:t>
          </a:r>
        </a:p>
      </dsp:txBody>
      <dsp:txXfrm>
        <a:off x="7268950" y="3049479"/>
        <a:ext cx="1887133" cy="1132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03B6C-EC4E-4ED1-83AE-2412FD3F5EFA}">
      <dsp:nvSpPr>
        <dsp:cNvPr id="0" name=""/>
        <dsp:cNvSpPr/>
      </dsp:nvSpPr>
      <dsp:spPr>
        <a:xfrm>
          <a:off x="1190638" y="27886"/>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85DFEA-AE0E-4EF1-95FE-E2DF88940AB8}">
      <dsp:nvSpPr>
        <dsp:cNvPr id="0" name=""/>
        <dsp:cNvSpPr/>
      </dsp:nvSpPr>
      <dsp:spPr>
        <a:xfrm>
          <a:off x="1658638" y="495886"/>
          <a:ext cx="1260000" cy="126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523DD-4348-4C0D-B9B8-D4BDB85B7201}">
      <dsp:nvSpPr>
        <dsp:cNvPr id="0" name=""/>
        <dsp:cNvSpPr/>
      </dsp:nvSpPr>
      <dsp:spPr>
        <a:xfrm>
          <a:off x="488638" y="2907886"/>
          <a:ext cx="360000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State of Wisconsin Assembly Bill 66 is now State of Wisconsin Act 89 </a:t>
          </a:r>
        </a:p>
      </dsp:txBody>
      <dsp:txXfrm>
        <a:off x="488638" y="2907886"/>
        <a:ext cx="3600000" cy="945000"/>
      </dsp:txXfrm>
    </dsp:sp>
    <dsp:sp modelId="{F142D711-59BE-435D-84B7-48396A3A8F99}">
      <dsp:nvSpPr>
        <dsp:cNvPr id="0" name=""/>
        <dsp:cNvSpPr/>
      </dsp:nvSpPr>
      <dsp:spPr>
        <a:xfrm>
          <a:off x="5420638" y="27886"/>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E14554-CDE1-4B21-979D-3B2213D26620}">
      <dsp:nvSpPr>
        <dsp:cNvPr id="0" name=""/>
        <dsp:cNvSpPr/>
      </dsp:nvSpPr>
      <dsp:spPr>
        <a:xfrm>
          <a:off x="5888638" y="495886"/>
          <a:ext cx="1260000" cy="126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0B0E35-158B-4BCA-9CEC-BCA259DF2004}">
      <dsp:nvSpPr>
        <dsp:cNvPr id="0" name=""/>
        <dsp:cNvSpPr/>
      </dsp:nvSpPr>
      <dsp:spPr>
        <a:xfrm>
          <a:off x="4718638" y="2907886"/>
          <a:ext cx="360000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Created in March of 2026 – effective September 1, 2026 requiring all public, private and charter schools to adopt a policy governing communications between employees or volunteers and students.</a:t>
          </a:r>
        </a:p>
      </dsp:txBody>
      <dsp:txXfrm>
        <a:off x="4718638" y="2907886"/>
        <a:ext cx="3600000" cy="945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617AD-98AA-444E-BB83-232C991DDDF0}">
      <dsp:nvSpPr>
        <dsp:cNvPr id="0" name=""/>
        <dsp:cNvSpPr/>
      </dsp:nvSpPr>
      <dsp:spPr>
        <a:xfrm>
          <a:off x="0" y="3472734"/>
          <a:ext cx="9987218" cy="2278489"/>
        </a:xfrm>
        <a:prstGeom prst="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Parents will be informed of any and all allegations of boundary violations that involve their children.</a:t>
          </a:r>
        </a:p>
      </dsp:txBody>
      <dsp:txXfrm>
        <a:off x="0" y="3472734"/>
        <a:ext cx="9987218" cy="2278489"/>
      </dsp:txXfrm>
    </dsp:sp>
    <dsp:sp modelId="{5E4E583F-97FB-4260-97F9-05A5E30A9E42}">
      <dsp:nvSpPr>
        <dsp:cNvPr id="0" name=""/>
        <dsp:cNvSpPr/>
      </dsp:nvSpPr>
      <dsp:spPr>
        <a:xfrm rot="10800000">
          <a:off x="0" y="0"/>
          <a:ext cx="9987218" cy="3504317"/>
        </a:xfrm>
        <a:prstGeom prst="upArrowCallout">
          <a:avLst/>
        </a:prstGeom>
        <a:solidFill>
          <a:schemeClr val="accent5">
            <a:hueOff val="0"/>
            <a:satOff val="0"/>
            <a:lumOff val="-8196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Allegations of boundary violations will be taken seriously and addressed accordingly. Serious infractions will result in appropriate discipline, up to and including termination.</a:t>
          </a:r>
        </a:p>
      </dsp:txBody>
      <dsp:txXfrm rot="10800000">
        <a:off x="0" y="0"/>
        <a:ext cx="9987218" cy="2277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09D08-C98E-4006-8E13-6E6F25B1C113}">
      <dsp:nvSpPr>
        <dsp:cNvPr id="0" name=""/>
        <dsp:cNvSpPr/>
      </dsp:nvSpPr>
      <dsp:spPr>
        <a:xfrm>
          <a:off x="4187709" y="-270911"/>
          <a:ext cx="1277560" cy="12775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Being aware means that we pay attention to subtle signs of a problem.  This pertains especially to parents.</a:t>
          </a:r>
        </a:p>
      </dsp:txBody>
      <dsp:txXfrm>
        <a:off x="4250074" y="-208546"/>
        <a:ext cx="1152830" cy="1152830"/>
      </dsp:txXfrm>
    </dsp:sp>
    <dsp:sp modelId="{A01DD0F4-C138-4FE2-8842-F5DCAB0F540A}">
      <dsp:nvSpPr>
        <dsp:cNvPr id="0" name=""/>
        <dsp:cNvSpPr/>
      </dsp:nvSpPr>
      <dsp:spPr>
        <a:xfrm>
          <a:off x="2021070" y="367868"/>
          <a:ext cx="5610837" cy="5610837"/>
        </a:xfrm>
        <a:custGeom>
          <a:avLst/>
          <a:gdLst/>
          <a:ahLst/>
          <a:cxnLst/>
          <a:rect l="0" t="0" r="0" b="0"/>
          <a:pathLst>
            <a:path>
              <a:moveTo>
                <a:pt x="3449606" y="74961"/>
              </a:moveTo>
              <a:arcTo wR="2805418" hR="2805418" stAng="16996492" swAng="668209"/>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CC62351-A817-42BD-8497-617313F38130}">
      <dsp:nvSpPr>
        <dsp:cNvPr id="0" name=""/>
        <dsp:cNvSpPr/>
      </dsp:nvSpPr>
      <dsp:spPr>
        <a:xfrm>
          <a:off x="5990997" y="385432"/>
          <a:ext cx="1277560" cy="12775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Tell your child that abuse is never their fault.</a:t>
          </a:r>
        </a:p>
      </dsp:txBody>
      <dsp:txXfrm>
        <a:off x="6053362" y="447797"/>
        <a:ext cx="1152830" cy="1152830"/>
      </dsp:txXfrm>
    </dsp:sp>
    <dsp:sp modelId="{F2D77CB0-4FB8-4785-AA2A-7BF66DCC088D}">
      <dsp:nvSpPr>
        <dsp:cNvPr id="0" name=""/>
        <dsp:cNvSpPr/>
      </dsp:nvSpPr>
      <dsp:spPr>
        <a:xfrm>
          <a:off x="2021070" y="367868"/>
          <a:ext cx="5610837" cy="5610837"/>
        </a:xfrm>
        <a:custGeom>
          <a:avLst/>
          <a:gdLst/>
          <a:ahLst/>
          <a:cxnLst/>
          <a:rect l="0" t="0" r="0" b="0"/>
          <a:pathLst>
            <a:path>
              <a:moveTo>
                <a:pt x="5171949" y="1298797"/>
              </a:moveTo>
              <a:arcTo wR="2805418" hR="2805418" stAng="19651060" swAng="523869"/>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B1EF66F-BC33-4326-A589-67D1ABB0398E}">
      <dsp:nvSpPr>
        <dsp:cNvPr id="0" name=""/>
        <dsp:cNvSpPr/>
      </dsp:nvSpPr>
      <dsp:spPr>
        <a:xfrm>
          <a:off x="6950507" y="2047351"/>
          <a:ext cx="1277560" cy="12775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Know the red flags of abuse and abusers.</a:t>
          </a:r>
        </a:p>
      </dsp:txBody>
      <dsp:txXfrm>
        <a:off x="7012872" y="2109716"/>
        <a:ext cx="1152830" cy="1152830"/>
      </dsp:txXfrm>
    </dsp:sp>
    <dsp:sp modelId="{9C09F573-A4FD-47CF-AF8F-FBE04719FE3E}">
      <dsp:nvSpPr>
        <dsp:cNvPr id="0" name=""/>
        <dsp:cNvSpPr/>
      </dsp:nvSpPr>
      <dsp:spPr>
        <a:xfrm>
          <a:off x="2021070" y="367868"/>
          <a:ext cx="5610837" cy="5610837"/>
        </a:xfrm>
        <a:custGeom>
          <a:avLst/>
          <a:gdLst/>
          <a:ahLst/>
          <a:cxnLst/>
          <a:rect l="0" t="0" r="0" b="0"/>
          <a:pathLst>
            <a:path>
              <a:moveTo>
                <a:pt x="5606394" y="2963240"/>
              </a:moveTo>
              <a:arcTo wR="2805418" hR="2805418" stAng="193497" swAng="746985"/>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F973749-A469-4D97-8B06-BFCF1832065B}">
      <dsp:nvSpPr>
        <dsp:cNvPr id="0" name=""/>
        <dsp:cNvSpPr/>
      </dsp:nvSpPr>
      <dsp:spPr>
        <a:xfrm>
          <a:off x="6617272" y="3937216"/>
          <a:ext cx="1277560" cy="12775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Talk with your children about abuse and abusers.</a:t>
          </a:r>
        </a:p>
      </dsp:txBody>
      <dsp:txXfrm>
        <a:off x="6679637" y="3999581"/>
        <a:ext cx="1152830" cy="1152830"/>
      </dsp:txXfrm>
    </dsp:sp>
    <dsp:sp modelId="{486F894A-F461-4198-9633-17EEBE79EA16}">
      <dsp:nvSpPr>
        <dsp:cNvPr id="0" name=""/>
        <dsp:cNvSpPr/>
      </dsp:nvSpPr>
      <dsp:spPr>
        <a:xfrm>
          <a:off x="2021070" y="367868"/>
          <a:ext cx="5610837" cy="5610837"/>
        </a:xfrm>
        <a:custGeom>
          <a:avLst/>
          <a:gdLst/>
          <a:ahLst/>
          <a:cxnLst/>
          <a:rect l="0" t="0" r="0" b="0"/>
          <a:pathLst>
            <a:path>
              <a:moveTo>
                <a:pt x="4726602" y="4849783"/>
              </a:moveTo>
              <a:arcTo wR="2805418" hR="2805418" stAng="2806752" swAng="504285"/>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7703707-1C8E-44EA-8B27-A92672EB3304}">
      <dsp:nvSpPr>
        <dsp:cNvPr id="0" name=""/>
        <dsp:cNvSpPr/>
      </dsp:nvSpPr>
      <dsp:spPr>
        <a:xfrm>
          <a:off x="5147218" y="5170738"/>
          <a:ext cx="1277560" cy="12775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Listen and observe your children - watch for danger signs and sudden changes in their behavior.</a:t>
          </a:r>
        </a:p>
      </dsp:txBody>
      <dsp:txXfrm>
        <a:off x="5209583" y="5233103"/>
        <a:ext cx="1152830" cy="1152830"/>
      </dsp:txXfrm>
    </dsp:sp>
    <dsp:sp modelId="{CF6F0E0C-3D37-45FF-9B93-AF7E244B2274}">
      <dsp:nvSpPr>
        <dsp:cNvPr id="0" name=""/>
        <dsp:cNvSpPr/>
      </dsp:nvSpPr>
      <dsp:spPr>
        <a:xfrm>
          <a:off x="2021070" y="367868"/>
          <a:ext cx="5610837" cy="5610837"/>
        </a:xfrm>
        <a:custGeom>
          <a:avLst/>
          <a:gdLst/>
          <a:ahLst/>
          <a:cxnLst/>
          <a:rect l="0" t="0" r="0" b="0"/>
          <a:pathLst>
            <a:path>
              <a:moveTo>
                <a:pt x="3119774" y="5593169"/>
              </a:moveTo>
              <a:arcTo wR="2805418" hR="2805418" stAng="5013979" swAng="772042"/>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311846A-3A38-479A-A111-30541DC1603C}">
      <dsp:nvSpPr>
        <dsp:cNvPr id="0" name=""/>
        <dsp:cNvSpPr/>
      </dsp:nvSpPr>
      <dsp:spPr>
        <a:xfrm>
          <a:off x="3228199" y="5170738"/>
          <a:ext cx="1277560" cy="12775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Let your children know they can tell you anything.</a:t>
          </a:r>
        </a:p>
      </dsp:txBody>
      <dsp:txXfrm>
        <a:off x="3290564" y="5233103"/>
        <a:ext cx="1152830" cy="1152830"/>
      </dsp:txXfrm>
    </dsp:sp>
    <dsp:sp modelId="{DBDD30AD-C7AA-4BE0-8AEA-CA1D6BEAD668}">
      <dsp:nvSpPr>
        <dsp:cNvPr id="0" name=""/>
        <dsp:cNvSpPr/>
      </dsp:nvSpPr>
      <dsp:spPr>
        <a:xfrm>
          <a:off x="2021070" y="367868"/>
          <a:ext cx="5610837" cy="5610837"/>
        </a:xfrm>
        <a:custGeom>
          <a:avLst/>
          <a:gdLst/>
          <a:ahLst/>
          <a:cxnLst/>
          <a:rect l="0" t="0" r="0" b="0"/>
          <a:pathLst>
            <a:path>
              <a:moveTo>
                <a:pt x="1203682" y="5108637"/>
              </a:moveTo>
              <a:arcTo wR="2805418" hR="2805418" stAng="7488964" swAng="504285"/>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C9B203A-B604-4381-929A-6081F32E60D7}">
      <dsp:nvSpPr>
        <dsp:cNvPr id="0" name=""/>
        <dsp:cNvSpPr/>
      </dsp:nvSpPr>
      <dsp:spPr>
        <a:xfrm>
          <a:off x="1758145" y="3937216"/>
          <a:ext cx="1277560" cy="12775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Teach your children where their private parts are and the correct name for them</a:t>
          </a:r>
          <a:r>
            <a:rPr lang="en-US" sz="900" kern="1200" dirty="0"/>
            <a:t>.</a:t>
          </a:r>
        </a:p>
      </dsp:txBody>
      <dsp:txXfrm>
        <a:off x="1820510" y="3999581"/>
        <a:ext cx="1152830" cy="1152830"/>
      </dsp:txXfrm>
    </dsp:sp>
    <dsp:sp modelId="{A79AF959-AFE9-47BF-98F9-8B1C1E128431}">
      <dsp:nvSpPr>
        <dsp:cNvPr id="0" name=""/>
        <dsp:cNvSpPr/>
      </dsp:nvSpPr>
      <dsp:spPr>
        <a:xfrm>
          <a:off x="2021070" y="367868"/>
          <a:ext cx="5610837" cy="5610837"/>
        </a:xfrm>
        <a:custGeom>
          <a:avLst/>
          <a:gdLst/>
          <a:ahLst/>
          <a:cxnLst/>
          <a:rect l="0" t="0" r="0" b="0"/>
          <a:pathLst>
            <a:path>
              <a:moveTo>
                <a:pt x="104330" y="3563373"/>
              </a:moveTo>
              <a:arcTo wR="2805418" hR="2805418" stAng="9859518" swAng="746985"/>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3315CC9-F3C2-415B-8EC8-43F61E453CB3}">
      <dsp:nvSpPr>
        <dsp:cNvPr id="0" name=""/>
        <dsp:cNvSpPr/>
      </dsp:nvSpPr>
      <dsp:spPr>
        <a:xfrm>
          <a:off x="1424910" y="2047351"/>
          <a:ext cx="1277560" cy="12775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Teach your children what to do if someone makes them uncomfortable.</a:t>
          </a:r>
        </a:p>
      </dsp:txBody>
      <dsp:txXfrm>
        <a:off x="1487275" y="2109716"/>
        <a:ext cx="1152830" cy="1152830"/>
      </dsp:txXfrm>
    </dsp:sp>
    <dsp:sp modelId="{2CB01765-D4BA-469D-972A-46B964F1427B}">
      <dsp:nvSpPr>
        <dsp:cNvPr id="0" name=""/>
        <dsp:cNvSpPr/>
      </dsp:nvSpPr>
      <dsp:spPr>
        <a:xfrm>
          <a:off x="2021070" y="367868"/>
          <a:ext cx="5610837" cy="5610837"/>
        </a:xfrm>
        <a:custGeom>
          <a:avLst/>
          <a:gdLst/>
          <a:ahLst/>
          <a:cxnLst/>
          <a:rect l="0" t="0" r="0" b="0"/>
          <a:pathLst>
            <a:path>
              <a:moveTo>
                <a:pt x="237610" y="1675492"/>
              </a:moveTo>
              <a:arcTo wR="2805418" hR="2805418" stAng="12225071" swAng="523869"/>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14EC401-1B98-4641-8AA7-F3264E52AE1E}">
      <dsp:nvSpPr>
        <dsp:cNvPr id="0" name=""/>
        <dsp:cNvSpPr/>
      </dsp:nvSpPr>
      <dsp:spPr>
        <a:xfrm>
          <a:off x="2384420" y="385432"/>
          <a:ext cx="1277560" cy="12775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Anyone working with youth must know the red flags of abuse and abusers and how to maintain a safe environment.</a:t>
          </a:r>
        </a:p>
      </dsp:txBody>
      <dsp:txXfrm>
        <a:off x="2446785" y="447797"/>
        <a:ext cx="1152830" cy="1152830"/>
      </dsp:txXfrm>
    </dsp:sp>
    <dsp:sp modelId="{B20E402D-6740-4328-9214-CFE6D0B338D0}">
      <dsp:nvSpPr>
        <dsp:cNvPr id="0" name=""/>
        <dsp:cNvSpPr/>
      </dsp:nvSpPr>
      <dsp:spPr>
        <a:xfrm>
          <a:off x="2021070" y="367868"/>
          <a:ext cx="5610837" cy="5610837"/>
        </a:xfrm>
        <a:custGeom>
          <a:avLst/>
          <a:gdLst/>
          <a:ahLst/>
          <a:cxnLst/>
          <a:rect l="0" t="0" r="0" b="0"/>
          <a:pathLst>
            <a:path>
              <a:moveTo>
                <a:pt x="1645966" y="250806"/>
              </a:moveTo>
              <a:arcTo wR="2805418" hR="2805418" stAng="14735299" swAng="668209"/>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234BE4-25CC-4F3F-92A8-E63AB7869DC2}">
      <dsp:nvSpPr>
        <dsp:cNvPr id="0" name=""/>
        <dsp:cNvSpPr/>
      </dsp:nvSpPr>
      <dsp:spPr>
        <a:xfrm>
          <a:off x="2518" y="672718"/>
          <a:ext cx="1998053" cy="119883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Unexplained injuries: Look for bruises, welts, cuts, scars or rope marks.</a:t>
          </a:r>
        </a:p>
      </dsp:txBody>
      <dsp:txXfrm>
        <a:off x="2518" y="672718"/>
        <a:ext cx="1998053" cy="1198832"/>
      </dsp:txXfrm>
    </dsp:sp>
    <dsp:sp modelId="{086036D3-ED25-4B37-B587-CF9B4C1DBBB0}">
      <dsp:nvSpPr>
        <dsp:cNvPr id="0" name=""/>
        <dsp:cNvSpPr/>
      </dsp:nvSpPr>
      <dsp:spPr>
        <a:xfrm>
          <a:off x="2200377" y="672718"/>
          <a:ext cx="1998053" cy="119883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Frequent fractures: Watch for broken bones, sprains or dislocations.</a:t>
          </a:r>
        </a:p>
      </dsp:txBody>
      <dsp:txXfrm>
        <a:off x="2200377" y="672718"/>
        <a:ext cx="1998053" cy="1198832"/>
      </dsp:txXfrm>
    </dsp:sp>
    <dsp:sp modelId="{B3BD494B-5457-43C1-A85E-44CFE2607C87}">
      <dsp:nvSpPr>
        <dsp:cNvPr id="0" name=""/>
        <dsp:cNvSpPr/>
      </dsp:nvSpPr>
      <dsp:spPr>
        <a:xfrm>
          <a:off x="4398236" y="672718"/>
          <a:ext cx="1998053" cy="119883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Damaged aids: Notice broken eyeglasses, dentures, or missing medical equipment.</a:t>
          </a:r>
        </a:p>
      </dsp:txBody>
      <dsp:txXfrm>
        <a:off x="4398236" y="672718"/>
        <a:ext cx="1998053" cy="1198832"/>
      </dsp:txXfrm>
    </dsp:sp>
    <dsp:sp modelId="{8E2A4285-D6F4-4256-8F67-A83F8D8D331A}">
      <dsp:nvSpPr>
        <dsp:cNvPr id="0" name=""/>
        <dsp:cNvSpPr/>
      </dsp:nvSpPr>
      <dsp:spPr>
        <a:xfrm>
          <a:off x="6596095" y="672718"/>
          <a:ext cx="1998053" cy="119883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Medication issues: Signs of being overmedicated (lethargy) or undermedicated.</a:t>
          </a:r>
        </a:p>
      </dsp:txBody>
      <dsp:txXfrm>
        <a:off x="6596095" y="672718"/>
        <a:ext cx="1998053" cy="1198832"/>
      </dsp:txXfrm>
    </dsp:sp>
    <dsp:sp modelId="{A8EB6447-20C1-4FB8-B35C-83DA2438BD77}">
      <dsp:nvSpPr>
        <dsp:cNvPr id="0" name=""/>
        <dsp:cNvSpPr/>
      </dsp:nvSpPr>
      <dsp:spPr>
        <a:xfrm>
          <a:off x="2518" y="2071355"/>
          <a:ext cx="1998053" cy="119883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Signs of Neglect</a:t>
          </a:r>
        </a:p>
      </dsp:txBody>
      <dsp:txXfrm>
        <a:off x="2518" y="2071355"/>
        <a:ext cx="1998053" cy="1198832"/>
      </dsp:txXfrm>
    </dsp:sp>
    <dsp:sp modelId="{88DE4C10-22D1-4325-AA96-4320E211217B}">
      <dsp:nvSpPr>
        <dsp:cNvPr id="0" name=""/>
        <dsp:cNvSpPr/>
      </dsp:nvSpPr>
      <dsp:spPr>
        <a:xfrm>
          <a:off x="2200377" y="2071355"/>
          <a:ext cx="1998053" cy="119883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Poor hygiene: Unwashed skin, unkempt hair, soiled clothing or bedding.</a:t>
          </a:r>
        </a:p>
      </dsp:txBody>
      <dsp:txXfrm>
        <a:off x="2200377" y="2071355"/>
        <a:ext cx="1998053" cy="1198832"/>
      </dsp:txXfrm>
    </dsp:sp>
    <dsp:sp modelId="{28CADB6F-2326-4C3A-BB2E-1C15222B24D1}">
      <dsp:nvSpPr>
        <dsp:cNvPr id="0" name=""/>
        <dsp:cNvSpPr/>
      </dsp:nvSpPr>
      <dsp:spPr>
        <a:xfrm>
          <a:off x="4398236" y="2071355"/>
          <a:ext cx="1998053" cy="119883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Physical decline: Rapid weight loss, malnutrition, or severe dehydration.</a:t>
          </a:r>
        </a:p>
      </dsp:txBody>
      <dsp:txXfrm>
        <a:off x="4398236" y="2071355"/>
        <a:ext cx="1998053" cy="1198832"/>
      </dsp:txXfrm>
    </dsp:sp>
    <dsp:sp modelId="{80C3849C-D38B-44CF-8942-D1B77FA0B608}">
      <dsp:nvSpPr>
        <dsp:cNvPr id="0" name=""/>
        <dsp:cNvSpPr/>
      </dsp:nvSpPr>
      <dsp:spPr>
        <a:xfrm>
          <a:off x="6596095" y="2071355"/>
          <a:ext cx="1998053" cy="119883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Untreated conditions: Developing bedsores (pressure ulcers) or ignored medical needs.</a:t>
          </a:r>
        </a:p>
      </dsp:txBody>
      <dsp:txXfrm>
        <a:off x="6596095" y="2071355"/>
        <a:ext cx="1998053" cy="1198832"/>
      </dsp:txXfrm>
    </dsp:sp>
    <dsp:sp modelId="{0FF91255-02B0-490A-9573-778547A6C2F0}">
      <dsp:nvSpPr>
        <dsp:cNvPr id="0" name=""/>
        <dsp:cNvSpPr/>
      </dsp:nvSpPr>
      <dsp:spPr>
        <a:xfrm>
          <a:off x="2200377" y="3469993"/>
          <a:ext cx="1998053" cy="119883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Hazardous environment: Living in unsafe, dirty or unheated environments.</a:t>
          </a:r>
        </a:p>
      </dsp:txBody>
      <dsp:txXfrm>
        <a:off x="2200377" y="3469993"/>
        <a:ext cx="1998053" cy="1198832"/>
      </dsp:txXfrm>
    </dsp:sp>
    <dsp:sp modelId="{C52FD5D1-372B-4629-AD33-45DD0395B85F}">
      <dsp:nvSpPr>
        <dsp:cNvPr id="0" name=""/>
        <dsp:cNvSpPr/>
      </dsp:nvSpPr>
      <dsp:spPr>
        <a:xfrm>
          <a:off x="4398236" y="3469993"/>
          <a:ext cx="1998053" cy="119883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Living in severe hoarding conditions, forgetting medications or refusing necessary home repairs.</a:t>
          </a:r>
        </a:p>
      </dsp:txBody>
      <dsp:txXfrm>
        <a:off x="4398236" y="3469993"/>
        <a:ext cx="1998053" cy="119883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97158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3003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5995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2093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23951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195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6/16/2026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595444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7995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5485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0605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6/16/2026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018540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6/16/2026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2027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6/16/2026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7991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6/16/2026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25769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6/16/2026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448383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6/16/2026</a:t>
            </a:fld>
            <a:endParaRPr lang="en-US" dirty="0"/>
          </a:p>
        </p:txBody>
      </p:sp>
    </p:spTree>
    <p:extLst>
      <p:ext uri="{BB962C8B-B14F-4D97-AF65-F5344CB8AC3E}">
        <p14:creationId xmlns:p14="http://schemas.microsoft.com/office/powerpoint/2010/main" val="3738631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6/16/2026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0030743"/>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sv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3.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3.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svg"/></Relationships>
</file>

<file path=ppt/slides/_rels/slide4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D6280969-F024-466D-A1DB-4F848C51DE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7" name="Straight Connector 46">
              <a:extLst>
                <a:ext uri="{FF2B5EF4-FFF2-40B4-BE49-F238E27FC236}">
                  <a16:creationId xmlns:a16="http://schemas.microsoft.com/office/drawing/2014/main" id="{63FDD802-E6D8-4979-A1B9-BA705AE4D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BDE509DD-4B76-45F0-8144-02F1D7E1A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9" name="Rectangle 23">
              <a:extLst>
                <a:ext uri="{FF2B5EF4-FFF2-40B4-BE49-F238E27FC236}">
                  <a16:creationId xmlns:a16="http://schemas.microsoft.com/office/drawing/2014/main" id="{FEAEFD53-0220-48B1-9EA8-3EAE151E8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Rectangle 25">
              <a:extLst>
                <a:ext uri="{FF2B5EF4-FFF2-40B4-BE49-F238E27FC236}">
                  <a16:creationId xmlns:a16="http://schemas.microsoft.com/office/drawing/2014/main" id="{92E7FABD-916D-4FF9-B5F3-44E53AFD3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Isosceles Triangle 50">
              <a:extLst>
                <a:ext uri="{FF2B5EF4-FFF2-40B4-BE49-F238E27FC236}">
                  <a16:creationId xmlns:a16="http://schemas.microsoft.com/office/drawing/2014/main" id="{826F9772-AEFE-4C6D-82B6-1207069B8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Rectangle 27">
              <a:extLst>
                <a:ext uri="{FF2B5EF4-FFF2-40B4-BE49-F238E27FC236}">
                  <a16:creationId xmlns:a16="http://schemas.microsoft.com/office/drawing/2014/main" id="{ACFBF3A9-B76A-4B4B-B6D7-CA4651F5C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Rectangle 28">
              <a:extLst>
                <a:ext uri="{FF2B5EF4-FFF2-40B4-BE49-F238E27FC236}">
                  <a16:creationId xmlns:a16="http://schemas.microsoft.com/office/drawing/2014/main" id="{BF0FAA0A-B682-4A83-BDD8-BCE0AB41C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Rectangle 29">
              <a:extLst>
                <a:ext uri="{FF2B5EF4-FFF2-40B4-BE49-F238E27FC236}">
                  <a16:creationId xmlns:a16="http://schemas.microsoft.com/office/drawing/2014/main" id="{7874A013-E5E2-4AE1-8E93-029A2B41E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Isosceles Triangle 54">
              <a:extLst>
                <a:ext uri="{FF2B5EF4-FFF2-40B4-BE49-F238E27FC236}">
                  <a16:creationId xmlns:a16="http://schemas.microsoft.com/office/drawing/2014/main" id="{4355329E-E608-4F7A-B4EF-8FEF07D75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Isosceles Triangle 55">
              <a:extLst>
                <a:ext uri="{FF2B5EF4-FFF2-40B4-BE49-F238E27FC236}">
                  <a16:creationId xmlns:a16="http://schemas.microsoft.com/office/drawing/2014/main" id="{53D9BFDF-B250-44FF-9BD7-C204EFBFC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58" name="Rectangle 5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0" name="Rectangle 5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6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Isosceles Triangle 6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4" name="Isosceles Triangle 7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 name="Freeform: Shape 75">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6891958" y="672860"/>
            <a:ext cx="4802755" cy="4833859"/>
          </a:xfrm>
        </p:spPr>
        <p:txBody>
          <a:bodyPr vert="horz" lIns="91440" tIns="45720" rIns="91440" bIns="45720" rtlCol="0" anchor="ctr">
            <a:normAutofit/>
          </a:bodyPr>
          <a:lstStyle/>
          <a:p>
            <a:r>
              <a:rPr lang="en-US" sz="3600" dirty="0">
                <a:solidFill>
                  <a:srgbClr val="FFFFFF"/>
                </a:solidFill>
              </a:rPr>
              <a:t>Safe Environment Protect &amp; Heal Training</a:t>
            </a:r>
            <a:br>
              <a:rPr lang="en-US" sz="3600" dirty="0">
                <a:solidFill>
                  <a:srgbClr val="FFFFFF"/>
                </a:solidFill>
              </a:rPr>
            </a:br>
            <a:r>
              <a:rPr lang="en-US" sz="3600" dirty="0">
                <a:solidFill>
                  <a:srgbClr val="FFFFFF"/>
                </a:solidFill>
              </a:rPr>
              <a:t>2026-2027</a:t>
            </a:r>
          </a:p>
        </p:txBody>
      </p:sp>
      <p:pic>
        <p:nvPicPr>
          <p:cNvPr id="6" name="Picture 5">
            <a:extLst>
              <a:ext uri="{FF2B5EF4-FFF2-40B4-BE49-F238E27FC236}">
                <a16:creationId xmlns:a16="http://schemas.microsoft.com/office/drawing/2014/main" id="{B2E50C2C-A0E0-4EF2-99F9-7F1D74E950C6}"/>
              </a:ext>
            </a:extLst>
          </p:cNvPr>
          <p:cNvPicPr>
            <a:picLocks noChangeAspect="1"/>
          </p:cNvPicPr>
          <p:nvPr/>
        </p:nvPicPr>
        <p:blipFill>
          <a:blip r:embed="rId2"/>
          <a:srcRect t="9775"/>
          <a:stretch>
            <a:fillRect/>
          </a:stretch>
        </p:blipFill>
        <p:spPr>
          <a:xfrm>
            <a:off x="757251" y="2894937"/>
            <a:ext cx="3856774" cy="1157025"/>
          </a:xfrm>
          <a:prstGeom prst="rect">
            <a:avLst/>
          </a:prstGeom>
        </p:spPr>
      </p:pic>
      <p:sp>
        <p:nvSpPr>
          <p:cNvPr id="3" name="Subtitle 2"/>
          <p:cNvSpPr>
            <a:spLocks noGrp="1"/>
          </p:cNvSpPr>
          <p:nvPr>
            <p:ph type="subTitle" idx="1"/>
          </p:nvPr>
        </p:nvSpPr>
        <p:spPr>
          <a:xfrm>
            <a:off x="7660657" y="5964767"/>
            <a:ext cx="4164527" cy="567266"/>
          </a:xfrm>
        </p:spPr>
        <p:txBody>
          <a:bodyPr vert="horz" lIns="91440" tIns="45720" rIns="91440" bIns="45720" rtlCol="0" anchor="t">
            <a:normAutofit fontScale="62500" lnSpcReduction="20000"/>
          </a:bodyPr>
          <a:lstStyle/>
          <a:p>
            <a:pPr marL="274320" lvl="1" algn="l">
              <a:buFont typeface="Wingdings 3" charset="2"/>
              <a:buChar char=""/>
            </a:pPr>
            <a:endParaRPr lang="en-US" dirty="0">
              <a:solidFill>
                <a:srgbClr val="FFFFFF"/>
              </a:solidFill>
            </a:endParaRPr>
          </a:p>
          <a:p>
            <a:pPr marL="274320" lvl="1" algn="l">
              <a:buFont typeface="Wingdings 3" charset="2"/>
              <a:buChar char=""/>
            </a:pPr>
            <a:r>
              <a:rPr lang="en-US" dirty="0">
                <a:solidFill>
                  <a:srgbClr val="FFFFFF"/>
                </a:solidFill>
              </a:rPr>
              <a:t>Copyright 2026 Diocese of La Crosse, Wisconsin.  All Rights Reserved</a:t>
            </a:r>
          </a:p>
          <a:p>
            <a:pPr indent="-182880" algn="l">
              <a:buFont typeface="Wingdings 3" charset="2"/>
              <a:buChar char=""/>
            </a:pPr>
            <a:endParaRPr lang="en-US" dirty="0">
              <a:solidFill>
                <a:srgbClr val="FFFFFF"/>
              </a:solidFill>
            </a:endParaRPr>
          </a:p>
          <a:p>
            <a:pPr indent="-182880" algn="l">
              <a:buFont typeface="Wingdings 3" charset="2"/>
              <a:buChar char=""/>
            </a:pPr>
            <a:endParaRPr lang="en-US" dirty="0">
              <a:solidFill>
                <a:srgbClr val="FFFFFF"/>
              </a:solidFill>
            </a:endParaRPr>
          </a:p>
        </p:txBody>
      </p:sp>
    </p:spTree>
    <p:extLst>
      <p:ext uri="{BB962C8B-B14F-4D97-AF65-F5344CB8AC3E}">
        <p14:creationId xmlns:p14="http://schemas.microsoft.com/office/powerpoint/2010/main" val="340549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t>Psychological Signs</a:t>
            </a:r>
          </a:p>
        </p:txBody>
      </p:sp>
      <p:sp>
        <p:nvSpPr>
          <p:cNvPr id="3" name="Content Placeholder 2"/>
          <p:cNvSpPr>
            <a:spLocks noGrp="1"/>
          </p:cNvSpPr>
          <p:nvPr>
            <p:ph idx="1"/>
          </p:nvPr>
        </p:nvSpPr>
        <p:spPr>
          <a:xfrm>
            <a:off x="905775" y="1371600"/>
            <a:ext cx="8453886" cy="4846320"/>
          </a:xfrm>
        </p:spPr>
        <p:txBody>
          <a:bodyPr numCol="2">
            <a:normAutofit lnSpcReduction="10000"/>
          </a:bodyPr>
          <a:lstStyle/>
          <a:p>
            <a:r>
              <a:rPr lang="en-US" sz="1800" dirty="0">
                <a:solidFill>
                  <a:srgbClr val="001648"/>
                </a:solidFill>
              </a:rPr>
              <a:t>A child that clearly says, “ I just don’t want to be around _____ anymore.”</a:t>
            </a:r>
          </a:p>
          <a:p>
            <a:r>
              <a:rPr lang="en-US" sz="1800" dirty="0">
                <a:solidFill>
                  <a:srgbClr val="001648"/>
                </a:solidFill>
              </a:rPr>
              <a:t>Any avoidance that is confusing or concerning.</a:t>
            </a:r>
          </a:p>
          <a:p>
            <a:r>
              <a:rPr lang="en-US" sz="1800" dirty="0">
                <a:solidFill>
                  <a:srgbClr val="001648"/>
                </a:solidFill>
              </a:rPr>
              <a:t>Sudden mood or behavioral shifts, both before and after an encounter with an adult. Anger outbursts.</a:t>
            </a:r>
          </a:p>
          <a:p>
            <a:r>
              <a:rPr lang="en-US" sz="1800" dirty="0">
                <a:solidFill>
                  <a:srgbClr val="001648"/>
                </a:solidFill>
              </a:rPr>
              <a:t>Hyperactivity or sudden lack of interest</a:t>
            </a:r>
          </a:p>
          <a:p>
            <a:r>
              <a:rPr lang="en-US" sz="1800" dirty="0">
                <a:solidFill>
                  <a:srgbClr val="001648"/>
                </a:solidFill>
              </a:rPr>
              <a:t>Change in sleep habits, nightmares or sleep disturbances</a:t>
            </a:r>
          </a:p>
          <a:p>
            <a:r>
              <a:rPr lang="en-US" sz="1800" dirty="0">
                <a:solidFill>
                  <a:srgbClr val="001648"/>
                </a:solidFill>
              </a:rPr>
              <a:t>Fear of previously likable places and people; fear of making friends</a:t>
            </a:r>
            <a:r>
              <a:rPr lang="en-US" dirty="0">
                <a:solidFill>
                  <a:srgbClr val="001648"/>
                </a:solidFill>
              </a:rPr>
              <a:t>, f</a:t>
            </a:r>
            <a:r>
              <a:rPr lang="en-US" sz="1800" dirty="0">
                <a:solidFill>
                  <a:srgbClr val="001648"/>
                </a:solidFill>
              </a:rPr>
              <a:t>ear of situations, such as being in the dark or alone; startled reactions </a:t>
            </a:r>
            <a:r>
              <a:rPr lang="en-US" dirty="0">
                <a:solidFill>
                  <a:srgbClr val="001648"/>
                </a:solidFill>
              </a:rPr>
              <a:t>to loud noises or voices; possible paranoia of being watched or chased.</a:t>
            </a:r>
          </a:p>
          <a:p>
            <a:r>
              <a:rPr lang="en-US" sz="1800" dirty="0">
                <a:solidFill>
                  <a:srgbClr val="001648"/>
                </a:solidFill>
              </a:rPr>
              <a:t>New words for private body parts</a:t>
            </a:r>
          </a:p>
          <a:p>
            <a:r>
              <a:rPr lang="en-US" sz="1800" dirty="0">
                <a:solidFill>
                  <a:srgbClr val="001648"/>
                </a:solidFill>
              </a:rPr>
              <a:t>Depression / Anxiety</a:t>
            </a:r>
          </a:p>
          <a:p>
            <a:r>
              <a:rPr lang="en-US" dirty="0">
                <a:solidFill>
                  <a:srgbClr val="001648"/>
                </a:solidFill>
              </a:rPr>
              <a:t>Difficulty at bath time</a:t>
            </a:r>
            <a:endParaRPr lang="en-US" sz="1800" dirty="0">
              <a:solidFill>
                <a:srgbClr val="001648"/>
              </a:solidFill>
            </a:endParaRPr>
          </a:p>
          <a:p>
            <a:r>
              <a:rPr lang="en-US" dirty="0">
                <a:solidFill>
                  <a:srgbClr val="001648"/>
                </a:solidFill>
              </a:rPr>
              <a:t>Changes in academic performance</a:t>
            </a:r>
          </a:p>
          <a:p>
            <a:r>
              <a:rPr lang="en-US" dirty="0">
                <a:solidFill>
                  <a:srgbClr val="001648"/>
                </a:solidFill>
              </a:rPr>
              <a:t>Talking about a new older friend.</a:t>
            </a:r>
          </a:p>
          <a:p>
            <a:r>
              <a:rPr lang="en-US" dirty="0">
                <a:solidFill>
                  <a:srgbClr val="001648"/>
                </a:solidFill>
              </a:rPr>
              <a:t>Refusing to talk about a “secret” that they have with an adult or older child.</a:t>
            </a:r>
          </a:p>
          <a:p>
            <a:r>
              <a:rPr lang="en-US" dirty="0">
                <a:solidFill>
                  <a:srgbClr val="001648"/>
                </a:solidFill>
              </a:rPr>
              <a:t>Depression, withdrawal, and isolation.</a:t>
            </a:r>
          </a:p>
          <a:p>
            <a:r>
              <a:rPr lang="en-US" dirty="0">
                <a:solidFill>
                  <a:srgbClr val="001648"/>
                </a:solidFill>
              </a:rPr>
              <a:t>Regression in behavior (i.e., an older child behaving like a young child by doing such things wetting the bed, sucking a thumb or “talking baby talk.” </a:t>
            </a:r>
            <a:r>
              <a:rPr lang="en-US" dirty="0">
                <a:solidFill>
                  <a:schemeClr val="tx2"/>
                </a:solidFill>
              </a:rPr>
              <a:t> </a:t>
            </a:r>
          </a:p>
          <a:p>
            <a:pPr marL="0" indent="0" algn="ctr">
              <a:buNone/>
            </a:pPr>
            <a:r>
              <a:rPr lang="en-US" sz="2200" dirty="0">
                <a:solidFill>
                  <a:schemeClr val="accent1"/>
                </a:solidFill>
                <a:latin typeface="+mj-lt"/>
              </a:rPr>
              <a:t>IF YOU SEE IT, REPORT IT!</a:t>
            </a:r>
          </a:p>
          <a:p>
            <a:pPr marL="0" indent="0" algn="ctr">
              <a:buNone/>
            </a:pPr>
            <a:r>
              <a:rPr lang="en-US" sz="1200" i="1" dirty="0">
                <a:solidFill>
                  <a:srgbClr val="FFC700"/>
                </a:solidFill>
              </a:rPr>
              <a:t> </a:t>
            </a:r>
            <a:r>
              <a:rPr lang="en-US" sz="1200" i="1" dirty="0">
                <a:solidFill>
                  <a:srgbClr val="001648"/>
                </a:solidFill>
              </a:rPr>
              <a:t>From “Creating Safe and Sacred Places” page 30-31</a:t>
            </a:r>
          </a:p>
        </p:txBody>
      </p:sp>
    </p:spTree>
    <p:extLst>
      <p:ext uri="{BB962C8B-B14F-4D97-AF65-F5344CB8AC3E}">
        <p14:creationId xmlns:p14="http://schemas.microsoft.com/office/powerpoint/2010/main" val="1807214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82880" y="609599"/>
            <a:ext cx="4337829" cy="5872481"/>
          </a:xfrm>
        </p:spPr>
        <p:txBody>
          <a:bodyPr anchor="ctr">
            <a:normAutofit/>
          </a:bodyPr>
          <a:lstStyle/>
          <a:p>
            <a:pPr>
              <a:lnSpc>
                <a:spcPct val="90000"/>
              </a:lnSpc>
            </a:pPr>
            <a:r>
              <a:rPr lang="en-US" sz="2000" dirty="0">
                <a:solidFill>
                  <a:schemeClr val="tx1">
                    <a:lumMod val="85000"/>
                    <a:lumOff val="15000"/>
                  </a:schemeClr>
                </a:solidFill>
              </a:rPr>
              <a:t>There are some warning signs that could indicate the someone is a molester.  Have you ever seen someone playing with a child and felt uncomfortable with it?  Maybe you thought, “I’m just over-reacting” or “he/she doesn’t really mean that.” Don’t ignore the behavior; learn how to ask more questions about what you have seen.</a:t>
            </a:r>
            <a:br>
              <a:rPr lang="en-US" sz="2000" dirty="0">
                <a:solidFill>
                  <a:schemeClr val="tx1">
                    <a:lumMod val="85000"/>
                    <a:lumOff val="15000"/>
                  </a:schemeClr>
                </a:solidFill>
              </a:rPr>
            </a:br>
            <a:br>
              <a:rPr lang="en-US" sz="2000" dirty="0">
                <a:solidFill>
                  <a:schemeClr val="tx1">
                    <a:lumMod val="85000"/>
                    <a:lumOff val="15000"/>
                  </a:schemeClr>
                </a:solidFill>
              </a:rPr>
            </a:br>
            <a:r>
              <a:rPr lang="en-US" sz="2000" dirty="0">
                <a:solidFill>
                  <a:schemeClr val="tx1">
                    <a:lumMod val="85000"/>
                    <a:lumOff val="15000"/>
                  </a:schemeClr>
                </a:solidFill>
              </a:rPr>
              <a:t>The checklist to the right offers some warning signs.  Do you know an adult or older child who:</a:t>
            </a:r>
            <a:br>
              <a:rPr lang="en-US" sz="2000" dirty="0">
                <a:solidFill>
                  <a:schemeClr val="tx1">
                    <a:lumMod val="85000"/>
                    <a:lumOff val="15000"/>
                  </a:schemeClr>
                </a:solidFill>
              </a:rPr>
            </a:br>
            <a:endParaRPr lang="en-US" sz="2000" dirty="0">
              <a:solidFill>
                <a:schemeClr val="tx1">
                  <a:lumMod val="85000"/>
                  <a:lumOff val="15000"/>
                </a:schemeClr>
              </a:solidFill>
            </a:endParaRPr>
          </a:p>
        </p:txBody>
      </p:sp>
      <p:sp>
        <p:nvSpPr>
          <p:cNvPr id="3" name="Content Placeholder 2"/>
          <p:cNvSpPr>
            <a:spLocks noGrp="1"/>
          </p:cNvSpPr>
          <p:nvPr>
            <p:ph idx="1"/>
          </p:nvPr>
        </p:nvSpPr>
        <p:spPr>
          <a:xfrm>
            <a:off x="6116084" y="396240"/>
            <a:ext cx="5232636" cy="6207760"/>
          </a:xfrm>
        </p:spPr>
        <p:txBody>
          <a:bodyPr anchor="ctr">
            <a:normAutofit fontScale="92500" lnSpcReduction="20000"/>
          </a:bodyPr>
          <a:lstStyle/>
          <a:p>
            <a:pPr>
              <a:lnSpc>
                <a:spcPct val="90000"/>
              </a:lnSpc>
              <a:buClr>
                <a:schemeClr val="tx1"/>
              </a:buClr>
            </a:pPr>
            <a:r>
              <a:rPr lang="en-US" sz="1500" dirty="0">
                <a:solidFill>
                  <a:srgbClr val="FFFFFF"/>
                </a:solidFill>
              </a:rPr>
              <a:t>Refuses to let a child set any of his or her own limits?</a:t>
            </a:r>
          </a:p>
          <a:p>
            <a:pPr>
              <a:lnSpc>
                <a:spcPct val="90000"/>
              </a:lnSpc>
              <a:buClr>
                <a:schemeClr val="tx1"/>
              </a:buClr>
            </a:pPr>
            <a:r>
              <a:rPr lang="en-US" sz="1500" dirty="0">
                <a:solidFill>
                  <a:srgbClr val="FFFFFF"/>
                </a:solidFill>
              </a:rPr>
              <a:t>Insists on hugging, touching, kissing, tickling, wrestling with or holding a child even if the child does not want this affection?</a:t>
            </a:r>
          </a:p>
          <a:p>
            <a:pPr>
              <a:lnSpc>
                <a:spcPct val="90000"/>
              </a:lnSpc>
              <a:buClr>
                <a:schemeClr val="tx1"/>
              </a:buClr>
            </a:pPr>
            <a:r>
              <a:rPr lang="en-US" sz="1500" dirty="0">
                <a:solidFill>
                  <a:srgbClr val="FFFFFF"/>
                </a:solidFill>
              </a:rPr>
              <a:t>Is overly interested in the sexuality of a particular child or teen (e.g., talks repeatedly about a child’s developing body or interferes with normal teen dating)?</a:t>
            </a:r>
          </a:p>
          <a:p>
            <a:pPr>
              <a:lnSpc>
                <a:spcPct val="90000"/>
              </a:lnSpc>
              <a:buClr>
                <a:schemeClr val="tx1"/>
              </a:buClr>
            </a:pPr>
            <a:r>
              <a:rPr lang="en-US" sz="1500" dirty="0">
                <a:solidFill>
                  <a:srgbClr val="FFFFFF"/>
                </a:solidFill>
              </a:rPr>
              <a:t>Manages to get time alone or insists on time alone with a child with no interruptions? </a:t>
            </a:r>
          </a:p>
          <a:p>
            <a:pPr>
              <a:lnSpc>
                <a:spcPct val="90000"/>
              </a:lnSpc>
              <a:buClr>
                <a:schemeClr val="tx1"/>
              </a:buClr>
            </a:pPr>
            <a:r>
              <a:rPr lang="en-US" sz="1500" dirty="0">
                <a:solidFill>
                  <a:srgbClr val="FFFFFF"/>
                </a:solidFill>
              </a:rPr>
              <a:t>Spends most of his/her spare time with children and has little interest in spending time with someone their own age. </a:t>
            </a:r>
          </a:p>
          <a:p>
            <a:pPr>
              <a:lnSpc>
                <a:spcPct val="90000"/>
              </a:lnSpc>
              <a:buClr>
                <a:schemeClr val="tx1"/>
              </a:buClr>
            </a:pPr>
            <a:r>
              <a:rPr lang="en-US" sz="1500" dirty="0">
                <a:solidFill>
                  <a:srgbClr val="FFFFFF"/>
                </a:solidFill>
              </a:rPr>
              <a:t>Regularly offers to babysit many different children for free or takes children on overnight outings alone. </a:t>
            </a:r>
          </a:p>
          <a:p>
            <a:pPr>
              <a:lnSpc>
                <a:spcPct val="90000"/>
              </a:lnSpc>
              <a:buClr>
                <a:schemeClr val="tx1"/>
              </a:buClr>
            </a:pPr>
            <a:r>
              <a:rPr lang="en-US" sz="1500" dirty="0">
                <a:solidFill>
                  <a:srgbClr val="FFFFFF"/>
                </a:solidFill>
              </a:rPr>
              <a:t>Buys children expensive gifts or gives them money for no apparent reason. </a:t>
            </a:r>
          </a:p>
          <a:p>
            <a:pPr>
              <a:lnSpc>
                <a:spcPct val="90000"/>
              </a:lnSpc>
              <a:buClr>
                <a:schemeClr val="tx1"/>
              </a:buClr>
            </a:pPr>
            <a:r>
              <a:rPr lang="en-US" sz="1500" dirty="0">
                <a:solidFill>
                  <a:srgbClr val="FFFFFF"/>
                </a:solidFill>
              </a:rPr>
              <a:t>Frequently walks in on children/teens in a bathroom or locker room.</a:t>
            </a:r>
          </a:p>
          <a:p>
            <a:pPr>
              <a:lnSpc>
                <a:spcPct val="90000"/>
              </a:lnSpc>
              <a:buClr>
                <a:schemeClr val="tx1"/>
              </a:buClr>
            </a:pPr>
            <a:r>
              <a:rPr lang="en-US" sz="1500" dirty="0">
                <a:solidFill>
                  <a:srgbClr val="FFFFFF"/>
                </a:solidFill>
              </a:rPr>
              <a:t>Allows children or teens to consistently get away with inappropriate behavior.</a:t>
            </a:r>
            <a:r>
              <a:rPr lang="en-US" sz="1600" dirty="0">
                <a:solidFill>
                  <a:srgbClr val="FFFFFF"/>
                </a:solidFill>
              </a:rPr>
              <a:t> </a:t>
            </a:r>
          </a:p>
          <a:p>
            <a:pPr>
              <a:lnSpc>
                <a:spcPct val="90000"/>
              </a:lnSpc>
              <a:buClr>
                <a:schemeClr val="tx1"/>
              </a:buClr>
            </a:pPr>
            <a:endParaRPr lang="en-US" sz="1600" dirty="0">
              <a:solidFill>
                <a:srgbClr val="FFFFFF"/>
              </a:solidFill>
            </a:endParaRPr>
          </a:p>
          <a:p>
            <a:pPr marL="0" indent="0">
              <a:lnSpc>
                <a:spcPct val="90000"/>
              </a:lnSpc>
              <a:buClr>
                <a:schemeClr val="tx1"/>
              </a:buClr>
              <a:buNone/>
            </a:pPr>
            <a:r>
              <a:rPr lang="en-US" sz="2200" b="1" dirty="0">
                <a:solidFill>
                  <a:schemeClr val="tx1"/>
                </a:solidFill>
              </a:rPr>
              <a:t>If you answered “yes” to some of these questions, talk to that person.  If you are uncomfortable, but don’t see these signs, be sure to trust your instincts and ask questions.</a:t>
            </a:r>
          </a:p>
          <a:p>
            <a:pPr marL="0" indent="0" algn="r">
              <a:lnSpc>
                <a:spcPct val="90000"/>
              </a:lnSpc>
              <a:buClr>
                <a:schemeClr val="tx1"/>
              </a:buClr>
              <a:buNone/>
            </a:pPr>
            <a:r>
              <a:rPr lang="en-US" sz="1100" dirty="0">
                <a:solidFill>
                  <a:srgbClr val="FFFFFF"/>
                </a:solidFill>
              </a:rPr>
              <a:t>From www.stopitnow.org       </a:t>
            </a:r>
          </a:p>
          <a:p>
            <a:pPr marL="0" indent="0">
              <a:lnSpc>
                <a:spcPct val="90000"/>
              </a:lnSpc>
              <a:buNone/>
            </a:pPr>
            <a:r>
              <a:rPr lang="en-US" sz="1100" dirty="0">
                <a:solidFill>
                  <a:srgbClr val="FFFFFF"/>
                </a:solidFill>
              </a:rPr>
              <a:t>      </a:t>
            </a:r>
          </a:p>
          <a:p>
            <a:pPr marL="0" indent="0">
              <a:lnSpc>
                <a:spcPct val="90000"/>
              </a:lnSpc>
              <a:buNone/>
            </a:pPr>
            <a:r>
              <a:rPr lang="en-US" sz="1100" dirty="0">
                <a:solidFill>
                  <a:srgbClr val="FFFFFF"/>
                </a:solidFill>
              </a:rPr>
              <a:t>        </a:t>
            </a:r>
          </a:p>
        </p:txBody>
      </p:sp>
    </p:spTree>
    <p:extLst>
      <p:ext uri="{BB962C8B-B14F-4D97-AF65-F5344CB8AC3E}">
        <p14:creationId xmlns:p14="http://schemas.microsoft.com/office/powerpoint/2010/main" val="147580190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Freeform: Shape 27">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461185" y="1192168"/>
            <a:ext cx="5572663" cy="388189"/>
          </a:xfrm>
        </p:spPr>
        <p:txBody>
          <a:bodyPr anchor="ctr">
            <a:normAutofit fontScale="90000"/>
          </a:bodyPr>
          <a:lstStyle/>
          <a:p>
            <a:pPr algn="ctr"/>
            <a:r>
              <a:rPr lang="en-US" sz="4000" b="1" dirty="0">
                <a:solidFill>
                  <a:srgbClr val="FFFFFF"/>
                </a:solidFill>
              </a:rPr>
              <a:t>Red Flags in Adults: Potential Alert Signs</a:t>
            </a:r>
            <a:br>
              <a:rPr lang="en-US" b="1" u="sng" dirty="0">
                <a:solidFill>
                  <a:srgbClr val="FFFFFF"/>
                </a:solidFill>
              </a:rPr>
            </a:br>
            <a:br>
              <a:rPr lang="en-US" b="1" u="sng" dirty="0">
                <a:solidFill>
                  <a:srgbClr val="FFFFFF"/>
                </a:solidFill>
              </a:rPr>
            </a:br>
            <a:endParaRPr lang="en-US" b="1" u="sng" dirty="0">
              <a:solidFill>
                <a:srgbClr val="FFFFFF"/>
              </a:solidFill>
            </a:endParaRPr>
          </a:p>
        </p:txBody>
      </p:sp>
      <p:pic>
        <p:nvPicPr>
          <p:cNvPr id="5" name="Picture 4"/>
          <p:cNvPicPr>
            <a:picLocks noChangeAspect="1"/>
          </p:cNvPicPr>
          <p:nvPr/>
        </p:nvPicPr>
        <p:blipFill>
          <a:blip r:embed="rId2"/>
          <a:stretch>
            <a:fillRect/>
          </a:stretch>
        </p:blipFill>
        <p:spPr>
          <a:xfrm>
            <a:off x="757251" y="1555658"/>
            <a:ext cx="3856774" cy="3835582"/>
          </a:xfrm>
          <a:prstGeom prst="rect">
            <a:avLst/>
          </a:prstGeom>
        </p:spPr>
      </p:pic>
      <p:sp>
        <p:nvSpPr>
          <p:cNvPr id="3" name="Content Placeholder 2"/>
          <p:cNvSpPr>
            <a:spLocks noGrp="1"/>
          </p:cNvSpPr>
          <p:nvPr>
            <p:ph idx="1"/>
          </p:nvPr>
        </p:nvSpPr>
        <p:spPr>
          <a:xfrm>
            <a:off x="7181725" y="1759788"/>
            <a:ext cx="4512988" cy="4804913"/>
          </a:xfrm>
        </p:spPr>
        <p:txBody>
          <a:bodyPr anchor="t">
            <a:normAutofit/>
          </a:bodyPr>
          <a:lstStyle/>
          <a:p>
            <a:pPr marL="0" indent="0">
              <a:lnSpc>
                <a:spcPct val="90000"/>
              </a:lnSpc>
              <a:buNone/>
            </a:pPr>
            <a:r>
              <a:rPr lang="en-US" sz="1400" dirty="0">
                <a:solidFill>
                  <a:srgbClr val="FFFFFF"/>
                </a:solidFill>
              </a:rPr>
              <a:t>No one can tell by looking at some if that person is a molester. Most molesters:</a:t>
            </a:r>
          </a:p>
          <a:p>
            <a:pPr>
              <a:lnSpc>
                <a:spcPct val="90000"/>
              </a:lnSpc>
              <a:buClr>
                <a:schemeClr val="bg1"/>
              </a:buClr>
              <a:buFont typeface="Courier New" panose="02070309020205020404" pitchFamily="49" charset="0"/>
              <a:buChar char="o"/>
            </a:pPr>
            <a:r>
              <a:rPr lang="en-US" sz="1400" dirty="0">
                <a:solidFill>
                  <a:srgbClr val="FFFFFF"/>
                </a:solidFill>
              </a:rPr>
              <a:t>Look like everyone else – someone they have know for a long time or trust</a:t>
            </a:r>
          </a:p>
          <a:p>
            <a:pPr>
              <a:lnSpc>
                <a:spcPct val="90000"/>
              </a:lnSpc>
              <a:buClr>
                <a:schemeClr val="bg1"/>
              </a:buClr>
              <a:buFont typeface="Courier New" panose="02070309020205020404" pitchFamily="49" charset="0"/>
              <a:buChar char="o"/>
            </a:pPr>
            <a:r>
              <a:rPr lang="en-US" sz="1400" dirty="0">
                <a:solidFill>
                  <a:srgbClr val="FFFFFF"/>
                </a:solidFill>
              </a:rPr>
              <a:t>Try to gain trust of parents and children</a:t>
            </a:r>
          </a:p>
          <a:p>
            <a:pPr>
              <a:lnSpc>
                <a:spcPct val="90000"/>
              </a:lnSpc>
              <a:buClr>
                <a:schemeClr val="bg1"/>
              </a:buClr>
              <a:buFont typeface="Courier New" panose="02070309020205020404" pitchFamily="49" charset="0"/>
              <a:buChar char="o"/>
            </a:pPr>
            <a:r>
              <a:rPr lang="en-US" sz="1400" dirty="0">
                <a:solidFill>
                  <a:srgbClr val="FFFFFF"/>
                </a:solidFill>
              </a:rPr>
              <a:t>Use their own children to gain access to other children</a:t>
            </a:r>
          </a:p>
          <a:p>
            <a:pPr>
              <a:lnSpc>
                <a:spcPct val="90000"/>
              </a:lnSpc>
              <a:buClr>
                <a:schemeClr val="bg1"/>
              </a:buClr>
              <a:buFont typeface="Courier New" panose="02070309020205020404" pitchFamily="49" charset="0"/>
              <a:buChar char="o"/>
            </a:pPr>
            <a:r>
              <a:rPr lang="en-US" sz="1400" dirty="0">
                <a:solidFill>
                  <a:srgbClr val="FFFFFF"/>
                </a:solidFill>
              </a:rPr>
              <a:t>Are often in a trusted role with children – coach or teacher</a:t>
            </a:r>
          </a:p>
          <a:p>
            <a:pPr>
              <a:lnSpc>
                <a:spcPct val="90000"/>
              </a:lnSpc>
              <a:buClr>
                <a:schemeClr val="bg1"/>
              </a:buClr>
              <a:buFont typeface="Courier New" panose="02070309020205020404" pitchFamily="49" charset="0"/>
              <a:buChar char="o"/>
            </a:pPr>
            <a:r>
              <a:rPr lang="en-US" sz="1400" dirty="0">
                <a:solidFill>
                  <a:srgbClr val="FFFFFF"/>
                </a:solidFill>
              </a:rPr>
              <a:t>Try to find jobs that involve children</a:t>
            </a:r>
          </a:p>
          <a:p>
            <a:pPr>
              <a:lnSpc>
                <a:spcPct val="90000"/>
              </a:lnSpc>
              <a:buClr>
                <a:schemeClr val="bg1"/>
              </a:buClr>
              <a:buFont typeface="Courier New" panose="02070309020205020404" pitchFamily="49" charset="0"/>
              <a:buChar char="o"/>
            </a:pPr>
            <a:r>
              <a:rPr lang="en-US" sz="1400" dirty="0">
                <a:solidFill>
                  <a:srgbClr val="FFFFFF"/>
                </a:solidFill>
              </a:rPr>
              <a:t>Can be very patient while they plan their abuse</a:t>
            </a:r>
          </a:p>
          <a:p>
            <a:pPr>
              <a:lnSpc>
                <a:spcPct val="90000"/>
              </a:lnSpc>
              <a:buClr>
                <a:schemeClr val="bg1"/>
              </a:buClr>
              <a:buFont typeface="Courier New" panose="02070309020205020404" pitchFamily="49" charset="0"/>
              <a:buChar char="o"/>
            </a:pPr>
            <a:r>
              <a:rPr lang="en-US" sz="1400" dirty="0">
                <a:solidFill>
                  <a:srgbClr val="FFFFFF"/>
                </a:solidFill>
              </a:rPr>
              <a:t>May begin molesting children when they are children themselves</a:t>
            </a:r>
          </a:p>
          <a:p>
            <a:pPr>
              <a:lnSpc>
                <a:spcPct val="90000"/>
              </a:lnSpc>
              <a:buClr>
                <a:schemeClr val="bg1"/>
              </a:buClr>
              <a:buFont typeface="Courier New" panose="02070309020205020404" pitchFamily="49" charset="0"/>
              <a:buChar char="o"/>
            </a:pPr>
            <a:r>
              <a:rPr lang="en-US" sz="1400" dirty="0">
                <a:solidFill>
                  <a:srgbClr val="FFFFFF"/>
                </a:solidFill>
              </a:rPr>
              <a:t>May use their school or church association to gain trust of others</a:t>
            </a:r>
          </a:p>
          <a:p>
            <a:pPr>
              <a:lnSpc>
                <a:spcPct val="90000"/>
              </a:lnSpc>
              <a:buClr>
                <a:schemeClr val="bg1"/>
              </a:buClr>
              <a:buFont typeface="Courier New" panose="02070309020205020404" pitchFamily="49" charset="0"/>
              <a:buChar char="o"/>
            </a:pPr>
            <a:r>
              <a:rPr lang="en-US" sz="1400" dirty="0">
                <a:solidFill>
                  <a:srgbClr val="FFFFFF"/>
                </a:solidFill>
              </a:rPr>
              <a:t>90% of sexual abuse is committed by someone know to the child and/or the family.</a:t>
            </a:r>
          </a:p>
        </p:txBody>
      </p:sp>
    </p:spTree>
    <p:extLst>
      <p:ext uri="{BB962C8B-B14F-4D97-AF65-F5344CB8AC3E}">
        <p14:creationId xmlns:p14="http://schemas.microsoft.com/office/powerpoint/2010/main" val="1834936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There is more than one type of abuse.</a:t>
            </a:r>
            <a:br>
              <a:rPr lang="en-US" dirty="0">
                <a:solidFill>
                  <a:schemeClr val="tx1"/>
                </a:solidFill>
              </a:rPr>
            </a:br>
            <a:r>
              <a:rPr lang="en-US" dirty="0">
                <a:solidFill>
                  <a:schemeClr val="tx1"/>
                </a:solidFill>
              </a:rPr>
              <a:t>       </a:t>
            </a:r>
            <a:r>
              <a:rPr lang="en-US" dirty="0">
                <a:solidFill>
                  <a:srgbClr val="001648"/>
                </a:solidFill>
              </a:rPr>
              <a:t>Do you know what they are?</a:t>
            </a:r>
          </a:p>
        </p:txBody>
      </p:sp>
      <p:sp>
        <p:nvSpPr>
          <p:cNvPr id="3" name="Content Placeholder 2"/>
          <p:cNvSpPr>
            <a:spLocks noGrp="1"/>
          </p:cNvSpPr>
          <p:nvPr>
            <p:ph idx="1"/>
          </p:nvPr>
        </p:nvSpPr>
        <p:spPr>
          <a:xfrm>
            <a:off x="677334" y="2319455"/>
            <a:ext cx="8596668" cy="4181706"/>
          </a:xfrm>
        </p:spPr>
        <p:txBody>
          <a:bodyPr numCol="2">
            <a:normAutofit lnSpcReduction="10000"/>
          </a:bodyPr>
          <a:lstStyle/>
          <a:p>
            <a:pPr lvl="1"/>
            <a:r>
              <a:rPr lang="en-US" sz="3800" dirty="0">
                <a:solidFill>
                  <a:srgbClr val="001648"/>
                </a:solidFill>
              </a:rPr>
              <a:t>Physical </a:t>
            </a:r>
          </a:p>
          <a:p>
            <a:pPr lvl="1"/>
            <a:r>
              <a:rPr lang="en-US" sz="4000" dirty="0">
                <a:solidFill>
                  <a:srgbClr val="001648"/>
                </a:solidFill>
              </a:rPr>
              <a:t>Mental</a:t>
            </a:r>
          </a:p>
          <a:p>
            <a:pPr lvl="1"/>
            <a:r>
              <a:rPr lang="en-US" sz="4000" dirty="0">
                <a:solidFill>
                  <a:srgbClr val="001648"/>
                </a:solidFill>
              </a:rPr>
              <a:t>Psychological</a:t>
            </a:r>
          </a:p>
          <a:p>
            <a:pPr lvl="1"/>
            <a:r>
              <a:rPr lang="en-US" sz="4000" dirty="0">
                <a:solidFill>
                  <a:srgbClr val="001648"/>
                </a:solidFill>
              </a:rPr>
              <a:t>Emotional  </a:t>
            </a:r>
          </a:p>
          <a:p>
            <a:pPr lvl="1"/>
            <a:r>
              <a:rPr lang="en-US" sz="4000" dirty="0">
                <a:solidFill>
                  <a:srgbClr val="001648"/>
                </a:solidFill>
              </a:rPr>
              <a:t>Sexual </a:t>
            </a:r>
          </a:p>
          <a:p>
            <a:pPr lvl="1"/>
            <a:r>
              <a:rPr lang="en-US" sz="4000" dirty="0">
                <a:solidFill>
                  <a:srgbClr val="001648"/>
                </a:solidFill>
              </a:rPr>
              <a:t>Verbal  </a:t>
            </a:r>
          </a:p>
          <a:p>
            <a:r>
              <a:rPr lang="en-US" sz="4000" dirty="0">
                <a:solidFill>
                  <a:srgbClr val="001648"/>
                </a:solidFill>
              </a:rPr>
              <a:t>Neglect</a:t>
            </a:r>
          </a:p>
          <a:p>
            <a:r>
              <a:rPr lang="en-US" sz="4000" dirty="0">
                <a:solidFill>
                  <a:srgbClr val="001648"/>
                </a:solidFill>
              </a:rPr>
              <a:t>Abandonment</a:t>
            </a:r>
          </a:p>
          <a:p>
            <a:r>
              <a:rPr lang="en-US" sz="4000" dirty="0">
                <a:solidFill>
                  <a:srgbClr val="001648"/>
                </a:solidFill>
              </a:rPr>
              <a:t>Financial Abuse</a:t>
            </a:r>
          </a:p>
          <a:p>
            <a:r>
              <a:rPr lang="en-US" sz="4000" dirty="0">
                <a:solidFill>
                  <a:srgbClr val="001648"/>
                </a:solidFill>
              </a:rPr>
              <a:t>Self-neglect</a:t>
            </a:r>
          </a:p>
          <a:p>
            <a:r>
              <a:rPr lang="en-US" sz="4000" dirty="0">
                <a:solidFill>
                  <a:srgbClr val="001648"/>
                </a:solidFill>
              </a:rPr>
              <a:t>Voyeurism</a:t>
            </a:r>
          </a:p>
        </p:txBody>
      </p:sp>
    </p:spTree>
    <p:extLst>
      <p:ext uri="{BB962C8B-B14F-4D97-AF65-F5344CB8AC3E}">
        <p14:creationId xmlns:p14="http://schemas.microsoft.com/office/powerpoint/2010/main" val="452543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33502" y="609600"/>
            <a:ext cx="8596668" cy="1320800"/>
          </a:xfrm>
        </p:spPr>
        <p:txBody>
          <a:bodyPr>
            <a:normAutofit/>
          </a:bodyPr>
          <a:lstStyle/>
          <a:p>
            <a:r>
              <a:rPr lang="en-US"/>
              <a:t>Abuse – per Wis. Stat 46.90 (1) can be any of the following:</a:t>
            </a:r>
          </a:p>
        </p:txBody>
      </p:sp>
      <p:sp>
        <p:nvSpPr>
          <p:cNvPr id="10" name="Isosceles Triangle 9">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Isosceles Triangle 11">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1333502" y="2160590"/>
            <a:ext cx="8470898" cy="3429260"/>
          </a:xfrm>
        </p:spPr>
        <p:txBody>
          <a:bodyPr>
            <a:normAutofit/>
          </a:bodyPr>
          <a:lstStyle/>
          <a:p>
            <a:pPr>
              <a:lnSpc>
                <a:spcPct val="90000"/>
              </a:lnSpc>
            </a:pPr>
            <a:r>
              <a:rPr lang="en-US" sz="1700" dirty="0">
                <a:solidFill>
                  <a:srgbClr val="001648"/>
                </a:solidFill>
              </a:rPr>
              <a:t>Physical Abuse – intentional or reckless infliction of physical pain or injury, illness, or any impairment of physical condition.</a:t>
            </a:r>
          </a:p>
          <a:p>
            <a:pPr>
              <a:lnSpc>
                <a:spcPct val="90000"/>
              </a:lnSpc>
            </a:pPr>
            <a:r>
              <a:rPr lang="en-US" sz="1700" dirty="0">
                <a:solidFill>
                  <a:srgbClr val="001648"/>
                </a:solidFill>
              </a:rPr>
              <a:t>Emotional Abuse- language or behavior that serves no legitimate purpose and is intended to intimidate, humiliate, threaten, frighten, or otherwise harass the individual to whom the conduct or language is directed.</a:t>
            </a:r>
          </a:p>
          <a:p>
            <a:pPr>
              <a:lnSpc>
                <a:spcPct val="90000"/>
              </a:lnSpc>
            </a:pPr>
            <a:r>
              <a:rPr lang="en-US" sz="1700" dirty="0">
                <a:solidFill>
                  <a:srgbClr val="001648"/>
                </a:solidFill>
              </a:rPr>
              <a:t>Sexual Abuse- sexual contact or intercourse with any person without consent (a violation of assault law, 940.225 (1), (2), (3), or (3m)).</a:t>
            </a:r>
          </a:p>
          <a:p>
            <a:pPr>
              <a:lnSpc>
                <a:spcPct val="90000"/>
              </a:lnSpc>
            </a:pPr>
            <a:r>
              <a:rPr lang="en-US" sz="1700" dirty="0">
                <a:solidFill>
                  <a:srgbClr val="001648"/>
                </a:solidFill>
              </a:rPr>
              <a:t>Treatment without Consent- the administration of medication or the performance of psychosurgery, electroconvulsive therapy, or experimental research on an individual who has not provided informed consent, with the knowledge that no lawful authority exists for the administration or performance.</a:t>
            </a:r>
          </a:p>
          <a:p>
            <a:pPr>
              <a:lnSpc>
                <a:spcPct val="90000"/>
              </a:lnSpc>
            </a:pPr>
            <a:r>
              <a:rPr lang="en-US" sz="1700" dirty="0">
                <a:solidFill>
                  <a:srgbClr val="001648"/>
                </a:solidFill>
              </a:rPr>
              <a:t>Financial Exploitation – as defined in Wis. Sat 46.90(1)(ed).</a:t>
            </a:r>
          </a:p>
        </p:txBody>
      </p:sp>
      <p:sp>
        <p:nvSpPr>
          <p:cNvPr id="18"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39737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1" name="Straight Connector 4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Isosceles Triangle 4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Isosceles Triangle 4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Isosceles Triangle 4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52" name="Rectangle 5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5" name="Straight Connector 5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Isosceles Triangle 5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Isosceles Triangle 6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Isosceles Triangle 6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65" name="Rectangle 6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8301227"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3335652" y="1131994"/>
            <a:ext cx="2584877" cy="4590386"/>
          </a:xfrm>
          <a:prstGeom prst="rect">
            <a:avLst/>
          </a:prstGeom>
        </p:spPr>
      </p:pic>
    </p:spTree>
    <p:extLst>
      <p:ext uri="{BB962C8B-B14F-4D97-AF65-F5344CB8AC3E}">
        <p14:creationId xmlns:p14="http://schemas.microsoft.com/office/powerpoint/2010/main" val="4158562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68447" y="278921"/>
            <a:ext cx="4064439" cy="1460740"/>
          </a:xfrm>
        </p:spPr>
        <p:txBody>
          <a:bodyPr>
            <a:noAutofit/>
          </a:bodyPr>
          <a:lstStyle/>
          <a:p>
            <a:pPr>
              <a:lnSpc>
                <a:spcPct val="90000"/>
              </a:lnSpc>
            </a:pPr>
            <a:r>
              <a:rPr lang="en-US" sz="2400" dirty="0">
                <a:solidFill>
                  <a:srgbClr val="001648"/>
                </a:solidFill>
              </a:rPr>
              <a:t>Practical Guidelines for Conduct when Interacting with Children or Young Persons and Vulnerable Adults</a:t>
            </a:r>
            <a:br>
              <a:rPr lang="en-US" sz="1400" dirty="0"/>
            </a:br>
            <a:br>
              <a:rPr lang="en-US" sz="1400" dirty="0"/>
            </a:br>
            <a:br>
              <a:rPr lang="en-US" sz="1400" dirty="0"/>
            </a:br>
            <a:endParaRPr lang="en-US" sz="1400" dirty="0"/>
          </a:p>
        </p:txBody>
      </p:sp>
      <p:sp>
        <p:nvSpPr>
          <p:cNvPr id="3" name="Content Placeholder 2"/>
          <p:cNvSpPr>
            <a:spLocks noGrp="1"/>
          </p:cNvSpPr>
          <p:nvPr>
            <p:ph idx="1"/>
          </p:nvPr>
        </p:nvSpPr>
        <p:spPr>
          <a:xfrm>
            <a:off x="5106838" y="2018582"/>
            <a:ext cx="4787659" cy="4326475"/>
          </a:xfrm>
        </p:spPr>
        <p:txBody>
          <a:bodyPr>
            <a:normAutofit lnSpcReduction="10000"/>
          </a:bodyPr>
          <a:lstStyle/>
          <a:p>
            <a:pPr>
              <a:lnSpc>
                <a:spcPct val="90000"/>
              </a:lnSpc>
            </a:pPr>
            <a:r>
              <a:rPr lang="en-US" sz="1700" i="1" dirty="0">
                <a:solidFill>
                  <a:schemeClr val="accent2"/>
                </a:solidFill>
              </a:rPr>
              <a:t>Children are dependent on adults, particularly adults in positions of trust and leadership.  It is vitally important therefore, that reasonable prudence be exercised by all adults that perform services on behalf of the Diocese.</a:t>
            </a:r>
          </a:p>
          <a:p>
            <a:pPr>
              <a:lnSpc>
                <a:spcPct val="90000"/>
              </a:lnSpc>
            </a:pPr>
            <a:r>
              <a:rPr lang="en-US" sz="1700" i="1" dirty="0">
                <a:solidFill>
                  <a:schemeClr val="accent2"/>
                </a:solidFill>
              </a:rPr>
              <a:t>The following is a set of practical guidelines for conducting yourself which must be observed by clergy, religious, lay employees and volunteers in the Diocese when dealing with children.  These guidelines are not intended to prevent you from performing your services or ministry, rather they are to assist you in employing good judgement when interacting with children.  If you find it necessary to depart from these guidelines due to some extraordinary circumstances, you must be able to justify your actions.</a:t>
            </a:r>
          </a:p>
          <a:p>
            <a:pPr>
              <a:lnSpc>
                <a:spcPct val="90000"/>
              </a:lnSpc>
            </a:pPr>
            <a:r>
              <a:rPr lang="en-US" sz="1700" i="1" dirty="0">
                <a:solidFill>
                  <a:schemeClr val="accent2"/>
                </a:solidFill>
              </a:rPr>
              <a:t>If one-on-one involvement with a minor is unavoidable, you must use extreme judgment in your dealings with the minor.</a:t>
            </a:r>
          </a:p>
        </p:txBody>
      </p:sp>
      <p:pic>
        <p:nvPicPr>
          <p:cNvPr id="5" name="Picture 4" descr="One in a crowd">
            <a:extLst>
              <a:ext uri="{FF2B5EF4-FFF2-40B4-BE49-F238E27FC236}">
                <a16:creationId xmlns:a16="http://schemas.microsoft.com/office/drawing/2014/main" id="{2A588CC4-B1CC-520E-037E-07143FCBDE9A}"/>
              </a:ext>
            </a:extLst>
          </p:cNvPr>
          <p:cNvPicPr>
            <a:picLocks noChangeAspect="1"/>
          </p:cNvPicPr>
          <p:nvPr/>
        </p:nvPicPr>
        <p:blipFill>
          <a:blip r:embed="rId2"/>
          <a:srcRect l="24595" r="16405"/>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124020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B520CB-2060-75A4-AC8E-AC0E6F48A8B0}"/>
              </a:ext>
            </a:extLst>
          </p:cNvPr>
          <p:cNvSpPr txBox="1"/>
          <p:nvPr/>
        </p:nvSpPr>
        <p:spPr>
          <a:xfrm>
            <a:off x="707366" y="345057"/>
            <a:ext cx="8522898" cy="646331"/>
          </a:xfrm>
          <a:prstGeom prst="rect">
            <a:avLst/>
          </a:prstGeom>
          <a:noFill/>
        </p:spPr>
        <p:txBody>
          <a:bodyPr wrap="square" rtlCol="0">
            <a:spAutoFit/>
          </a:bodyPr>
          <a:lstStyle/>
          <a:p>
            <a:r>
              <a:rPr lang="en-US" dirty="0">
                <a:solidFill>
                  <a:schemeClr val="accent1"/>
                </a:solidFill>
                <a:latin typeface="+mj-lt"/>
              </a:rPr>
              <a:t>All clergy, religious, lay employees and volunteers of the Diocese of La Crosse will observe the following guidelines when engaging in ministry or interacting with children</a:t>
            </a:r>
            <a:r>
              <a:rPr lang="en-US" dirty="0"/>
              <a:t>:</a:t>
            </a:r>
          </a:p>
        </p:txBody>
      </p:sp>
      <p:sp>
        <p:nvSpPr>
          <p:cNvPr id="5" name="TextBox 4">
            <a:extLst>
              <a:ext uri="{FF2B5EF4-FFF2-40B4-BE49-F238E27FC236}">
                <a16:creationId xmlns:a16="http://schemas.microsoft.com/office/drawing/2014/main" id="{614016B9-A0BD-148A-D8FF-2B29AEF19CBF}"/>
              </a:ext>
            </a:extLst>
          </p:cNvPr>
          <p:cNvSpPr txBox="1"/>
          <p:nvPr/>
        </p:nvSpPr>
        <p:spPr>
          <a:xfrm>
            <a:off x="396815" y="1061049"/>
            <a:ext cx="8928340" cy="4524315"/>
          </a:xfrm>
          <a:prstGeom prst="rect">
            <a:avLst/>
          </a:prstGeom>
          <a:noFill/>
        </p:spPr>
        <p:txBody>
          <a:bodyPr wrap="square" rtlCol="0">
            <a:spAutoFit/>
          </a:bodyPr>
          <a:lstStyle/>
          <a:p>
            <a:pPr marL="342900" indent="-342900">
              <a:buClr>
                <a:schemeClr val="accent1"/>
              </a:buClr>
              <a:buFont typeface="+mj-lt"/>
              <a:buAutoNum type="arabicPeriod"/>
            </a:pPr>
            <a:r>
              <a:rPr lang="en-US" dirty="0">
                <a:solidFill>
                  <a:srgbClr val="001648"/>
                </a:solidFill>
              </a:rPr>
              <a:t>Children under eighteen (18) years of age who are not relatives may not stay overnight in a Diocese of La Crosse rectory unless accompanied by a parent or guardian.</a:t>
            </a:r>
          </a:p>
          <a:p>
            <a:pPr marL="342900" indent="-342900">
              <a:buClr>
                <a:schemeClr val="accent1"/>
              </a:buClr>
              <a:buFont typeface="+mj-lt"/>
              <a:buAutoNum type="arabicPeriod"/>
            </a:pPr>
            <a:r>
              <a:rPr lang="en-US" dirty="0">
                <a:solidFill>
                  <a:srgbClr val="001648"/>
                </a:solidFill>
              </a:rPr>
              <a:t>Avoid any physical contact with a child that would be deemed inappropriate if carried out in the presence of the child’s parent.</a:t>
            </a:r>
          </a:p>
          <a:p>
            <a:pPr marL="342900" indent="-342900">
              <a:buClr>
                <a:schemeClr val="accent1"/>
              </a:buClr>
              <a:buFont typeface="+mj-lt"/>
              <a:buAutoNum type="arabicPeriod"/>
            </a:pPr>
            <a:r>
              <a:rPr lang="en-US" dirty="0">
                <a:solidFill>
                  <a:srgbClr val="001648"/>
                </a:solidFill>
              </a:rPr>
              <a:t>Except in unavoidable circumstances that required otherwise (for example: a preschooler who needs assistance in the restroom) do not be alone with a child in residence, school, sleeping facility, locker room, restroom, dressing area or other closed areas.</a:t>
            </a:r>
          </a:p>
          <a:p>
            <a:pPr marL="342900" indent="-342900">
              <a:buClr>
                <a:schemeClr val="accent1"/>
              </a:buClr>
              <a:buFont typeface="+mj-lt"/>
              <a:buAutoNum type="arabicPeriod"/>
            </a:pPr>
            <a:r>
              <a:rPr lang="en-US" dirty="0">
                <a:solidFill>
                  <a:srgbClr val="001648"/>
                </a:solidFill>
              </a:rPr>
              <a:t>Any one-on-one counseling, tutoring, training, and other assistance or service with a child must be conducted in an open room setting without closed doors; except for a door with a window, and only if readily observable by others who may be in the room or in a hallway outside the room.</a:t>
            </a:r>
          </a:p>
          <a:p>
            <a:pPr marL="342900" indent="-342900">
              <a:buClr>
                <a:schemeClr val="accent1"/>
              </a:buClr>
              <a:buFont typeface="+mj-lt"/>
              <a:buAutoNum type="arabicPeriod"/>
            </a:pPr>
            <a:r>
              <a:rPr lang="en-US" dirty="0">
                <a:solidFill>
                  <a:srgbClr val="001648"/>
                </a:solidFill>
              </a:rPr>
              <a:t>Seek responsible adults to be present at events involving children, such as games, and athletic activities.</a:t>
            </a:r>
          </a:p>
          <a:p>
            <a:pPr marL="342900" indent="-342900">
              <a:buClr>
                <a:schemeClr val="accent1"/>
              </a:buClr>
              <a:buFont typeface="+mj-lt"/>
              <a:buAutoNum type="arabicPeriod"/>
            </a:pPr>
            <a:r>
              <a:rPr lang="en-US" dirty="0">
                <a:solidFill>
                  <a:srgbClr val="001648"/>
                </a:solidFill>
              </a:rPr>
              <a:t>Youth group trips and school field trips must have enough adult chaperones, preferably of the same sex as the participants, to provide adequate supervision based on the type of activity.</a:t>
            </a:r>
          </a:p>
        </p:txBody>
      </p:sp>
      <p:sp>
        <p:nvSpPr>
          <p:cNvPr id="6" name="TextBox 5">
            <a:extLst>
              <a:ext uri="{FF2B5EF4-FFF2-40B4-BE49-F238E27FC236}">
                <a16:creationId xmlns:a16="http://schemas.microsoft.com/office/drawing/2014/main" id="{DFA6FB14-1923-83DB-F74D-4061690033E9}"/>
              </a:ext>
            </a:extLst>
          </p:cNvPr>
          <p:cNvSpPr txBox="1"/>
          <p:nvPr/>
        </p:nvSpPr>
        <p:spPr>
          <a:xfrm>
            <a:off x="3942272" y="6064370"/>
            <a:ext cx="3234905" cy="379562"/>
          </a:xfrm>
          <a:prstGeom prst="rect">
            <a:avLst/>
          </a:prstGeom>
          <a:noFill/>
        </p:spPr>
        <p:txBody>
          <a:bodyPr wrap="square" rtlCol="0">
            <a:spAutoFit/>
          </a:bodyPr>
          <a:lstStyle/>
          <a:p>
            <a:r>
              <a:rPr lang="en-US" i="1" dirty="0">
                <a:solidFill>
                  <a:srgbClr val="001648"/>
                </a:solidFill>
              </a:rPr>
              <a:t>Guidelines continued on next slide</a:t>
            </a:r>
          </a:p>
        </p:txBody>
      </p:sp>
    </p:spTree>
    <p:extLst>
      <p:ext uri="{BB962C8B-B14F-4D97-AF65-F5344CB8AC3E}">
        <p14:creationId xmlns:p14="http://schemas.microsoft.com/office/powerpoint/2010/main" val="1057000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990902-AD08-171F-B529-273989E40B1E}"/>
              </a:ext>
            </a:extLst>
          </p:cNvPr>
          <p:cNvSpPr>
            <a:spLocks noGrp="1"/>
          </p:cNvSpPr>
          <p:nvPr>
            <p:ph type="title"/>
          </p:nvPr>
        </p:nvSpPr>
        <p:spPr>
          <a:xfrm>
            <a:off x="677334" y="609600"/>
            <a:ext cx="8596668" cy="356558"/>
          </a:xfrm>
        </p:spPr>
        <p:txBody>
          <a:bodyPr>
            <a:normAutofit/>
          </a:bodyPr>
          <a:lstStyle/>
          <a:p>
            <a:r>
              <a:rPr lang="en-US" sz="1600" i="1" dirty="0">
                <a:solidFill>
                  <a:srgbClr val="001648"/>
                </a:solidFill>
              </a:rPr>
              <a:t>Guidelines (continued)</a:t>
            </a:r>
          </a:p>
        </p:txBody>
      </p:sp>
      <p:sp>
        <p:nvSpPr>
          <p:cNvPr id="5" name="Content Placeholder 4">
            <a:extLst>
              <a:ext uri="{FF2B5EF4-FFF2-40B4-BE49-F238E27FC236}">
                <a16:creationId xmlns:a16="http://schemas.microsoft.com/office/drawing/2014/main" id="{2DAC3E50-0B9E-1CF1-51DB-352399BB4C5B}"/>
              </a:ext>
            </a:extLst>
          </p:cNvPr>
          <p:cNvSpPr>
            <a:spLocks noGrp="1"/>
          </p:cNvSpPr>
          <p:nvPr>
            <p:ph idx="1"/>
          </p:nvPr>
        </p:nvSpPr>
        <p:spPr>
          <a:xfrm>
            <a:off x="677334" y="1164567"/>
            <a:ext cx="8596668" cy="5175848"/>
          </a:xfrm>
        </p:spPr>
        <p:txBody>
          <a:bodyPr>
            <a:normAutofit lnSpcReduction="10000"/>
          </a:bodyPr>
          <a:lstStyle/>
          <a:p>
            <a:pPr>
              <a:buFont typeface="+mj-lt"/>
              <a:buAutoNum type="arabicParenR" startAt="7"/>
            </a:pPr>
            <a:r>
              <a:rPr lang="en-US" dirty="0">
                <a:solidFill>
                  <a:srgbClr val="001648"/>
                </a:solidFill>
              </a:rPr>
              <a:t>Never take an overnight trip alone with a child.</a:t>
            </a:r>
          </a:p>
          <a:p>
            <a:pPr>
              <a:buFont typeface="+mj-lt"/>
              <a:buAutoNum type="arabicParenR" startAt="7"/>
            </a:pPr>
            <a:r>
              <a:rPr lang="en-US" dirty="0">
                <a:solidFill>
                  <a:srgbClr val="001648"/>
                </a:solidFill>
              </a:rPr>
              <a:t>Alcohol, in the form of wine, may be given to those under the age of 21 only in a very limited quantity and only in preparation of First Communion. Otherwise, never provide alcohol to anyone under the age of 21. Alcohol should not be used by adult supervisors or chaperones if they are involved in activities with children or responsibilities with children are scheduled.</a:t>
            </a:r>
          </a:p>
          <a:p>
            <a:pPr>
              <a:buFont typeface="+mj-lt"/>
              <a:buAutoNum type="arabicParenR" startAt="7"/>
            </a:pPr>
            <a:r>
              <a:rPr lang="en-US" dirty="0">
                <a:solidFill>
                  <a:srgbClr val="001648"/>
                </a:solidFill>
              </a:rPr>
              <a:t>Always maintain a professional relationship in dealing with children.</a:t>
            </a:r>
          </a:p>
          <a:p>
            <a:pPr>
              <a:buFont typeface="+mj-lt"/>
              <a:buAutoNum type="arabicParenR" startAt="7"/>
            </a:pPr>
            <a:r>
              <a:rPr lang="en-US" dirty="0">
                <a:solidFill>
                  <a:srgbClr val="001648"/>
                </a:solidFill>
              </a:rPr>
              <a:t>If one-on-one counseling, tutoring, training or care of a child requires frequent or regular appointments, parents should be notified that these appointments are occurring and they should be provided the schedule or appointment dates and times.</a:t>
            </a:r>
          </a:p>
          <a:p>
            <a:pPr>
              <a:buFont typeface="+mj-lt"/>
              <a:buAutoNum type="arabicParenR" startAt="7"/>
            </a:pPr>
            <a:r>
              <a:rPr lang="en-US" dirty="0">
                <a:solidFill>
                  <a:srgbClr val="001648"/>
                </a:solidFill>
              </a:rPr>
              <a:t>We all have an obligation to take the appropriate steps to protect children, particularly when they are in the care of the church. If you observe another adult violating these guidelines or engaging in  other conduct which causes you to have reason for concern for the well-being of a child, you should confront that adult immediately and report your concerns to your supervisor pastor or the Vicar for Priests.  If you have reason to believe a child is being abused or neglected, you shall follow the Diocesan policy on reporting the instance of child abuse immediately to your area's civil authorities and to your supervisor, principal, or pastor.</a:t>
            </a:r>
          </a:p>
        </p:txBody>
      </p:sp>
    </p:spTree>
    <p:extLst>
      <p:ext uri="{BB962C8B-B14F-4D97-AF65-F5344CB8AC3E}">
        <p14:creationId xmlns:p14="http://schemas.microsoft.com/office/powerpoint/2010/main" val="2960551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6F690-CA4F-7936-7151-B5DA514EEC04}"/>
              </a:ext>
            </a:extLst>
          </p:cNvPr>
          <p:cNvSpPr>
            <a:spLocks noGrp="1"/>
          </p:cNvSpPr>
          <p:nvPr>
            <p:ph type="title"/>
          </p:nvPr>
        </p:nvSpPr>
        <p:spPr>
          <a:xfrm>
            <a:off x="677334" y="1739660"/>
            <a:ext cx="8596668" cy="623978"/>
          </a:xfrm>
        </p:spPr>
        <p:txBody>
          <a:bodyPr>
            <a:normAutofit fontScale="90000"/>
          </a:bodyPr>
          <a:lstStyle/>
          <a:p>
            <a:pPr algn="ctr"/>
            <a:r>
              <a:rPr lang="en-US" dirty="0">
                <a:solidFill>
                  <a:srgbClr val="001648"/>
                </a:solidFill>
              </a:rPr>
              <a:t>Grooming of a Child</a:t>
            </a:r>
            <a:br>
              <a:rPr lang="en-US" dirty="0"/>
            </a:br>
            <a:endParaRPr lang="en-US" dirty="0"/>
          </a:p>
        </p:txBody>
      </p:sp>
      <p:graphicFrame>
        <p:nvGraphicFramePr>
          <p:cNvPr id="7" name="Content Placeholder 2">
            <a:extLst>
              <a:ext uri="{FF2B5EF4-FFF2-40B4-BE49-F238E27FC236}">
                <a16:creationId xmlns:a16="http://schemas.microsoft.com/office/drawing/2014/main" id="{3971C9CF-DF41-2806-A88F-6FC4DBBE75DF}"/>
              </a:ext>
            </a:extLst>
          </p:cNvPr>
          <p:cNvGraphicFramePr>
            <a:graphicFrameLocks noGrp="1"/>
          </p:cNvGraphicFramePr>
          <p:nvPr>
            <p:ph idx="1"/>
            <p:extLst>
              <p:ext uri="{D42A27DB-BD31-4B8C-83A1-F6EECF244321}">
                <p14:modId xmlns:p14="http://schemas.microsoft.com/office/powerpoint/2010/main" val="588558224"/>
              </p:ext>
            </p:extLst>
          </p:nvPr>
        </p:nvGraphicFramePr>
        <p:xfrm>
          <a:off x="466725" y="2363638"/>
          <a:ext cx="8807277" cy="3880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Wisconsin State Legislature">
            <a:extLst>
              <a:ext uri="{FF2B5EF4-FFF2-40B4-BE49-F238E27FC236}">
                <a16:creationId xmlns:a16="http://schemas.microsoft.com/office/drawing/2014/main" id="{9AFD10A3-53CA-FA24-0A0A-B797515CAD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3583" y="178278"/>
            <a:ext cx="7913017" cy="1249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7781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7700" y="910672"/>
            <a:ext cx="4456301" cy="809969"/>
          </a:xfrm>
        </p:spPr>
        <p:txBody>
          <a:bodyPr anchor="ctr">
            <a:normAutofit fontScale="90000"/>
          </a:bodyPr>
          <a:lstStyle/>
          <a:p>
            <a:pPr>
              <a:lnSpc>
                <a:spcPct val="90000"/>
              </a:lnSpc>
            </a:pPr>
            <a:br>
              <a:rPr lang="en-US" sz="2200" dirty="0"/>
            </a:br>
            <a:r>
              <a:rPr lang="en-US" sz="2700" dirty="0"/>
              <a:t>Why do we Protect and Heal train in the Diocese of La Crosse?</a:t>
            </a:r>
            <a:br>
              <a:rPr lang="en-US" sz="2200" dirty="0"/>
            </a:br>
            <a:br>
              <a:rPr lang="en-US" sz="1400" dirty="0"/>
            </a:br>
            <a:endParaRPr lang="en-US" sz="1400" dirty="0"/>
          </a:p>
        </p:txBody>
      </p:sp>
      <p:sp>
        <p:nvSpPr>
          <p:cNvPr id="5" name="Content Placeholder 4"/>
          <p:cNvSpPr>
            <a:spLocks noGrp="1"/>
          </p:cNvSpPr>
          <p:nvPr>
            <p:ph idx="1"/>
          </p:nvPr>
        </p:nvSpPr>
        <p:spPr>
          <a:xfrm>
            <a:off x="4817700" y="1720641"/>
            <a:ext cx="4580081" cy="3662242"/>
          </a:xfrm>
        </p:spPr>
        <p:txBody>
          <a:bodyPr>
            <a:normAutofit/>
          </a:bodyPr>
          <a:lstStyle/>
          <a:p>
            <a:pPr marL="0" indent="0">
              <a:lnSpc>
                <a:spcPct val="90000"/>
              </a:lnSpc>
              <a:buNone/>
            </a:pPr>
            <a:endParaRPr lang="en-US" sz="1100" b="1" dirty="0"/>
          </a:p>
          <a:p>
            <a:pPr marL="0" indent="0">
              <a:lnSpc>
                <a:spcPct val="90000"/>
              </a:lnSpc>
              <a:buNone/>
            </a:pPr>
            <a:r>
              <a:rPr lang="en-US" sz="1500" b="1" dirty="0">
                <a:solidFill>
                  <a:srgbClr val="001648"/>
                </a:solidFill>
              </a:rPr>
              <a:t>The United States Council of Catholic Bishops (USCCB) created the Charter for the Protection of Children and Young People, 2002</a:t>
            </a:r>
          </a:p>
          <a:p>
            <a:pPr marL="0" indent="0">
              <a:lnSpc>
                <a:spcPct val="90000"/>
              </a:lnSpc>
              <a:buNone/>
            </a:pPr>
            <a:r>
              <a:rPr lang="en-US" sz="1500" b="1" dirty="0">
                <a:solidFill>
                  <a:srgbClr val="001648"/>
                </a:solidFill>
              </a:rPr>
              <a:t>ARTICLE 12</a:t>
            </a:r>
            <a:r>
              <a:rPr lang="en-US" sz="1500" dirty="0">
                <a:solidFill>
                  <a:srgbClr val="001648"/>
                </a:solidFill>
              </a:rPr>
              <a:t>.</a:t>
            </a:r>
          </a:p>
          <a:p>
            <a:pPr marL="0" indent="0">
              <a:lnSpc>
                <a:spcPct val="90000"/>
              </a:lnSpc>
              <a:buNone/>
            </a:pPr>
            <a:r>
              <a:rPr lang="en-US" sz="1500" dirty="0">
                <a:solidFill>
                  <a:srgbClr val="001648"/>
                </a:solidFill>
              </a:rPr>
              <a:t>Diocese/Eparchies are to maintain “safe environment” programs which the diocesan/eparchial bishop deems to be in accord with Catholic moral principles.</a:t>
            </a:r>
          </a:p>
          <a:p>
            <a:pPr marL="0" indent="0">
              <a:lnSpc>
                <a:spcPct val="90000"/>
              </a:lnSpc>
              <a:buNone/>
            </a:pPr>
            <a:r>
              <a:rPr lang="en-US" sz="1500" dirty="0">
                <a:solidFill>
                  <a:srgbClr val="001648"/>
                </a:solidFill>
              </a:rPr>
              <a:t>They are to be conducted cooperatively with parents, civil authorities, educators, and community organizations to provide education and training for children, youth, parents, ministers, educators, volunteers, and others about the ways to make and maintain a safe environment for children, young adults and vulnerable adults.</a:t>
            </a:r>
          </a:p>
        </p:txBody>
      </p:sp>
      <p:pic>
        <p:nvPicPr>
          <p:cNvPr id="4" name="Picture 3">
            <a:extLst>
              <a:ext uri="{FF2B5EF4-FFF2-40B4-BE49-F238E27FC236}">
                <a16:creationId xmlns:a16="http://schemas.microsoft.com/office/drawing/2014/main" id="{EA69EF1F-B975-D008-6E75-EB2846D3FCAF}"/>
              </a:ext>
            </a:extLst>
          </p:cNvPr>
          <p:cNvPicPr>
            <a:picLocks noChangeAspect="1"/>
          </p:cNvPicPr>
          <p:nvPr/>
        </p:nvPicPr>
        <p:blipFill>
          <a:blip r:embed="rId2"/>
          <a:stretch>
            <a:fillRect/>
          </a:stretch>
        </p:blipFill>
        <p:spPr>
          <a:xfrm>
            <a:off x="601384" y="1131171"/>
            <a:ext cx="3927485" cy="3898029"/>
          </a:xfrm>
          <a:prstGeom prst="rect">
            <a:avLst/>
          </a:prstGeom>
        </p:spPr>
      </p:pic>
    </p:spTree>
    <p:extLst>
      <p:ext uri="{BB962C8B-B14F-4D97-AF65-F5344CB8AC3E}">
        <p14:creationId xmlns:p14="http://schemas.microsoft.com/office/powerpoint/2010/main" val="3049332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48049AD-9827-49E8-8BF5-32E175C8EA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3AA99CFD-13BA-4D43-8274-E720ACDBED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46D58D6-64B0-4752-8159-24114F47A5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C16801F7-F15E-4355-8767-26487BA8B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14FF0578-E224-4225-8396-B99D4881F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4642C0E0-9644-41F1-8CF3-33779AA8A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5F77D9D3-628A-4607-B307-91AAA5603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0600759E-C22E-4F3D-8569-0DE8F1D49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9A4E951D-EAB0-4F6B-84AE-B5B25684F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B953BEA8-1B45-419E-BACD-49DB8888B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72B7FA08-1FF3-4AED-B4E9-587D81D6B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5CB1B113-F50A-CCF1-E2A7-83C6A7E37C0A}"/>
              </a:ext>
            </a:extLst>
          </p:cNvPr>
          <p:cNvSpPr>
            <a:spLocks noGrp="1"/>
          </p:cNvSpPr>
          <p:nvPr>
            <p:ph type="title"/>
          </p:nvPr>
        </p:nvSpPr>
        <p:spPr>
          <a:xfrm>
            <a:off x="677334" y="609600"/>
            <a:ext cx="8596668" cy="812800"/>
          </a:xfrm>
        </p:spPr>
        <p:txBody>
          <a:bodyPr>
            <a:normAutofit/>
          </a:bodyPr>
          <a:lstStyle/>
          <a:p>
            <a:pPr algn="ctr"/>
            <a:r>
              <a:rPr lang="en-US" dirty="0">
                <a:solidFill>
                  <a:schemeClr val="tx1"/>
                </a:solidFill>
              </a:rPr>
              <a:t>What is Grooming?</a:t>
            </a:r>
          </a:p>
        </p:txBody>
      </p:sp>
      <p:sp>
        <p:nvSpPr>
          <p:cNvPr id="3" name="Content Placeholder 2">
            <a:extLst>
              <a:ext uri="{FF2B5EF4-FFF2-40B4-BE49-F238E27FC236}">
                <a16:creationId xmlns:a16="http://schemas.microsoft.com/office/drawing/2014/main" id="{8B3B92BF-53A3-BE31-A96C-723783AA8B03}"/>
              </a:ext>
            </a:extLst>
          </p:cNvPr>
          <p:cNvSpPr>
            <a:spLocks noGrp="1"/>
          </p:cNvSpPr>
          <p:nvPr>
            <p:ph idx="1"/>
          </p:nvPr>
        </p:nvSpPr>
        <p:spPr>
          <a:xfrm>
            <a:off x="448733" y="1604513"/>
            <a:ext cx="9040323" cy="4882551"/>
          </a:xfrm>
        </p:spPr>
        <p:txBody>
          <a:bodyPr>
            <a:normAutofit/>
          </a:bodyPr>
          <a:lstStyle/>
          <a:p>
            <a:pPr marL="0" indent="0">
              <a:lnSpc>
                <a:spcPct val="90000"/>
              </a:lnSpc>
              <a:buNone/>
            </a:pPr>
            <a:r>
              <a:rPr lang="en-US" sz="1500" dirty="0"/>
              <a:t>Grooming is a manipulative, premeditated process where an offender deliberately establishes an emotional connection and builds trust with a vulnerable individual to facilitate their exploitation or abuse. Rather than a single event, grooming is a strategic, multi-stage pattern of behavior designed to gain compliance, lower a victim's inhibitions, and ensure their silence.</a:t>
            </a:r>
          </a:p>
          <a:p>
            <a:pPr marL="0" indent="0">
              <a:lnSpc>
                <a:spcPct val="90000"/>
              </a:lnSpc>
              <a:buNone/>
            </a:pPr>
            <a:endParaRPr lang="en-US" sz="1500" dirty="0"/>
          </a:p>
          <a:p>
            <a:pPr marL="0" indent="0">
              <a:lnSpc>
                <a:spcPct val="90000"/>
              </a:lnSpc>
              <a:buNone/>
            </a:pPr>
            <a:r>
              <a:rPr lang="en-US" sz="1500" dirty="0"/>
              <a:t>While grooming is most commonly associated with child sexual abuse, it is also used by perpetrators to target teenagers and vulnerable adults for sexual, physical, or financial exploitation. </a:t>
            </a:r>
          </a:p>
          <a:p>
            <a:pPr marL="0" indent="0">
              <a:lnSpc>
                <a:spcPct val="90000"/>
              </a:lnSpc>
              <a:buNone/>
            </a:pPr>
            <a:endParaRPr lang="en-US" sz="1500" dirty="0"/>
          </a:p>
          <a:p>
            <a:pPr marL="0" indent="0">
              <a:lnSpc>
                <a:spcPct val="90000"/>
              </a:lnSpc>
              <a:buNone/>
            </a:pPr>
            <a:r>
              <a:rPr lang="en-US" sz="1500" dirty="0"/>
              <a:t>Perpetrators use grooming to achieve specific goals before an overt act of abuse occurs. </a:t>
            </a:r>
          </a:p>
          <a:p>
            <a:pPr marL="0" indent="0">
              <a:lnSpc>
                <a:spcPct val="90000"/>
              </a:lnSpc>
              <a:buNone/>
            </a:pPr>
            <a:r>
              <a:rPr lang="en-US" sz="1500" b="1" dirty="0"/>
              <a:t>	</a:t>
            </a:r>
            <a:r>
              <a:rPr lang="en-US" sz="1500" b="1" dirty="0" err="1"/>
              <a:t>i</a:t>
            </a:r>
            <a:r>
              <a:rPr lang="en-US" sz="1500" b="1" dirty="0"/>
              <a:t>.	Gaining Access</a:t>
            </a:r>
            <a:r>
              <a:rPr lang="en-US" sz="1500" dirty="0"/>
              <a:t>: Creating opportunities to be alone with the intended victim.</a:t>
            </a:r>
          </a:p>
          <a:p>
            <a:pPr marL="0" indent="0">
              <a:lnSpc>
                <a:spcPct val="90000"/>
              </a:lnSpc>
              <a:buNone/>
            </a:pPr>
            <a:r>
              <a:rPr lang="en-US" sz="1500" b="1" dirty="0"/>
              <a:t>	ii.	Building Compliance</a:t>
            </a:r>
            <a:r>
              <a:rPr lang="en-US" sz="1500" dirty="0"/>
              <a:t>: Conditioning the victim to trust the abuser blindly and accept behavior they might otherwise reject.</a:t>
            </a:r>
          </a:p>
          <a:p>
            <a:pPr marL="0" indent="0">
              <a:lnSpc>
                <a:spcPct val="90000"/>
              </a:lnSpc>
              <a:buNone/>
            </a:pPr>
            <a:r>
              <a:rPr lang="en-US" sz="1500" b="1" dirty="0"/>
              <a:t>	iii.	Enforcing Secrecy</a:t>
            </a:r>
            <a:r>
              <a:rPr lang="en-US" sz="1500" dirty="0"/>
              <a:t>: Constructing boundaries of isolation and silence so the abuse goes undetected.</a:t>
            </a:r>
          </a:p>
          <a:p>
            <a:pPr marL="0" indent="0">
              <a:lnSpc>
                <a:spcPct val="90000"/>
              </a:lnSpc>
              <a:buNone/>
            </a:pPr>
            <a:r>
              <a:rPr lang="en-US" sz="1500" b="1" dirty="0"/>
              <a:t>	iv.	Avoiding Discovery</a:t>
            </a:r>
            <a:r>
              <a:rPr lang="en-US" sz="1500" dirty="0"/>
              <a:t>: Manipulating the victim’s social environment to protect the abuser from suspicion or legal consequences.</a:t>
            </a:r>
          </a:p>
          <a:p>
            <a:pPr>
              <a:lnSpc>
                <a:spcPct val="90000"/>
              </a:lnSpc>
            </a:pPr>
            <a:endParaRPr lang="en-US" sz="1500" dirty="0"/>
          </a:p>
        </p:txBody>
      </p:sp>
    </p:spTree>
    <p:extLst>
      <p:ext uri="{BB962C8B-B14F-4D97-AF65-F5344CB8AC3E}">
        <p14:creationId xmlns:p14="http://schemas.microsoft.com/office/powerpoint/2010/main" val="2660805660"/>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57" name="Rectangle 2056">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9" name="Straight Connector 2058">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61" name="Straight Connector 2060">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063"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5"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7" name="Isosceles Triangle 2066">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9"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71" name="Isosceles Triangle 2070">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73" name="Freeform: Shape 2072">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38C00DD-478D-BD3E-A563-E8A45090615C}"/>
              </a:ext>
            </a:extLst>
          </p:cNvPr>
          <p:cNvSpPr>
            <a:spLocks noGrp="1"/>
          </p:cNvSpPr>
          <p:nvPr>
            <p:ph type="title"/>
          </p:nvPr>
        </p:nvSpPr>
        <p:spPr>
          <a:xfrm>
            <a:off x="7181723" y="609600"/>
            <a:ext cx="4512989" cy="2227730"/>
          </a:xfrm>
        </p:spPr>
        <p:txBody>
          <a:bodyPr anchor="ctr">
            <a:normAutofit/>
          </a:bodyPr>
          <a:lstStyle/>
          <a:p>
            <a:r>
              <a:rPr lang="en-US" dirty="0">
                <a:solidFill>
                  <a:srgbClr val="FFFFFF"/>
                </a:solidFill>
              </a:rPr>
              <a:t>Grooming Policy </a:t>
            </a:r>
          </a:p>
        </p:txBody>
      </p:sp>
      <p:pic>
        <p:nvPicPr>
          <p:cNvPr id="2050" name="Picture 2" descr="Illustration of little kid hand with stop text child abuse concept">
            <a:extLst>
              <a:ext uri="{FF2B5EF4-FFF2-40B4-BE49-F238E27FC236}">
                <a16:creationId xmlns:a16="http://schemas.microsoft.com/office/drawing/2014/main" id="{22EF3CB0-F6C2-2F35-6338-68D72AEFF9C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7251" y="1545062"/>
            <a:ext cx="3856774" cy="385677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0E42A8D-6F84-7B98-E6B0-204058E155AB}"/>
              </a:ext>
            </a:extLst>
          </p:cNvPr>
          <p:cNvSpPr>
            <a:spLocks noGrp="1"/>
          </p:cNvSpPr>
          <p:nvPr>
            <p:ph idx="1"/>
          </p:nvPr>
        </p:nvSpPr>
        <p:spPr>
          <a:xfrm>
            <a:off x="7181725" y="2519680"/>
            <a:ext cx="4512988" cy="3635587"/>
          </a:xfrm>
        </p:spPr>
        <p:txBody>
          <a:bodyPr anchor="t">
            <a:normAutofit lnSpcReduction="10000"/>
          </a:bodyPr>
          <a:lstStyle/>
          <a:p>
            <a:pPr marL="0" indent="0">
              <a:lnSpc>
                <a:spcPct val="90000"/>
              </a:lnSpc>
              <a:buNone/>
            </a:pPr>
            <a:r>
              <a:rPr lang="en-US" b="1" dirty="0">
                <a:solidFill>
                  <a:srgbClr val="FFFFFF"/>
                </a:solidFill>
              </a:rPr>
              <a:t>I.    Purpose</a:t>
            </a:r>
          </a:p>
          <a:p>
            <a:pPr marL="0" indent="0">
              <a:lnSpc>
                <a:spcPct val="90000"/>
              </a:lnSpc>
              <a:buNone/>
            </a:pPr>
            <a:r>
              <a:rPr lang="en-US" dirty="0">
                <a:solidFill>
                  <a:srgbClr val="FFFFFF"/>
                </a:solidFill>
              </a:rPr>
              <a:t> </a:t>
            </a:r>
          </a:p>
          <a:p>
            <a:pPr marL="0" indent="0">
              <a:lnSpc>
                <a:spcPct val="90000"/>
              </a:lnSpc>
              <a:buNone/>
            </a:pPr>
            <a:r>
              <a:rPr lang="en-US" dirty="0">
                <a:solidFill>
                  <a:srgbClr val="FFFFFF"/>
                </a:solidFill>
              </a:rPr>
              <a:t>Schools must be committed to maintaining appropriate professional boundaries between employees, volunteers and students.  Clear standards for communication help protect students from grooming, exploitation, and other professional boundary violations while supporting the School’s educational mission.</a:t>
            </a:r>
          </a:p>
          <a:p>
            <a:pPr marL="0" indent="0">
              <a:lnSpc>
                <a:spcPct val="90000"/>
              </a:lnSpc>
              <a:buNone/>
            </a:pPr>
            <a:endParaRPr lang="en-US" dirty="0">
              <a:solidFill>
                <a:srgbClr val="FFFFFF"/>
              </a:solidFill>
            </a:endParaRPr>
          </a:p>
          <a:p>
            <a:pPr marL="0" indent="0">
              <a:lnSpc>
                <a:spcPct val="90000"/>
              </a:lnSpc>
              <a:buNone/>
            </a:pPr>
            <a:r>
              <a:rPr lang="en-US" dirty="0">
                <a:solidFill>
                  <a:srgbClr val="FFFFFF"/>
                </a:solidFill>
              </a:rPr>
              <a:t>This policy establishes expectations for appropriate communication between employees or volunteer and students.</a:t>
            </a:r>
          </a:p>
        </p:txBody>
      </p:sp>
    </p:spTree>
    <p:extLst>
      <p:ext uri="{BB962C8B-B14F-4D97-AF65-F5344CB8AC3E}">
        <p14:creationId xmlns:p14="http://schemas.microsoft.com/office/powerpoint/2010/main" val="1074137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1B345-CD48-B55C-D552-821E9A88F25A}"/>
              </a:ext>
            </a:extLst>
          </p:cNvPr>
          <p:cNvSpPr>
            <a:spLocks noGrp="1"/>
          </p:cNvSpPr>
          <p:nvPr>
            <p:ph type="title"/>
          </p:nvPr>
        </p:nvSpPr>
        <p:spPr>
          <a:xfrm>
            <a:off x="5536734" y="609600"/>
            <a:ext cx="3737268" cy="1320800"/>
          </a:xfrm>
        </p:spPr>
        <p:txBody>
          <a:bodyPr>
            <a:normAutofit/>
          </a:bodyPr>
          <a:lstStyle/>
          <a:p>
            <a:r>
              <a:rPr lang="en-US" dirty="0"/>
              <a:t>      II.  Scope</a:t>
            </a:r>
          </a:p>
        </p:txBody>
      </p:sp>
      <p:sp>
        <p:nvSpPr>
          <p:cNvPr id="3" name="Content Placeholder 2">
            <a:extLst>
              <a:ext uri="{FF2B5EF4-FFF2-40B4-BE49-F238E27FC236}">
                <a16:creationId xmlns:a16="http://schemas.microsoft.com/office/drawing/2014/main" id="{14EA7643-1472-7C72-9285-AFC4D8AE3F99}"/>
              </a:ext>
            </a:extLst>
          </p:cNvPr>
          <p:cNvSpPr>
            <a:spLocks noGrp="1"/>
          </p:cNvSpPr>
          <p:nvPr>
            <p:ph idx="1"/>
          </p:nvPr>
        </p:nvSpPr>
        <p:spPr>
          <a:xfrm>
            <a:off x="5209563" y="1615440"/>
            <a:ext cx="4564357" cy="4714239"/>
          </a:xfrm>
        </p:spPr>
        <p:txBody>
          <a:bodyPr>
            <a:normAutofit/>
          </a:bodyPr>
          <a:lstStyle/>
          <a:p>
            <a:pPr marL="0" indent="0">
              <a:lnSpc>
                <a:spcPct val="90000"/>
              </a:lnSpc>
              <a:buNone/>
            </a:pPr>
            <a:r>
              <a:rPr lang="en-US" sz="1500" dirty="0">
                <a:solidFill>
                  <a:schemeClr val="tx2"/>
                </a:solidFill>
              </a:rPr>
              <a:t>This policy applies to any communications between an employee or volunteer, when acting in their official capacity, and all students.</a:t>
            </a:r>
          </a:p>
          <a:p>
            <a:pPr marL="0" indent="0">
              <a:lnSpc>
                <a:spcPct val="90000"/>
              </a:lnSpc>
              <a:buNone/>
            </a:pPr>
            <a:endParaRPr lang="en-US" sz="1500" dirty="0">
              <a:solidFill>
                <a:schemeClr val="tx2"/>
              </a:solidFill>
            </a:endParaRPr>
          </a:p>
          <a:p>
            <a:pPr marL="0" indent="0">
              <a:lnSpc>
                <a:spcPct val="90000"/>
              </a:lnSpc>
              <a:buNone/>
            </a:pPr>
            <a:r>
              <a:rPr lang="en-US" sz="1500" dirty="0">
                <a:solidFill>
                  <a:schemeClr val="tx2"/>
                </a:solidFill>
              </a:rPr>
              <a:t>An employee or volunteer is acting within their official capacity whenever their actions are at least partly motivated by doing their job or helping their employer.</a:t>
            </a:r>
          </a:p>
          <a:p>
            <a:pPr marL="0" indent="0">
              <a:lnSpc>
                <a:spcPct val="90000"/>
              </a:lnSpc>
              <a:buNone/>
            </a:pPr>
            <a:endParaRPr lang="en-US" sz="1500" dirty="0">
              <a:solidFill>
                <a:schemeClr val="tx2"/>
              </a:solidFill>
            </a:endParaRPr>
          </a:p>
          <a:p>
            <a:pPr marL="0" indent="0">
              <a:lnSpc>
                <a:spcPct val="90000"/>
              </a:lnSpc>
              <a:buNone/>
            </a:pPr>
            <a:r>
              <a:rPr lang="en-US" sz="1500" dirty="0">
                <a:solidFill>
                  <a:schemeClr val="tx2"/>
                </a:solidFill>
              </a:rPr>
              <a:t>The term “all students” include both students currently enrolled in the School, students who do not attend the School or are homeschooled. It also applies to former students who have not yet graduated high school or obtained the age of 18 years or older.</a:t>
            </a:r>
          </a:p>
          <a:p>
            <a:pPr marL="0" indent="0">
              <a:lnSpc>
                <a:spcPct val="90000"/>
              </a:lnSpc>
              <a:buNone/>
            </a:pPr>
            <a:endParaRPr lang="en-US" sz="1500" dirty="0">
              <a:solidFill>
                <a:schemeClr val="tx2"/>
              </a:solidFill>
            </a:endParaRPr>
          </a:p>
          <a:p>
            <a:pPr marL="0" indent="0">
              <a:lnSpc>
                <a:spcPct val="90000"/>
              </a:lnSpc>
              <a:buNone/>
            </a:pPr>
            <a:r>
              <a:rPr lang="en-US" sz="1500" dirty="0">
                <a:solidFill>
                  <a:schemeClr val="tx2"/>
                </a:solidFill>
              </a:rPr>
              <a:t>This policy applies to communications that occur during or outside of school hours and include all methods of communication, including electronically.</a:t>
            </a:r>
          </a:p>
          <a:p>
            <a:pPr marL="0" indent="0">
              <a:lnSpc>
                <a:spcPct val="90000"/>
              </a:lnSpc>
              <a:buNone/>
            </a:pPr>
            <a:endParaRPr lang="en-US" sz="1100" dirty="0"/>
          </a:p>
        </p:txBody>
      </p:sp>
      <p:pic>
        <p:nvPicPr>
          <p:cNvPr id="4104" name="Picture 8" descr="Computer clipart Images - Free Download on Magnific ...">
            <a:extLst>
              <a:ext uri="{FF2B5EF4-FFF2-40B4-BE49-F238E27FC236}">
                <a16:creationId xmlns:a16="http://schemas.microsoft.com/office/drawing/2014/main" id="{AB520FB9-B2C8-433B-62C4-8930A6DF5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239" r="14094"/>
          <a:stretch>
            <a:fillRect/>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4109" name="Isosceles Triangle 410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63593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3" name="Rectangle 513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5" name="Rectangle 513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37" name="Isosceles Triangle 513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8229FA86-B898-741A-2411-F5C53BB83D30}"/>
              </a:ext>
            </a:extLst>
          </p:cNvPr>
          <p:cNvSpPr>
            <a:spLocks noGrp="1"/>
          </p:cNvSpPr>
          <p:nvPr>
            <p:ph type="title"/>
          </p:nvPr>
        </p:nvSpPr>
        <p:spPr>
          <a:xfrm>
            <a:off x="673754" y="643467"/>
            <a:ext cx="4469748" cy="1375608"/>
          </a:xfrm>
        </p:spPr>
        <p:txBody>
          <a:bodyPr anchor="ctr">
            <a:normAutofit fontScale="90000"/>
          </a:bodyPr>
          <a:lstStyle/>
          <a:p>
            <a:pPr>
              <a:lnSpc>
                <a:spcPct val="90000"/>
              </a:lnSpc>
            </a:pPr>
            <a:r>
              <a:rPr lang="en-US" sz="3100" dirty="0">
                <a:solidFill>
                  <a:schemeClr val="bg1"/>
                </a:solidFill>
              </a:rPr>
              <a:t>III. Standards for Appropriate Communication</a:t>
            </a:r>
          </a:p>
        </p:txBody>
      </p:sp>
      <p:sp>
        <p:nvSpPr>
          <p:cNvPr id="3" name="Content Placeholder 2">
            <a:extLst>
              <a:ext uri="{FF2B5EF4-FFF2-40B4-BE49-F238E27FC236}">
                <a16:creationId xmlns:a16="http://schemas.microsoft.com/office/drawing/2014/main" id="{7F0651EF-D81B-7BDC-FD63-9D3D51045371}"/>
              </a:ext>
            </a:extLst>
          </p:cNvPr>
          <p:cNvSpPr>
            <a:spLocks noGrp="1"/>
          </p:cNvSpPr>
          <p:nvPr>
            <p:ph idx="1"/>
          </p:nvPr>
        </p:nvSpPr>
        <p:spPr>
          <a:xfrm>
            <a:off x="457200" y="2160590"/>
            <a:ext cx="4190497" cy="4189410"/>
          </a:xfrm>
        </p:spPr>
        <p:txBody>
          <a:bodyPr>
            <a:normAutofit/>
          </a:bodyPr>
          <a:lstStyle/>
          <a:p>
            <a:pPr marL="0" indent="0">
              <a:lnSpc>
                <a:spcPct val="90000"/>
              </a:lnSpc>
              <a:buNone/>
            </a:pPr>
            <a:r>
              <a:rPr lang="en-US" dirty="0">
                <a:solidFill>
                  <a:schemeClr val="bg1"/>
                </a:solidFill>
              </a:rPr>
              <a:t>Employees and volunteers shall maintain professional boundaries in all communications with students. </a:t>
            </a:r>
          </a:p>
          <a:p>
            <a:pPr marL="0" indent="0">
              <a:lnSpc>
                <a:spcPct val="90000"/>
              </a:lnSpc>
              <a:buNone/>
            </a:pPr>
            <a:r>
              <a:rPr lang="en-US" i="1" dirty="0">
                <a:solidFill>
                  <a:schemeClr val="bg1"/>
                </a:solidFill>
              </a:rPr>
              <a:t>Communications with students must: </a:t>
            </a:r>
          </a:p>
          <a:p>
            <a:pPr>
              <a:lnSpc>
                <a:spcPct val="90000"/>
              </a:lnSpc>
              <a:buFont typeface="Wingdings" panose="05000000000000000000" pitchFamily="2" charset="2"/>
              <a:buChar char="§"/>
            </a:pPr>
            <a:r>
              <a:rPr lang="en-US" dirty="0">
                <a:solidFill>
                  <a:schemeClr val="bg1"/>
                </a:solidFill>
              </a:rPr>
              <a:t>Be professional in tone and appropriate for an adult-student relationship:</a:t>
            </a:r>
          </a:p>
          <a:p>
            <a:pPr>
              <a:lnSpc>
                <a:spcPct val="90000"/>
              </a:lnSpc>
              <a:buFont typeface="Wingdings" panose="05000000000000000000" pitchFamily="2" charset="2"/>
              <a:buChar char="§"/>
            </a:pPr>
            <a:r>
              <a:rPr lang="en-US" dirty="0">
                <a:solidFill>
                  <a:schemeClr val="bg1"/>
                </a:solidFill>
              </a:rPr>
              <a:t>Related to legitimate educational, spiritual, extracurricular, safety, or school-related purposes;</a:t>
            </a:r>
          </a:p>
          <a:p>
            <a:pPr>
              <a:lnSpc>
                <a:spcPct val="90000"/>
              </a:lnSpc>
              <a:buFont typeface="Wingdings" panose="05000000000000000000" pitchFamily="2" charset="2"/>
              <a:buChar char="§"/>
            </a:pPr>
            <a:r>
              <a:rPr lang="en-US" dirty="0">
                <a:solidFill>
                  <a:schemeClr val="bg1"/>
                </a:solidFill>
              </a:rPr>
              <a:t>Avoid any personal or intimate details about the employees or volunteer’s life;</a:t>
            </a:r>
          </a:p>
          <a:p>
            <a:pPr>
              <a:lnSpc>
                <a:spcPct val="90000"/>
              </a:lnSpc>
              <a:buFont typeface="Wingdings" panose="05000000000000000000" pitchFamily="2" charset="2"/>
              <a:buChar char="§"/>
            </a:pPr>
            <a:r>
              <a:rPr lang="en-US" dirty="0">
                <a:solidFill>
                  <a:schemeClr val="bg1"/>
                </a:solidFill>
              </a:rPr>
              <a:t>Not encourage students to keep these communications or their contents a secret.</a:t>
            </a:r>
          </a:p>
          <a:p>
            <a:pPr marL="0" indent="0">
              <a:lnSpc>
                <a:spcPct val="90000"/>
              </a:lnSpc>
              <a:buNone/>
            </a:pPr>
            <a:endParaRPr lang="en-US" sz="1400" dirty="0">
              <a:solidFill>
                <a:schemeClr val="bg1"/>
              </a:solidFill>
            </a:endParaRPr>
          </a:p>
        </p:txBody>
      </p:sp>
      <p:pic>
        <p:nvPicPr>
          <p:cNvPr id="5128" name="Picture 8" descr="Thumbs up and thumbs down, like and deslike symbos. Green and blue buttons. Vector design Thumbs up and thumbs down, like and deslike symbos. Green and blue buttons. Vector design good bad stock illustrations">
            <a:extLst>
              <a:ext uri="{FF2B5EF4-FFF2-40B4-BE49-F238E27FC236}">
                <a16:creationId xmlns:a16="http://schemas.microsoft.com/office/drawing/2014/main" id="{05EEDA3C-3E96-AAF5-D62B-A2823CA5CA4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1" y="2021139"/>
            <a:ext cx="5143500" cy="2803207"/>
          </a:xfrm>
          <a:prstGeom prst="rect">
            <a:avLst/>
          </a:prstGeom>
          <a:noFill/>
          <a:extLst>
            <a:ext uri="{909E8E84-426E-40DD-AFC4-6F175D3DCCD1}">
              <a14:hiddenFill xmlns:a14="http://schemas.microsoft.com/office/drawing/2010/main">
                <a:solidFill>
                  <a:srgbClr val="FFFFFF"/>
                </a:solidFill>
              </a14:hiddenFill>
            </a:ext>
          </a:extLst>
        </p:spPr>
      </p:pic>
      <p:sp>
        <p:nvSpPr>
          <p:cNvPr id="5139" name="Isosceles Triangle 513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050481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3E56-CB05-64E8-181A-CE89ECDEA8ED}"/>
              </a:ext>
            </a:extLst>
          </p:cNvPr>
          <p:cNvSpPr>
            <a:spLocks noGrp="1"/>
          </p:cNvSpPr>
          <p:nvPr>
            <p:ph type="title"/>
          </p:nvPr>
        </p:nvSpPr>
        <p:spPr>
          <a:xfrm>
            <a:off x="677334" y="695864"/>
            <a:ext cx="8207874" cy="925902"/>
          </a:xfrm>
          <a:solidFill>
            <a:schemeClr val="accent1"/>
          </a:solidFill>
        </p:spPr>
        <p:txBody>
          <a:bodyPr>
            <a:normAutofit fontScale="90000"/>
          </a:bodyPr>
          <a:lstStyle/>
          <a:p>
            <a:pPr algn="ctr"/>
            <a:r>
              <a:rPr lang="en-US" sz="2800" dirty="0">
                <a:solidFill>
                  <a:schemeClr val="bg1"/>
                </a:solidFill>
              </a:rPr>
              <a:t>Employees and volunteers shall not engage in communications that: </a:t>
            </a:r>
          </a:p>
        </p:txBody>
      </p:sp>
      <p:sp>
        <p:nvSpPr>
          <p:cNvPr id="3" name="Content Placeholder 2">
            <a:extLst>
              <a:ext uri="{FF2B5EF4-FFF2-40B4-BE49-F238E27FC236}">
                <a16:creationId xmlns:a16="http://schemas.microsoft.com/office/drawing/2014/main" id="{CBD6D93D-353D-911B-CB1A-D2B3F7AEC095}"/>
              </a:ext>
            </a:extLst>
          </p:cNvPr>
          <p:cNvSpPr>
            <a:spLocks noGrp="1"/>
          </p:cNvSpPr>
          <p:nvPr>
            <p:ph idx="1"/>
          </p:nvPr>
        </p:nvSpPr>
        <p:spPr>
          <a:xfrm>
            <a:off x="677334" y="1535502"/>
            <a:ext cx="8596668" cy="4808148"/>
          </a:xfrm>
        </p:spPr>
        <p:txBody>
          <a:bodyPr>
            <a:normAutofit lnSpcReduction="10000"/>
          </a:bodyPr>
          <a:lstStyle/>
          <a:p>
            <a:endParaRPr lang="en-US" dirty="0"/>
          </a:p>
          <a:p>
            <a:r>
              <a:rPr lang="en-US" sz="1500" dirty="0">
                <a:solidFill>
                  <a:srgbClr val="001648"/>
                </a:solidFill>
              </a:rPr>
              <a:t>Are sexual, suggestive, or romantic in nature:</a:t>
            </a:r>
          </a:p>
          <a:p>
            <a:r>
              <a:rPr lang="en-US" sz="1500" dirty="0">
                <a:solidFill>
                  <a:srgbClr val="001648"/>
                </a:solidFill>
              </a:rPr>
              <a:t>Encourage a student to keep secrets from parents or other school staff;</a:t>
            </a:r>
          </a:p>
          <a:p>
            <a:r>
              <a:rPr lang="en-US" sz="1500" dirty="0">
                <a:solidFill>
                  <a:srgbClr val="001648"/>
                </a:solidFill>
              </a:rPr>
              <a:t>Discuss personal matters of the employee or volunteer that do not serve any legitimate school purposes in a manner that blurs professional boundaries:</a:t>
            </a:r>
          </a:p>
          <a:p>
            <a:r>
              <a:rPr lang="en-US" sz="1500" dirty="0">
                <a:solidFill>
                  <a:srgbClr val="001648"/>
                </a:solidFill>
              </a:rPr>
              <a:t>Use a method of communications that the student or parent has indicated they prefer not to use, so long as anther appropriate method is available;</a:t>
            </a:r>
          </a:p>
          <a:p>
            <a:r>
              <a:rPr lang="en-US" sz="1500" dirty="0">
                <a:solidFill>
                  <a:srgbClr val="001648"/>
                </a:solidFill>
              </a:rPr>
              <a:t>Continue engaging in a type or manner of communications after a student or parent has clearly requested that such communication cease, where the communication is not required for legitimate educational, spiritual, extracurricular, safety, or school-related purposes;</a:t>
            </a:r>
          </a:p>
          <a:p>
            <a:r>
              <a:rPr lang="en-US" sz="1500" dirty="0">
                <a:solidFill>
                  <a:srgbClr val="001648"/>
                </a:solidFill>
              </a:rPr>
              <a:t>Involve conduct commonly associated with grooming behavior, including but not limited to:</a:t>
            </a:r>
          </a:p>
          <a:p>
            <a:pPr lvl="1"/>
            <a:r>
              <a:rPr lang="en-US" sz="1300" dirty="0">
                <a:solidFill>
                  <a:srgbClr val="001648"/>
                </a:solidFill>
              </a:rPr>
              <a:t>Attempting to build an inappropriate personal relationship with a student;</a:t>
            </a:r>
          </a:p>
          <a:p>
            <a:pPr lvl="1"/>
            <a:r>
              <a:rPr lang="en-US" sz="1300" dirty="0">
                <a:solidFill>
                  <a:srgbClr val="001648"/>
                </a:solidFill>
              </a:rPr>
              <a:t>Isolating a student from peers or parents:</a:t>
            </a:r>
          </a:p>
          <a:p>
            <a:pPr lvl="1"/>
            <a:r>
              <a:rPr lang="en-US" sz="1300" dirty="0">
                <a:solidFill>
                  <a:srgbClr val="001648"/>
                </a:solidFill>
              </a:rPr>
              <a:t>Seeking secrecy in communications;</a:t>
            </a:r>
          </a:p>
          <a:p>
            <a:pPr lvl="1"/>
            <a:r>
              <a:rPr lang="en-US" sz="1300" dirty="0">
                <a:solidFill>
                  <a:srgbClr val="001648"/>
                </a:solidFill>
              </a:rPr>
              <a:t>Giving personal or excessive gifts to a student outside of approved school activities; and of</a:t>
            </a:r>
          </a:p>
          <a:p>
            <a:pPr lvl="1"/>
            <a:r>
              <a:rPr lang="en-US" sz="1300" dirty="0">
                <a:solidFill>
                  <a:srgbClr val="001648"/>
                </a:solidFill>
              </a:rPr>
              <a:t>Gradually introducing increasingly personal or boundary-crossing conversations</a:t>
            </a:r>
          </a:p>
        </p:txBody>
      </p:sp>
    </p:spTree>
    <p:extLst>
      <p:ext uri="{BB962C8B-B14F-4D97-AF65-F5344CB8AC3E}">
        <p14:creationId xmlns:p14="http://schemas.microsoft.com/office/powerpoint/2010/main" val="1116091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977B-0EDD-DE99-FD77-EDC48B7B942D}"/>
              </a:ext>
            </a:extLst>
          </p:cNvPr>
          <p:cNvSpPr>
            <a:spLocks noGrp="1"/>
          </p:cNvSpPr>
          <p:nvPr>
            <p:ph type="title"/>
          </p:nvPr>
        </p:nvSpPr>
        <p:spPr>
          <a:xfrm>
            <a:off x="677334" y="767751"/>
            <a:ext cx="7103692" cy="537174"/>
          </a:xfrm>
          <a:solidFill>
            <a:srgbClr val="001648"/>
          </a:solidFill>
        </p:spPr>
        <p:txBody>
          <a:bodyPr>
            <a:normAutofit fontScale="90000"/>
          </a:bodyPr>
          <a:lstStyle/>
          <a:p>
            <a:pPr algn="ctr"/>
            <a:r>
              <a:rPr lang="en-US" sz="3200" dirty="0">
                <a:solidFill>
                  <a:schemeClr val="bg1"/>
                </a:solidFill>
              </a:rPr>
              <a:t>IV:  Appropriate Methods of Communication</a:t>
            </a:r>
            <a:br>
              <a:rPr lang="en-US" sz="3200" dirty="0">
                <a:solidFill>
                  <a:schemeClr val="tx1"/>
                </a:solidFill>
              </a:rPr>
            </a:br>
            <a:br>
              <a:rPr lang="en-US" sz="3200" dirty="0">
                <a:solidFill>
                  <a:schemeClr val="tx1"/>
                </a:solidFill>
              </a:rPr>
            </a:br>
            <a:endParaRPr lang="en-US" sz="3200" dirty="0">
              <a:solidFill>
                <a:schemeClr val="tx1"/>
              </a:solidFill>
            </a:endParaRPr>
          </a:p>
        </p:txBody>
      </p:sp>
      <p:sp>
        <p:nvSpPr>
          <p:cNvPr id="3" name="Content Placeholder 2">
            <a:extLst>
              <a:ext uri="{FF2B5EF4-FFF2-40B4-BE49-F238E27FC236}">
                <a16:creationId xmlns:a16="http://schemas.microsoft.com/office/drawing/2014/main" id="{2B1ED7B5-8CA5-3164-F8E9-D79C0CC9EB89}"/>
              </a:ext>
            </a:extLst>
          </p:cNvPr>
          <p:cNvSpPr>
            <a:spLocks noGrp="1"/>
          </p:cNvSpPr>
          <p:nvPr>
            <p:ph idx="1"/>
          </p:nvPr>
        </p:nvSpPr>
        <p:spPr>
          <a:xfrm>
            <a:off x="677334" y="1733549"/>
            <a:ext cx="8596668" cy="4712518"/>
          </a:xfrm>
        </p:spPr>
        <p:txBody>
          <a:bodyPr>
            <a:normAutofit/>
          </a:bodyPr>
          <a:lstStyle/>
          <a:p>
            <a:pPr marL="0" indent="0">
              <a:buNone/>
            </a:pPr>
            <a:r>
              <a:rPr lang="en-US" dirty="0">
                <a:solidFill>
                  <a:srgbClr val="001648"/>
                </a:solidFill>
              </a:rPr>
              <a:t>Employees and volunteers should communicate with students through school-approved communication platforms whenever practicable.</a:t>
            </a:r>
          </a:p>
          <a:p>
            <a:pPr marL="0" indent="0">
              <a:buNone/>
            </a:pPr>
            <a:r>
              <a:rPr lang="en-US" dirty="0">
                <a:solidFill>
                  <a:srgbClr val="001648"/>
                </a:solidFill>
              </a:rPr>
              <a:t>Acceptable communication methods include:</a:t>
            </a:r>
          </a:p>
          <a:p>
            <a:pPr>
              <a:buFont typeface="Wingdings" panose="05000000000000000000" pitchFamily="2" charset="2"/>
              <a:buChar char="§"/>
            </a:pPr>
            <a:r>
              <a:rPr lang="en-US" dirty="0">
                <a:solidFill>
                  <a:srgbClr val="001648"/>
                </a:solidFill>
              </a:rPr>
              <a:t>School email accounts</a:t>
            </a:r>
          </a:p>
          <a:p>
            <a:pPr>
              <a:buFont typeface="Wingdings" panose="05000000000000000000" pitchFamily="2" charset="2"/>
              <a:buChar char="§"/>
            </a:pPr>
            <a:r>
              <a:rPr lang="en-US" dirty="0">
                <a:solidFill>
                  <a:srgbClr val="001648"/>
                </a:solidFill>
              </a:rPr>
              <a:t>Learning management systems like Canvas, Skyward, FACTS, </a:t>
            </a:r>
            <a:r>
              <a:rPr lang="en-US" dirty="0" err="1">
                <a:solidFill>
                  <a:srgbClr val="001648"/>
                </a:solidFill>
              </a:rPr>
              <a:t>Powerschool</a:t>
            </a:r>
            <a:r>
              <a:rPr lang="en-US" dirty="0">
                <a:solidFill>
                  <a:srgbClr val="001648"/>
                </a:solidFill>
              </a:rPr>
              <a:t>, Nelnet Business Solutions and Google Classroom Suite.</a:t>
            </a:r>
          </a:p>
          <a:p>
            <a:pPr>
              <a:buFont typeface="Wingdings" panose="05000000000000000000" pitchFamily="2" charset="2"/>
              <a:buChar char="§"/>
            </a:pPr>
            <a:r>
              <a:rPr lang="en-US" dirty="0">
                <a:solidFill>
                  <a:srgbClr val="001648"/>
                </a:solidFill>
              </a:rPr>
              <a:t>Other communication tools authorized by the governing body or school administration for educational or extracurricular purposes.</a:t>
            </a:r>
          </a:p>
          <a:p>
            <a:pPr marL="0" indent="0">
              <a:buNone/>
            </a:pPr>
            <a:r>
              <a:rPr lang="en-US" dirty="0">
                <a:solidFill>
                  <a:srgbClr val="001648"/>
                </a:solidFill>
              </a:rPr>
              <a:t>Employees and volunteers </a:t>
            </a:r>
            <a:r>
              <a:rPr lang="en-US" b="1" dirty="0">
                <a:solidFill>
                  <a:srgbClr val="001648"/>
                </a:solidFill>
              </a:rPr>
              <a:t>CANNOT </a:t>
            </a:r>
            <a:r>
              <a:rPr lang="en-US" dirty="0">
                <a:solidFill>
                  <a:srgbClr val="001648"/>
                </a:solidFill>
              </a:rPr>
              <a:t>communicate</a:t>
            </a:r>
            <a:r>
              <a:rPr lang="en-US" b="1" dirty="0">
                <a:solidFill>
                  <a:srgbClr val="001648"/>
                </a:solidFill>
              </a:rPr>
              <a:t> </a:t>
            </a:r>
            <a:r>
              <a:rPr lang="en-US" dirty="0">
                <a:solidFill>
                  <a:srgbClr val="001648"/>
                </a:solidFill>
              </a:rPr>
              <a:t>one-on-one via electronic communication with students unless necessary for legitimate school purposes and consistent with school policies and guidelines.</a:t>
            </a:r>
          </a:p>
          <a:p>
            <a:pPr marL="0" indent="0">
              <a:buNone/>
            </a:pPr>
            <a:r>
              <a:rPr lang="en-US" dirty="0">
                <a:solidFill>
                  <a:srgbClr val="001648"/>
                </a:solidFill>
              </a:rPr>
              <a:t>Any communications with a student must either include a parent as a recipient or be conducted in a way that parents may access or review the communications. </a:t>
            </a:r>
          </a:p>
          <a:p>
            <a:pPr>
              <a:buFont typeface="Wingdings" panose="05000000000000000000" pitchFamily="2" charset="2"/>
              <a:buChar char="§"/>
            </a:pPr>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977460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5689-1271-6302-51AC-184770131C9D}"/>
              </a:ext>
            </a:extLst>
          </p:cNvPr>
          <p:cNvSpPr>
            <a:spLocks noGrp="1"/>
          </p:cNvSpPr>
          <p:nvPr>
            <p:ph type="title"/>
          </p:nvPr>
        </p:nvSpPr>
        <p:spPr>
          <a:xfrm>
            <a:off x="677334" y="609600"/>
            <a:ext cx="8596668" cy="609600"/>
          </a:xfrm>
        </p:spPr>
        <p:txBody>
          <a:bodyPr anchor="t">
            <a:normAutofit/>
          </a:bodyPr>
          <a:lstStyle/>
          <a:p>
            <a:r>
              <a:rPr lang="en-US" sz="2800" dirty="0"/>
              <a:t>V. Record Keeping and Inspection of Communications</a:t>
            </a:r>
          </a:p>
        </p:txBody>
      </p:sp>
      <p:pic>
        <p:nvPicPr>
          <p:cNvPr id="4" name="Picture 2" descr="Record Keeping And Documentation Requirements">
            <a:extLst>
              <a:ext uri="{FF2B5EF4-FFF2-40B4-BE49-F238E27FC236}">
                <a16:creationId xmlns:a16="http://schemas.microsoft.com/office/drawing/2014/main" id="{361F569A-0342-A3B5-883D-9AD72405C61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6345" y="1879409"/>
            <a:ext cx="5509655" cy="309918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7348270-3EDC-36BA-1E79-F157223A1D8D}"/>
              </a:ext>
            </a:extLst>
          </p:cNvPr>
          <p:cNvSpPr>
            <a:spLocks noGrp="1"/>
          </p:cNvSpPr>
          <p:nvPr>
            <p:ph idx="1"/>
          </p:nvPr>
        </p:nvSpPr>
        <p:spPr>
          <a:xfrm>
            <a:off x="6416039" y="2165230"/>
            <a:ext cx="2943621" cy="2527540"/>
          </a:xfrm>
        </p:spPr>
        <p:txBody>
          <a:bodyPr>
            <a:normAutofit lnSpcReduction="10000"/>
          </a:bodyPr>
          <a:lstStyle/>
          <a:p>
            <a:pPr marL="0" indent="0">
              <a:buNone/>
            </a:pPr>
            <a:r>
              <a:rPr lang="en-US" sz="1500" dirty="0">
                <a:solidFill>
                  <a:schemeClr val="tx2"/>
                </a:solidFill>
              </a:rPr>
              <a:t>Employees and volunteers may not delete any communications with students unless given express permission by the governing body or school administrations.  All communications must be retained in a manner that ensures transparency and accountability and allows review by the governing body, school administration, or parents when appropriate. </a:t>
            </a:r>
          </a:p>
        </p:txBody>
      </p:sp>
    </p:spTree>
    <p:extLst>
      <p:ext uri="{BB962C8B-B14F-4D97-AF65-F5344CB8AC3E}">
        <p14:creationId xmlns:p14="http://schemas.microsoft.com/office/powerpoint/2010/main" val="1001715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F5912-6EFE-01ED-6BA7-2A1A5F4670C2}"/>
              </a:ext>
            </a:extLst>
          </p:cNvPr>
          <p:cNvSpPr>
            <a:spLocks noGrp="1"/>
          </p:cNvSpPr>
          <p:nvPr>
            <p:ph type="title"/>
          </p:nvPr>
        </p:nvSpPr>
        <p:spPr>
          <a:xfrm>
            <a:off x="4425721" y="976775"/>
            <a:ext cx="4742642" cy="734351"/>
          </a:xfrm>
        </p:spPr>
        <p:txBody>
          <a:bodyPr>
            <a:normAutofit/>
          </a:bodyPr>
          <a:lstStyle/>
          <a:p>
            <a:r>
              <a:rPr lang="en-US" dirty="0"/>
              <a:t>VI. Reporting Concerns</a:t>
            </a:r>
          </a:p>
        </p:txBody>
      </p:sp>
      <p:sp>
        <p:nvSpPr>
          <p:cNvPr id="3" name="Content Placeholder 2">
            <a:extLst>
              <a:ext uri="{FF2B5EF4-FFF2-40B4-BE49-F238E27FC236}">
                <a16:creationId xmlns:a16="http://schemas.microsoft.com/office/drawing/2014/main" id="{E6582A90-70F8-BDFB-D271-ADFBAC1548CA}"/>
              </a:ext>
            </a:extLst>
          </p:cNvPr>
          <p:cNvSpPr>
            <a:spLocks noGrp="1"/>
          </p:cNvSpPr>
          <p:nvPr>
            <p:ph idx="1"/>
          </p:nvPr>
        </p:nvSpPr>
        <p:spPr>
          <a:xfrm>
            <a:off x="5209563" y="2160590"/>
            <a:ext cx="4064439" cy="2066354"/>
          </a:xfrm>
        </p:spPr>
        <p:txBody>
          <a:bodyPr>
            <a:normAutofit/>
          </a:bodyPr>
          <a:lstStyle/>
          <a:p>
            <a:r>
              <a:rPr lang="en-US" sz="2000" dirty="0">
                <a:solidFill>
                  <a:schemeClr val="tx2"/>
                </a:solidFill>
              </a:rPr>
              <a:t>Any person who becomes aware of communications that may violate this policy </a:t>
            </a:r>
            <a:r>
              <a:rPr lang="en-US" sz="2000" b="1" dirty="0">
                <a:solidFill>
                  <a:schemeClr val="tx2"/>
                </a:solidFill>
              </a:rPr>
              <a:t>MUST </a:t>
            </a:r>
            <a:r>
              <a:rPr lang="en-US" sz="2000" dirty="0">
                <a:solidFill>
                  <a:schemeClr val="tx2"/>
                </a:solidFill>
              </a:rPr>
              <a:t>promptly report the concern to the school principal or individual(s) as designated by the school principal.</a:t>
            </a:r>
            <a:endParaRPr lang="en-US" sz="2000" b="1" u="sng" dirty="0">
              <a:solidFill>
                <a:schemeClr val="tx2"/>
              </a:solidFill>
            </a:endParaRPr>
          </a:p>
        </p:txBody>
      </p:sp>
      <p:pic>
        <p:nvPicPr>
          <p:cNvPr id="9218" name="Picture 2" descr="Girl Calls PNG Transparent Images Free Download | Vector Files | Pngtree">
            <a:extLst>
              <a:ext uri="{FF2B5EF4-FFF2-40B4-BE49-F238E27FC236}">
                <a16:creationId xmlns:a16="http://schemas.microsoft.com/office/drawing/2014/main" id="{4A1E5253-6866-D1BB-6B65-BA24FFE75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810" r="9524"/>
          <a:stretch>
            <a:fillRect/>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9223" name="Isosceles Triangle 922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899454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4B849-D37F-7984-2C89-7E76F8E5895E}"/>
              </a:ext>
            </a:extLst>
          </p:cNvPr>
          <p:cNvSpPr>
            <a:spLocks noGrp="1"/>
          </p:cNvSpPr>
          <p:nvPr>
            <p:ph type="title"/>
          </p:nvPr>
        </p:nvSpPr>
        <p:spPr>
          <a:xfrm>
            <a:off x="677334" y="609600"/>
            <a:ext cx="8596668" cy="684362"/>
          </a:xfrm>
        </p:spPr>
        <p:txBody>
          <a:bodyPr>
            <a:normAutofit fontScale="90000"/>
          </a:bodyPr>
          <a:lstStyle/>
          <a:p>
            <a:r>
              <a:rPr lang="en-US" sz="4000" dirty="0">
                <a:solidFill>
                  <a:schemeClr val="tx2"/>
                </a:solidFill>
              </a:rPr>
              <a:t>VII. Investigation and Consequences</a:t>
            </a:r>
          </a:p>
        </p:txBody>
      </p:sp>
      <p:sp>
        <p:nvSpPr>
          <p:cNvPr id="3" name="Content Placeholder 2">
            <a:extLst>
              <a:ext uri="{FF2B5EF4-FFF2-40B4-BE49-F238E27FC236}">
                <a16:creationId xmlns:a16="http://schemas.microsoft.com/office/drawing/2014/main" id="{B2C064E4-9B57-252A-4CAA-660BE4FB6369}"/>
              </a:ext>
            </a:extLst>
          </p:cNvPr>
          <p:cNvSpPr>
            <a:spLocks noGrp="1"/>
          </p:cNvSpPr>
          <p:nvPr>
            <p:ph idx="1"/>
          </p:nvPr>
        </p:nvSpPr>
        <p:spPr/>
        <p:txBody>
          <a:bodyPr>
            <a:normAutofit/>
          </a:bodyPr>
          <a:lstStyle/>
          <a:p>
            <a:pPr marL="0" indent="0">
              <a:buNone/>
            </a:pPr>
            <a:r>
              <a:rPr lang="en-US" sz="2000" dirty="0">
                <a:solidFill>
                  <a:schemeClr val="accent1"/>
                </a:solidFill>
              </a:rPr>
              <a:t>When the school principal or his or her designee receives a report of communication that may violate this policy he or she must conduct an independent investigation that includes at least the following: </a:t>
            </a:r>
          </a:p>
          <a:p>
            <a:pPr>
              <a:buFont typeface="Wingdings" panose="05000000000000000000" pitchFamily="2" charset="2"/>
              <a:buChar char="§"/>
            </a:pPr>
            <a:r>
              <a:rPr lang="en-US" sz="2000" dirty="0">
                <a:solidFill>
                  <a:schemeClr val="accent2"/>
                </a:solidFill>
              </a:rPr>
              <a:t>Retrieve and review the communications at issue;</a:t>
            </a:r>
          </a:p>
          <a:p>
            <a:pPr>
              <a:buFont typeface="Wingdings" panose="05000000000000000000" pitchFamily="2" charset="2"/>
              <a:buChar char="§"/>
            </a:pPr>
            <a:r>
              <a:rPr lang="en-US" sz="2000" dirty="0">
                <a:solidFill>
                  <a:schemeClr val="accent2"/>
                </a:solidFill>
              </a:rPr>
              <a:t>Talk with the employee or volunteer who may have violated the policy;</a:t>
            </a:r>
          </a:p>
          <a:p>
            <a:pPr>
              <a:buFont typeface="Wingdings" panose="05000000000000000000" pitchFamily="2" charset="2"/>
              <a:buChar char="§"/>
            </a:pPr>
            <a:r>
              <a:rPr lang="en-US" sz="2000" dirty="0">
                <a:solidFill>
                  <a:schemeClr val="accent2"/>
                </a:solidFill>
              </a:rPr>
              <a:t>Notify the parents of any implicated students that a report has been made and what the allegations are; and</a:t>
            </a:r>
          </a:p>
          <a:p>
            <a:pPr>
              <a:buFont typeface="Wingdings" panose="05000000000000000000" pitchFamily="2" charset="2"/>
              <a:buChar char="§"/>
            </a:pPr>
            <a:r>
              <a:rPr lang="en-US" sz="2000" dirty="0">
                <a:solidFill>
                  <a:schemeClr val="accent2"/>
                </a:solidFill>
              </a:rPr>
              <a:t>Talk with the student and his or her parents.</a:t>
            </a:r>
          </a:p>
          <a:p>
            <a:pPr>
              <a:buFont typeface="Wingdings" panose="05000000000000000000" pitchFamily="2" charset="2"/>
              <a:buChar char="§"/>
            </a:pPr>
            <a:endParaRPr lang="en-US" dirty="0"/>
          </a:p>
          <a:p>
            <a:pPr marL="0" indent="0">
              <a:buNone/>
            </a:pPr>
            <a:endParaRPr lang="en-US" dirty="0"/>
          </a:p>
        </p:txBody>
      </p:sp>
    </p:spTree>
    <p:extLst>
      <p:ext uri="{BB962C8B-B14F-4D97-AF65-F5344CB8AC3E}">
        <p14:creationId xmlns:p14="http://schemas.microsoft.com/office/powerpoint/2010/main" val="3104048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19957-3D15-8BB3-20A0-3BF75C2DBB99}"/>
              </a:ext>
            </a:extLst>
          </p:cNvPr>
          <p:cNvSpPr>
            <a:spLocks noGrp="1"/>
          </p:cNvSpPr>
          <p:nvPr>
            <p:ph type="title"/>
          </p:nvPr>
        </p:nvSpPr>
        <p:spPr>
          <a:xfrm>
            <a:off x="750498" y="471577"/>
            <a:ext cx="8523503" cy="1383102"/>
          </a:xfrm>
        </p:spPr>
        <p:txBody>
          <a:bodyPr>
            <a:normAutofit fontScale="90000"/>
          </a:bodyPr>
          <a:lstStyle/>
          <a:p>
            <a:pPr algn="ctr"/>
            <a:r>
              <a:rPr lang="en-US" sz="3100" dirty="0">
                <a:solidFill>
                  <a:schemeClr val="accent2"/>
                </a:solidFill>
              </a:rPr>
              <a:t>If applicable, the principal and his or her designee must: </a:t>
            </a:r>
            <a:br>
              <a:rPr lang="en-US" dirty="0"/>
            </a:br>
            <a:endParaRPr lang="en-US" dirty="0"/>
          </a:p>
        </p:txBody>
      </p:sp>
      <p:sp>
        <p:nvSpPr>
          <p:cNvPr id="3" name="Content Placeholder 2">
            <a:extLst>
              <a:ext uri="{FF2B5EF4-FFF2-40B4-BE49-F238E27FC236}">
                <a16:creationId xmlns:a16="http://schemas.microsoft.com/office/drawing/2014/main" id="{44AEAFC2-C5CF-C074-DE36-34B29ABB13A9}"/>
              </a:ext>
            </a:extLst>
          </p:cNvPr>
          <p:cNvSpPr>
            <a:spLocks noGrp="1"/>
          </p:cNvSpPr>
          <p:nvPr>
            <p:ph idx="1"/>
          </p:nvPr>
        </p:nvSpPr>
        <p:spPr>
          <a:xfrm>
            <a:off x="677333" y="1193322"/>
            <a:ext cx="8596668" cy="4471355"/>
          </a:xfrm>
        </p:spPr>
        <p:txBody>
          <a:bodyPr>
            <a:normAutofit/>
          </a:bodyPr>
          <a:lstStyle/>
          <a:p>
            <a:pPr marL="0" indent="0">
              <a:buNone/>
            </a:pPr>
            <a:endParaRPr lang="en-US" dirty="0">
              <a:solidFill>
                <a:schemeClr val="accent1"/>
              </a:solidFill>
            </a:endParaRPr>
          </a:p>
          <a:p>
            <a:r>
              <a:rPr lang="en-US" dirty="0">
                <a:solidFill>
                  <a:schemeClr val="accent1"/>
                </a:solidFill>
              </a:rPr>
              <a:t>Report the communications pursuant to Wis. Stats. ss 48.981 et seq. (Wisconsin’s mandated reporting statues);</a:t>
            </a:r>
          </a:p>
          <a:p>
            <a:r>
              <a:rPr lang="en-US" dirty="0">
                <a:solidFill>
                  <a:schemeClr val="accent1"/>
                </a:solidFill>
              </a:rPr>
              <a:t>Notify the parents of the communications pursuant to Wis. Stat. s 118.07(6)(a)(2025Act 57’s requirement to notify parents of alleged sexual misconduct).</a:t>
            </a:r>
          </a:p>
          <a:p>
            <a:pPr marL="0" indent="0">
              <a:buNone/>
            </a:pPr>
            <a:endParaRPr lang="en-US" sz="2400" dirty="0">
              <a:solidFill>
                <a:schemeClr val="accent2"/>
              </a:solidFill>
            </a:endParaRPr>
          </a:p>
          <a:p>
            <a:pPr marL="0" indent="0">
              <a:buNone/>
            </a:pPr>
            <a:r>
              <a:rPr lang="en-US" sz="2400" dirty="0">
                <a:solidFill>
                  <a:schemeClr val="accent2"/>
                </a:solidFill>
              </a:rPr>
              <a:t>If, after an investigation has been conducted, the principal or his or her designee determines that there has been a violation of this policy, the governing body shall determine appropriate consequences for the employee or volunteer.  </a:t>
            </a:r>
          </a:p>
          <a:p>
            <a:endParaRPr lang="en-US" dirty="0"/>
          </a:p>
        </p:txBody>
      </p:sp>
    </p:spTree>
    <p:extLst>
      <p:ext uri="{BB962C8B-B14F-4D97-AF65-F5344CB8AC3E}">
        <p14:creationId xmlns:p14="http://schemas.microsoft.com/office/powerpoint/2010/main" val="2974878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582886-877C-4AEC-A77F-8055EB9A0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8" name="Freeform 14">
              <a:extLst>
                <a:ext uri="{FF2B5EF4-FFF2-40B4-BE49-F238E27FC236}">
                  <a16:creationId xmlns:a16="http://schemas.microsoft.com/office/drawing/2014/main" id="{171A838D-27EA-485C-9A80-DCE624AB3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 name="Straight Connector 8">
              <a:extLst>
                <a:ext uri="{FF2B5EF4-FFF2-40B4-BE49-F238E27FC236}">
                  <a16:creationId xmlns:a16="http://schemas.microsoft.com/office/drawing/2014/main" id="{9059F313-A1BB-425E-9626-2BD43CAC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9ABF76A-A1AE-44BB-9ECB-D55D2FE29B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5B6D2EC4-82D3-43B8-82D6-028CB4345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25">
              <a:extLst>
                <a:ext uri="{FF2B5EF4-FFF2-40B4-BE49-F238E27FC236}">
                  <a16:creationId xmlns:a16="http://schemas.microsoft.com/office/drawing/2014/main" id="{520034CE-71F9-4E0F-94D8-99335CB85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1926C6C0-16F7-4CDC-B481-2D19B2F3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7">
              <a:extLst>
                <a:ext uri="{FF2B5EF4-FFF2-40B4-BE49-F238E27FC236}">
                  <a16:creationId xmlns:a16="http://schemas.microsoft.com/office/drawing/2014/main" id="{042CE423-CE6E-4EE9-91F2-3E40EFB40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8">
              <a:extLst>
                <a:ext uri="{FF2B5EF4-FFF2-40B4-BE49-F238E27FC236}">
                  <a16:creationId xmlns:a16="http://schemas.microsoft.com/office/drawing/2014/main" id="{699BB4BD-31D7-434C-A6DB-E2CF3ACF6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9">
              <a:extLst>
                <a:ext uri="{FF2B5EF4-FFF2-40B4-BE49-F238E27FC236}">
                  <a16:creationId xmlns:a16="http://schemas.microsoft.com/office/drawing/2014/main" id="{23D406B8-656A-4D8B-91D0-BF4202C86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83F4BFB6-D6B8-446C-8E17-3D54DCA9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9" name="Rectangle 18">
            <a:extLst>
              <a:ext uri="{FF2B5EF4-FFF2-40B4-BE49-F238E27FC236}">
                <a16:creationId xmlns:a16="http://schemas.microsoft.com/office/drawing/2014/main" id="{9B8A5A16-7BE9-4AA1-9B5E-00FAFA5C8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93528F3-EFCB-4F9C-AC6F-A130BC6FAC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2" name="Straight Connector 21">
              <a:extLst>
                <a:ext uri="{FF2B5EF4-FFF2-40B4-BE49-F238E27FC236}">
                  <a16:creationId xmlns:a16="http://schemas.microsoft.com/office/drawing/2014/main" id="{433639C4-7BA8-46BF-B77F-C44F350F89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B4FA542-2523-4BD8-BCF7-09F23BB6A2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0DC937BF-4C1E-4507-B43D-0C7644CAE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5">
              <a:extLst>
                <a:ext uri="{FF2B5EF4-FFF2-40B4-BE49-F238E27FC236}">
                  <a16:creationId xmlns:a16="http://schemas.microsoft.com/office/drawing/2014/main" id="{47E376DE-2C96-4763-AD42-01D60C2B0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B158AF34-A9BC-4D79-9525-2D35595408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7">
              <a:extLst>
                <a:ext uri="{FF2B5EF4-FFF2-40B4-BE49-F238E27FC236}">
                  <a16:creationId xmlns:a16="http://schemas.microsoft.com/office/drawing/2014/main" id="{9C7FAAF9-2552-422D-846A-3ADC4AD46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8">
              <a:extLst>
                <a:ext uri="{FF2B5EF4-FFF2-40B4-BE49-F238E27FC236}">
                  <a16:creationId xmlns:a16="http://schemas.microsoft.com/office/drawing/2014/main" id="{AE9C7168-E636-4C02-96D2-6D58240358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9">
              <a:extLst>
                <a:ext uri="{FF2B5EF4-FFF2-40B4-BE49-F238E27FC236}">
                  <a16:creationId xmlns:a16="http://schemas.microsoft.com/office/drawing/2014/main" id="{EFA004EC-0377-4ED7-AA13-B901F5D0BE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Isosceles Triangle 29">
              <a:extLst>
                <a:ext uri="{FF2B5EF4-FFF2-40B4-BE49-F238E27FC236}">
                  <a16:creationId xmlns:a16="http://schemas.microsoft.com/office/drawing/2014/main" id="{7874CAB0-23F6-4DCB-B2FB-6ABE95AA5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a:extLst>
                <a:ext uri="{FF2B5EF4-FFF2-40B4-BE49-F238E27FC236}">
                  <a16:creationId xmlns:a16="http://schemas.microsoft.com/office/drawing/2014/main" id="{8024AF93-149D-4CDC-9A3F-5B87F347D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title"/>
          </p:nvPr>
        </p:nvSpPr>
        <p:spPr>
          <a:xfrm>
            <a:off x="601758" y="888520"/>
            <a:ext cx="9249608" cy="5309079"/>
          </a:xfrm>
          <a:solidFill>
            <a:srgbClr val="001648"/>
          </a:solidFill>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vert="horz" lIns="91440" tIns="45720" rIns="91440" bIns="45720" rtlCol="0" anchor="b">
            <a:normAutofit/>
          </a:bodyPr>
          <a:lstStyle/>
          <a:p>
            <a:pPr>
              <a:lnSpc>
                <a:spcPct val="90000"/>
              </a:lnSpc>
            </a:pPr>
            <a:br>
              <a:rPr lang="en-US" sz="2200" spc="150" dirty="0">
                <a:solidFill>
                  <a:srgbClr val="FFFFFF"/>
                </a:solidFill>
                <a:latin typeface="+mn-lt"/>
              </a:rPr>
            </a:br>
            <a:r>
              <a:rPr lang="en-US" sz="2200" spc="150" dirty="0">
                <a:solidFill>
                  <a:srgbClr val="FFFFFF"/>
                </a:solidFill>
                <a:latin typeface="+mn-lt"/>
              </a:rPr>
              <a:t>“</a:t>
            </a:r>
            <a:r>
              <a:rPr lang="en-US" sz="2200" dirty="0">
                <a:solidFill>
                  <a:srgbClr val="FFFFFF"/>
                </a:solidFill>
                <a:latin typeface="+mn-lt"/>
              </a:rPr>
              <a:t>Remember, if we know the signs of abuse, we can identify potential abuse before it happens and won’t have to rely on a child to report an incident.”</a:t>
            </a:r>
            <a:br>
              <a:rPr lang="en-US" sz="2200" dirty="0">
                <a:solidFill>
                  <a:srgbClr val="FFFFFF"/>
                </a:solidFill>
                <a:latin typeface="+mn-lt"/>
              </a:rPr>
            </a:br>
            <a:br>
              <a:rPr lang="en-US" sz="2200" dirty="0">
                <a:solidFill>
                  <a:srgbClr val="FFFFFF"/>
                </a:solidFill>
                <a:latin typeface="+mn-lt"/>
              </a:rPr>
            </a:br>
            <a:r>
              <a:rPr lang="en-US" sz="2200" b="1" u="sng" dirty="0">
                <a:solidFill>
                  <a:srgbClr val="FFFFFF"/>
                </a:solidFill>
                <a:latin typeface="+mn-lt"/>
              </a:rPr>
              <a:t>Sexual Abuse is an act of betrayal and the destruction of trust.</a:t>
            </a:r>
            <a:br>
              <a:rPr lang="en-US" sz="2200" b="1" u="sng" spc="150" dirty="0">
                <a:solidFill>
                  <a:srgbClr val="FFFFFF"/>
                </a:solidFill>
                <a:latin typeface="+mn-lt"/>
              </a:rPr>
            </a:br>
            <a:br>
              <a:rPr lang="en-US" sz="2200" b="1" u="sng" spc="150" dirty="0">
                <a:solidFill>
                  <a:srgbClr val="FFFFFF"/>
                </a:solidFill>
                <a:latin typeface="+mn-lt"/>
              </a:rPr>
            </a:br>
            <a:r>
              <a:rPr lang="en-US" sz="2200" dirty="0">
                <a:solidFill>
                  <a:srgbClr val="FFFFFF"/>
                </a:solidFill>
                <a:latin typeface="+mn-lt"/>
              </a:rPr>
              <a:t>Many of the signs of sexual abuse in children and youth are the same as those who have been emotionally abused.  They include:</a:t>
            </a:r>
            <a:br>
              <a:rPr lang="en-US" sz="2200" dirty="0">
                <a:solidFill>
                  <a:srgbClr val="FFFFFF"/>
                </a:solidFill>
                <a:latin typeface="+mn-lt"/>
              </a:rPr>
            </a:br>
            <a:r>
              <a:rPr lang="en-US" sz="2200" dirty="0">
                <a:solidFill>
                  <a:srgbClr val="FFFFFF"/>
                </a:solidFill>
                <a:latin typeface="+mn-lt"/>
              </a:rPr>
              <a:t>suicidal thoughts, self-harm, depression or extreme fears; withdrawal from previous fun activities, sleep problems and regression.</a:t>
            </a:r>
            <a:br>
              <a:rPr lang="en-US" sz="2200" spc="150" dirty="0">
                <a:solidFill>
                  <a:srgbClr val="FFFFFF"/>
                </a:solidFill>
                <a:latin typeface="+mn-lt"/>
              </a:rPr>
            </a:br>
            <a:br>
              <a:rPr lang="en-US" sz="2200" dirty="0">
                <a:solidFill>
                  <a:srgbClr val="FFFFFF"/>
                </a:solidFill>
                <a:latin typeface="+mn-lt"/>
              </a:rPr>
            </a:br>
            <a:r>
              <a:rPr lang="en-US" sz="2200" i="1" dirty="0">
                <a:solidFill>
                  <a:srgbClr val="FFFFFF"/>
                </a:solidFill>
                <a:latin typeface="+mn-lt"/>
              </a:rPr>
              <a:t>If you see something, say something.</a:t>
            </a:r>
            <a:br>
              <a:rPr lang="en-US" sz="2200" b="1" dirty="0">
                <a:solidFill>
                  <a:srgbClr val="FFFFFF"/>
                </a:solidFill>
                <a:latin typeface="+mn-lt"/>
              </a:rPr>
            </a:br>
            <a:br>
              <a:rPr lang="en-US" sz="2200" b="1" dirty="0">
                <a:solidFill>
                  <a:srgbClr val="FFFFFF"/>
                </a:solidFill>
                <a:latin typeface="+mn-lt"/>
              </a:rPr>
            </a:br>
            <a:r>
              <a:rPr lang="en-US" sz="2200" dirty="0">
                <a:solidFill>
                  <a:srgbClr val="FFFFFF"/>
                </a:solidFill>
                <a:latin typeface="+mn-lt"/>
              </a:rPr>
              <a:t>If not you…. then who?</a:t>
            </a:r>
            <a:br>
              <a:rPr lang="en-US" sz="2200" dirty="0">
                <a:solidFill>
                  <a:srgbClr val="FFFFFF"/>
                </a:solidFill>
                <a:latin typeface="+mn-lt"/>
              </a:rPr>
            </a:br>
            <a:r>
              <a:rPr lang="en-US" sz="2200" dirty="0">
                <a:solidFill>
                  <a:srgbClr val="FFFFFF"/>
                </a:solidFill>
                <a:latin typeface="+mn-lt"/>
              </a:rPr>
              <a:t>If not now….then when?</a:t>
            </a:r>
            <a:br>
              <a:rPr lang="en-US" sz="1400" spc="150" dirty="0">
                <a:solidFill>
                  <a:srgbClr val="FFFFFF"/>
                </a:solidFill>
              </a:rPr>
            </a:br>
            <a:br>
              <a:rPr lang="en-US" sz="1400" spc="150" dirty="0">
                <a:solidFill>
                  <a:srgbClr val="FFFFFF"/>
                </a:solidFill>
              </a:rPr>
            </a:br>
            <a:endParaRPr lang="en-US" sz="1400" spc="150" dirty="0">
              <a:solidFill>
                <a:srgbClr val="FFFFFF"/>
              </a:solidFill>
            </a:endParaRPr>
          </a:p>
        </p:txBody>
      </p:sp>
    </p:spTree>
    <p:extLst>
      <p:ext uri="{BB962C8B-B14F-4D97-AF65-F5344CB8AC3E}">
        <p14:creationId xmlns:p14="http://schemas.microsoft.com/office/powerpoint/2010/main" val="45320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8D8BD-F3B8-692E-020E-675CC961B846}"/>
              </a:ext>
            </a:extLst>
          </p:cNvPr>
          <p:cNvSpPr>
            <a:spLocks noGrp="1"/>
          </p:cNvSpPr>
          <p:nvPr>
            <p:ph type="title"/>
          </p:nvPr>
        </p:nvSpPr>
        <p:spPr>
          <a:xfrm>
            <a:off x="677334" y="428626"/>
            <a:ext cx="8596668" cy="1238249"/>
          </a:xfrm>
          <a:solidFill>
            <a:schemeClr val="accent2"/>
          </a:solidFill>
        </p:spPr>
        <p:txBody>
          <a:bodyPr>
            <a:normAutofit/>
          </a:bodyPr>
          <a:lstStyle/>
          <a:p>
            <a:pPr algn="ctr"/>
            <a:r>
              <a:rPr lang="en-US" dirty="0">
                <a:solidFill>
                  <a:schemeClr val="bg1"/>
                </a:solidFill>
              </a:rPr>
              <a:t>Consequences for a violation of policy may include, but are not limited to: </a:t>
            </a:r>
          </a:p>
        </p:txBody>
      </p:sp>
      <p:sp>
        <p:nvSpPr>
          <p:cNvPr id="3" name="Content Placeholder 2">
            <a:extLst>
              <a:ext uri="{FF2B5EF4-FFF2-40B4-BE49-F238E27FC236}">
                <a16:creationId xmlns:a16="http://schemas.microsoft.com/office/drawing/2014/main" id="{6F8F177F-5624-CB7C-4ED7-CB2CEEACA426}"/>
              </a:ext>
            </a:extLst>
          </p:cNvPr>
          <p:cNvSpPr>
            <a:spLocks noGrp="1"/>
          </p:cNvSpPr>
          <p:nvPr>
            <p:ph idx="1"/>
          </p:nvPr>
        </p:nvSpPr>
        <p:spPr>
          <a:xfrm>
            <a:off x="677334" y="1895475"/>
            <a:ext cx="8596668" cy="3400425"/>
          </a:xfrm>
        </p:spPr>
        <p:txBody>
          <a:bodyPr>
            <a:normAutofit/>
          </a:bodyPr>
          <a:lstStyle/>
          <a:p>
            <a:pPr fontAlgn="base"/>
            <a:r>
              <a:rPr lang="en-US" sz="2800" dirty="0">
                <a:solidFill>
                  <a:schemeClr val="tx2"/>
                </a:solidFill>
              </a:rPr>
              <a:t>Verbal or written warning;</a:t>
            </a:r>
          </a:p>
          <a:p>
            <a:pPr fontAlgn="base"/>
            <a:r>
              <a:rPr lang="en-US" sz="2800" dirty="0">
                <a:solidFill>
                  <a:schemeClr val="tx2"/>
                </a:solidFill>
              </a:rPr>
              <a:t>Required training or corrective action:</a:t>
            </a:r>
          </a:p>
          <a:p>
            <a:pPr fontAlgn="base"/>
            <a:r>
              <a:rPr lang="en-US" sz="2800" dirty="0">
                <a:solidFill>
                  <a:schemeClr val="tx2"/>
                </a:solidFill>
              </a:rPr>
              <a:t>Suspension or administrative leave;</a:t>
            </a:r>
          </a:p>
          <a:p>
            <a:pPr fontAlgn="base"/>
            <a:r>
              <a:rPr lang="en-US" sz="2800" dirty="0">
                <a:solidFill>
                  <a:schemeClr val="tx2"/>
                </a:solidFill>
              </a:rPr>
              <a:t>Removal from volunteer services;</a:t>
            </a:r>
          </a:p>
          <a:p>
            <a:pPr fontAlgn="base"/>
            <a:r>
              <a:rPr lang="en-US" sz="2800" dirty="0">
                <a:solidFill>
                  <a:schemeClr val="tx2"/>
                </a:solidFill>
              </a:rPr>
              <a:t>Termination of employment; and or </a:t>
            </a:r>
          </a:p>
          <a:p>
            <a:pPr fontAlgn="base"/>
            <a:r>
              <a:rPr lang="en-US" sz="2800" dirty="0">
                <a:solidFill>
                  <a:schemeClr val="tx2"/>
                </a:solidFill>
              </a:rPr>
              <a:t>Banishment from school property.</a:t>
            </a:r>
          </a:p>
          <a:p>
            <a:endParaRPr lang="en-US" dirty="0"/>
          </a:p>
        </p:txBody>
      </p:sp>
    </p:spTree>
    <p:extLst>
      <p:ext uri="{BB962C8B-B14F-4D97-AF65-F5344CB8AC3E}">
        <p14:creationId xmlns:p14="http://schemas.microsoft.com/office/powerpoint/2010/main" val="868197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7C30686-186F-AF7C-1D7B-DF5F711DA538}"/>
              </a:ext>
            </a:extLst>
          </p:cNvPr>
          <p:cNvSpPr>
            <a:spLocks noGrp="1"/>
          </p:cNvSpPr>
          <p:nvPr>
            <p:ph type="title"/>
          </p:nvPr>
        </p:nvSpPr>
        <p:spPr>
          <a:xfrm>
            <a:off x="677334" y="609599"/>
            <a:ext cx="3843375" cy="5545667"/>
          </a:xfrm>
        </p:spPr>
        <p:txBody>
          <a:bodyPr anchor="ctr">
            <a:normAutofit/>
          </a:bodyPr>
          <a:lstStyle/>
          <a:p>
            <a:r>
              <a:rPr lang="en-US">
                <a:solidFill>
                  <a:schemeClr val="tx1">
                    <a:lumMod val="85000"/>
                    <a:lumOff val="15000"/>
                  </a:schemeClr>
                </a:solidFill>
              </a:rPr>
              <a:t>VIII. Training</a:t>
            </a:r>
          </a:p>
        </p:txBody>
      </p:sp>
      <p:sp>
        <p:nvSpPr>
          <p:cNvPr id="28" name="Content Placeholder 2">
            <a:extLst>
              <a:ext uri="{FF2B5EF4-FFF2-40B4-BE49-F238E27FC236}">
                <a16:creationId xmlns:a16="http://schemas.microsoft.com/office/drawing/2014/main" id="{B0368DA9-D778-8CDB-B24F-78B3E2368E99}"/>
              </a:ext>
            </a:extLst>
          </p:cNvPr>
          <p:cNvSpPr>
            <a:spLocks noGrp="1"/>
          </p:cNvSpPr>
          <p:nvPr>
            <p:ph idx="1"/>
          </p:nvPr>
        </p:nvSpPr>
        <p:spPr>
          <a:xfrm>
            <a:off x="6116084" y="609600"/>
            <a:ext cx="5511296" cy="5545667"/>
          </a:xfrm>
        </p:spPr>
        <p:txBody>
          <a:bodyPr anchor="ctr">
            <a:normAutofit/>
          </a:bodyPr>
          <a:lstStyle/>
          <a:p>
            <a:pPr marL="0" indent="0">
              <a:buNone/>
            </a:pPr>
            <a:r>
              <a:rPr lang="en-US" dirty="0">
                <a:solidFill>
                  <a:srgbClr val="FFFFFF"/>
                </a:solidFill>
              </a:rPr>
              <a:t>Beginning in the 2026-27 school year and annually thereafter, the School shall provide training to employees on at least all of the following:</a:t>
            </a:r>
          </a:p>
          <a:p>
            <a:r>
              <a:rPr lang="en-US" dirty="0">
                <a:solidFill>
                  <a:srgbClr val="FFFFFF"/>
                </a:solidFill>
              </a:rPr>
              <a:t>Appropriate standards and methods of communicating with students;</a:t>
            </a:r>
          </a:p>
          <a:p>
            <a:r>
              <a:rPr lang="en-US" dirty="0">
                <a:solidFill>
                  <a:srgbClr val="FFFFFF"/>
                </a:solidFill>
              </a:rPr>
              <a:t>Identifying unprofessional and inappropriate behaviors:</a:t>
            </a:r>
          </a:p>
          <a:p>
            <a:r>
              <a:rPr lang="en-US" dirty="0">
                <a:solidFill>
                  <a:srgbClr val="FFFFFF"/>
                </a:solidFill>
              </a:rPr>
              <a:t>Preventing professional boundary violations;</a:t>
            </a:r>
          </a:p>
          <a:p>
            <a:r>
              <a:rPr lang="en-US" dirty="0">
                <a:solidFill>
                  <a:srgbClr val="FFFFFF"/>
                </a:solidFill>
              </a:rPr>
              <a:t>Reporting suspected misconduct;</a:t>
            </a:r>
          </a:p>
          <a:p>
            <a:r>
              <a:rPr lang="en-US" dirty="0">
                <a:solidFill>
                  <a:srgbClr val="FFFFFF"/>
                </a:solidFill>
              </a:rPr>
              <a:t>Any changes or additions to this policy.</a:t>
            </a:r>
          </a:p>
          <a:p>
            <a:pPr marL="0" indent="0">
              <a:buNone/>
            </a:pPr>
            <a:r>
              <a:rPr lang="en-US" dirty="0">
                <a:solidFill>
                  <a:srgbClr val="FFFFFF"/>
                </a:solidFill>
              </a:rPr>
              <a:t>Volunteers at the school will be given a copy of this policy and the School shall answer any questions the volunteer has on the policy or appropriate standards and methods of communicating with students.</a:t>
            </a:r>
          </a:p>
        </p:txBody>
      </p:sp>
    </p:spTree>
    <p:extLst>
      <p:ext uri="{BB962C8B-B14F-4D97-AF65-F5344CB8AC3E}">
        <p14:creationId xmlns:p14="http://schemas.microsoft.com/office/powerpoint/2010/main" val="2670382154"/>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Freeform: Shape 26">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53B0C48-0A06-6203-04AF-071F34F4F6C3}"/>
              </a:ext>
            </a:extLst>
          </p:cNvPr>
          <p:cNvSpPr>
            <a:spLocks noGrp="1"/>
          </p:cNvSpPr>
          <p:nvPr>
            <p:ph type="title"/>
          </p:nvPr>
        </p:nvSpPr>
        <p:spPr>
          <a:xfrm>
            <a:off x="7181723" y="609600"/>
            <a:ext cx="4512989" cy="2227730"/>
          </a:xfrm>
        </p:spPr>
        <p:txBody>
          <a:bodyPr anchor="ctr">
            <a:normAutofit/>
          </a:bodyPr>
          <a:lstStyle/>
          <a:p>
            <a:r>
              <a:rPr lang="en-US" dirty="0">
                <a:solidFill>
                  <a:srgbClr val="FFFFFF"/>
                </a:solidFill>
              </a:rPr>
              <a:t>IX. Implementation</a:t>
            </a:r>
          </a:p>
        </p:txBody>
      </p:sp>
      <p:pic>
        <p:nvPicPr>
          <p:cNvPr id="4" name="Picture 2" descr="Implications ~ Definition, Meaning &amp; Use In A Sentence">
            <a:extLst>
              <a:ext uri="{FF2B5EF4-FFF2-40B4-BE49-F238E27FC236}">
                <a16:creationId xmlns:a16="http://schemas.microsoft.com/office/drawing/2014/main" id="{DAC39611-4924-5FE5-385A-FAD36E6A877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7251" y="2316417"/>
            <a:ext cx="3856774" cy="231406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667E817-0BC1-8F19-BAED-70FC992AC0AD}"/>
              </a:ext>
            </a:extLst>
          </p:cNvPr>
          <p:cNvSpPr>
            <a:spLocks noGrp="1"/>
          </p:cNvSpPr>
          <p:nvPr>
            <p:ph idx="1"/>
          </p:nvPr>
        </p:nvSpPr>
        <p:spPr>
          <a:xfrm>
            <a:off x="7181725" y="2837329"/>
            <a:ext cx="4512988" cy="3317938"/>
          </a:xfrm>
        </p:spPr>
        <p:txBody>
          <a:bodyPr anchor="t">
            <a:normAutofit/>
          </a:bodyPr>
          <a:lstStyle/>
          <a:p>
            <a:pPr marL="0" indent="0">
              <a:buNone/>
            </a:pPr>
            <a:r>
              <a:rPr lang="en-US" sz="2400" dirty="0">
                <a:solidFill>
                  <a:srgbClr val="FFFFFF"/>
                </a:solidFill>
              </a:rPr>
              <a:t>The principal or an individual designated by the principal shall implement procedures consistent with this policy and ensure that employees and volunteers are informed of its requirements. </a:t>
            </a:r>
          </a:p>
        </p:txBody>
      </p:sp>
    </p:spTree>
    <p:extLst>
      <p:ext uri="{BB962C8B-B14F-4D97-AF65-F5344CB8AC3E}">
        <p14:creationId xmlns:p14="http://schemas.microsoft.com/office/powerpoint/2010/main" val="4136842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FFD553-C235-A5C7-A8A3-67EF574D0575}"/>
              </a:ext>
            </a:extLst>
          </p:cNvPr>
          <p:cNvSpPr>
            <a:spLocks noGrp="1"/>
          </p:cNvSpPr>
          <p:nvPr>
            <p:ph type="title"/>
          </p:nvPr>
        </p:nvSpPr>
        <p:spPr>
          <a:xfrm>
            <a:off x="1043950" y="1179151"/>
            <a:ext cx="3300646" cy="4463889"/>
          </a:xfrm>
        </p:spPr>
        <p:txBody>
          <a:bodyPr anchor="ctr">
            <a:normAutofit/>
          </a:bodyPr>
          <a:lstStyle/>
          <a:p>
            <a:r>
              <a:rPr lang="en-US"/>
              <a:t>Legal Analysis</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D41790F-8C02-4E49-FFBD-17D3AB415012}"/>
              </a:ext>
            </a:extLst>
          </p:cNvPr>
          <p:cNvSpPr>
            <a:spLocks noGrp="1"/>
          </p:cNvSpPr>
          <p:nvPr>
            <p:ph idx="1"/>
          </p:nvPr>
        </p:nvSpPr>
        <p:spPr>
          <a:xfrm>
            <a:off x="4939813" y="634041"/>
            <a:ext cx="6341016" cy="5589917"/>
          </a:xfrm>
        </p:spPr>
        <p:txBody>
          <a:bodyPr anchor="ctr">
            <a:noAutofit/>
          </a:bodyPr>
          <a:lstStyle/>
          <a:p>
            <a:pPr marL="0" indent="0">
              <a:lnSpc>
                <a:spcPct val="90000"/>
              </a:lnSpc>
              <a:buNone/>
            </a:pPr>
            <a:r>
              <a:rPr lang="en-US" sz="1400" dirty="0">
                <a:solidFill>
                  <a:schemeClr val="tx2"/>
                </a:solidFill>
              </a:rPr>
              <a:t>This communication policy applies only when the employee or volunteer is acting in their official capacity. </a:t>
            </a:r>
            <a:r>
              <a:rPr lang="en-US" sz="1400" i="1" dirty="0">
                <a:solidFill>
                  <a:schemeClr val="tx2"/>
                </a:solidFill>
              </a:rPr>
              <a:t>ID.</a:t>
            </a:r>
            <a:r>
              <a:rPr lang="en-US" sz="1400" dirty="0">
                <a:solidFill>
                  <a:schemeClr val="tx2"/>
                </a:solidFill>
              </a:rPr>
              <a:t> Whether an employee or volunteer is acting in their official capacity is a fact-based analysis that depends on whether “the employee was at least partially actuated by the purpose to server the employer”. Olson v. Connerly, 156 Wis. 2d 488, 499-500, 457 N.W. 2d 479 (1990); see also Steve v. Christensen, 100 Wis. 2d 507, 511-12, 302 N.W.2d 448 (1981). Students covered by this policy include all students, not just students enrolled at the school where the employee or volunteer works, including students who are homeschooled.</a:t>
            </a:r>
          </a:p>
          <a:p>
            <a:pPr marL="0" indent="0">
              <a:lnSpc>
                <a:spcPct val="90000"/>
              </a:lnSpc>
              <a:buNone/>
            </a:pPr>
            <a:r>
              <a:rPr lang="en-US" sz="1400" dirty="0">
                <a:solidFill>
                  <a:schemeClr val="tx2"/>
                </a:solidFill>
              </a:rPr>
              <a:t>Wis. Stat. s118.07(7)(a). This policy also applies to communications that occur both during and outside of school hours.</a:t>
            </a:r>
          </a:p>
          <a:p>
            <a:pPr marL="0" indent="0">
              <a:lnSpc>
                <a:spcPct val="90000"/>
              </a:lnSpc>
              <a:buNone/>
            </a:pPr>
            <a:r>
              <a:rPr lang="en-US" sz="1400" dirty="0">
                <a:solidFill>
                  <a:schemeClr val="tx2"/>
                </a:solidFill>
              </a:rPr>
              <a:t>Annually, public, private and charter schools must provide training in identifying, preventing and reporting grooming and professional boundary violations to it employees. Wis Stat. s 118.07(7)(b).</a:t>
            </a:r>
          </a:p>
          <a:p>
            <a:pPr marL="0" indent="0">
              <a:lnSpc>
                <a:spcPct val="90000"/>
              </a:lnSpc>
              <a:buNone/>
            </a:pPr>
            <a:r>
              <a:rPr lang="en-US" sz="1400" dirty="0">
                <a:solidFill>
                  <a:schemeClr val="tx2"/>
                </a:solidFill>
              </a:rPr>
              <a:t>School teachers, administrators, counselors, and other employees who have reasonable cause to suspect that a child has been abuse or neglected or has been threatened with abuse and neglect must report such abuse or neglect to the county department or licensed child welfare agency, whichever applies. </a:t>
            </a:r>
            <a:r>
              <a:rPr lang="en-US" sz="1400" dirty="0" err="1">
                <a:solidFill>
                  <a:schemeClr val="tx2"/>
                </a:solidFill>
              </a:rPr>
              <a:t>Wis.Stat</a:t>
            </a:r>
            <a:r>
              <a:rPr lang="en-US" sz="1400" dirty="0">
                <a:solidFill>
                  <a:schemeClr val="tx2"/>
                </a:solidFill>
              </a:rPr>
              <a:t>. s 48.981 (2) (a) 14.-16m.</a:t>
            </a:r>
          </a:p>
          <a:p>
            <a:pPr marL="0" indent="0">
              <a:buNone/>
            </a:pPr>
            <a:r>
              <a:rPr lang="en-US" sz="1400" dirty="0">
                <a:solidFill>
                  <a:schemeClr val="tx2"/>
                </a:solidFill>
              </a:rPr>
              <a:t>School teachers, administrators, counselors, and other employees who have reasonable cause to suspect that a child has been abuse or neglected or has been threatened with abuse and neglect must report such abuse or neglect to the county department or licensed child welfare agency, whichever applies. </a:t>
            </a:r>
            <a:r>
              <a:rPr lang="en-US" sz="1400" dirty="0" err="1">
                <a:solidFill>
                  <a:schemeClr val="tx2"/>
                </a:solidFill>
              </a:rPr>
              <a:t>Wis.Stat</a:t>
            </a:r>
            <a:r>
              <a:rPr lang="en-US" sz="1400" dirty="0">
                <a:solidFill>
                  <a:schemeClr val="tx2"/>
                </a:solidFill>
              </a:rPr>
              <a:t>. s 48.981 (2) (a) 14.-16m.</a:t>
            </a:r>
          </a:p>
          <a:p>
            <a:pPr marL="0" indent="0">
              <a:buNone/>
            </a:pPr>
            <a:r>
              <a:rPr lang="en-US" sz="1400" dirty="0">
                <a:solidFill>
                  <a:schemeClr val="tx2"/>
                </a:solidFill>
              </a:rPr>
              <a:t>All public, private and charter schools are required to notify the parent or guardian of each student alleged to be the victim of any report alleging sexual misconduct. Wis. Stat. s 118.07(6).</a:t>
            </a:r>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11910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p:cNvSpPr>
            <a:spLocks noGrp="1"/>
          </p:cNvSpPr>
          <p:nvPr>
            <p:ph type="title"/>
          </p:nvPr>
        </p:nvSpPr>
        <p:spPr>
          <a:xfrm>
            <a:off x="7036456" y="300263"/>
            <a:ext cx="4203045" cy="1375608"/>
          </a:xfrm>
        </p:spPr>
        <p:txBody>
          <a:bodyPr anchor="ctr">
            <a:normAutofit/>
          </a:bodyPr>
          <a:lstStyle/>
          <a:p>
            <a:pPr algn="r">
              <a:lnSpc>
                <a:spcPct val="90000"/>
              </a:lnSpc>
            </a:pPr>
            <a:r>
              <a:rPr lang="en-US" sz="3100" dirty="0">
                <a:solidFill>
                  <a:schemeClr val="tx2"/>
                </a:solidFill>
              </a:rPr>
              <a:t>Maintaining Boundaries with Students</a:t>
            </a:r>
          </a:p>
        </p:txBody>
      </p:sp>
      <p:sp>
        <p:nvSpPr>
          <p:cNvPr id="3" name="Content Placeholder 2"/>
          <p:cNvSpPr>
            <a:spLocks noGrp="1"/>
          </p:cNvSpPr>
          <p:nvPr>
            <p:ph idx="1"/>
          </p:nvPr>
        </p:nvSpPr>
        <p:spPr>
          <a:xfrm>
            <a:off x="319246" y="785005"/>
            <a:ext cx="4457940" cy="5115464"/>
          </a:xfrm>
        </p:spPr>
        <p:txBody>
          <a:bodyPr>
            <a:normAutofit/>
          </a:bodyPr>
          <a:lstStyle/>
          <a:p>
            <a:pPr marL="0" indent="0">
              <a:lnSpc>
                <a:spcPct val="90000"/>
              </a:lnSpc>
              <a:buNone/>
            </a:pPr>
            <a:r>
              <a:rPr lang="en-US" sz="1400" dirty="0">
                <a:solidFill>
                  <a:schemeClr val="bg1"/>
                </a:solidFill>
              </a:rPr>
              <a:t>Boundaries are limits that should be observed.   Boundaries are normal, natural and healthy.  They help enable us to practice virtue.</a:t>
            </a:r>
          </a:p>
          <a:p>
            <a:pPr marL="0" indent="0">
              <a:lnSpc>
                <a:spcPct val="90000"/>
              </a:lnSpc>
              <a:buNone/>
            </a:pPr>
            <a:r>
              <a:rPr lang="en-US" sz="1400" dirty="0">
                <a:solidFill>
                  <a:schemeClr val="bg1"/>
                </a:solidFill>
              </a:rPr>
              <a:t>When teachers and staff observe appropriate boundaries with minors, it helps create a safe environment where students can focus on learning and experience healthy social, emotional and spiritual growth.</a:t>
            </a:r>
          </a:p>
          <a:p>
            <a:pPr marL="0" indent="0">
              <a:lnSpc>
                <a:spcPct val="90000"/>
              </a:lnSpc>
              <a:buNone/>
            </a:pPr>
            <a:r>
              <a:rPr lang="en-US" sz="1400" dirty="0">
                <a:solidFill>
                  <a:schemeClr val="bg1"/>
                </a:solidFill>
              </a:rPr>
              <a:t>Displaying appropriate boundaries means:</a:t>
            </a:r>
          </a:p>
          <a:p>
            <a:pPr>
              <a:lnSpc>
                <a:spcPct val="90000"/>
              </a:lnSpc>
              <a:buFont typeface="Wingdings" panose="05000000000000000000" pitchFamily="2" charset="2"/>
              <a:buChar char="ü"/>
            </a:pPr>
            <a:r>
              <a:rPr lang="en-US" sz="1400" dirty="0">
                <a:solidFill>
                  <a:schemeClr val="bg1"/>
                </a:solidFill>
              </a:rPr>
              <a:t>Interacting with students as a professional rather than a peer or friend</a:t>
            </a:r>
          </a:p>
          <a:p>
            <a:pPr>
              <a:lnSpc>
                <a:spcPct val="90000"/>
              </a:lnSpc>
              <a:buFont typeface="Wingdings" panose="05000000000000000000" pitchFamily="2" charset="2"/>
              <a:buChar char="ü"/>
            </a:pPr>
            <a:r>
              <a:rPr lang="en-US" sz="1400" dirty="0">
                <a:solidFill>
                  <a:schemeClr val="bg1"/>
                </a:solidFill>
              </a:rPr>
              <a:t>Respecting other’s personal space: not being intrusive or domineering</a:t>
            </a:r>
          </a:p>
          <a:p>
            <a:pPr>
              <a:lnSpc>
                <a:spcPct val="90000"/>
              </a:lnSpc>
              <a:buFont typeface="Wingdings" panose="05000000000000000000" pitchFamily="2" charset="2"/>
              <a:buChar char="ü"/>
            </a:pPr>
            <a:r>
              <a:rPr lang="en-US" sz="1400" dirty="0">
                <a:solidFill>
                  <a:schemeClr val="bg1"/>
                </a:solidFill>
              </a:rPr>
              <a:t>Recognizing the limits of one’s role (e.g. a teacher is not a counselor)</a:t>
            </a:r>
          </a:p>
          <a:p>
            <a:pPr>
              <a:lnSpc>
                <a:spcPct val="90000"/>
              </a:lnSpc>
              <a:buFont typeface="Wingdings" panose="05000000000000000000" pitchFamily="2" charset="2"/>
              <a:buChar char="ü"/>
            </a:pPr>
            <a:r>
              <a:rPr lang="en-US" sz="1400" dirty="0">
                <a:solidFill>
                  <a:schemeClr val="bg1"/>
                </a:solidFill>
              </a:rPr>
              <a:t>Recognizing that parents are the most important adult in a student’s lives</a:t>
            </a:r>
          </a:p>
          <a:p>
            <a:pPr marL="0" indent="0">
              <a:lnSpc>
                <a:spcPct val="90000"/>
              </a:lnSpc>
              <a:buNone/>
            </a:pPr>
            <a:r>
              <a:rPr lang="en-US" sz="1400" dirty="0">
                <a:solidFill>
                  <a:schemeClr val="bg1"/>
                </a:solidFill>
              </a:rPr>
              <a:t>When an adult violates boundaries with a minor, this may indicate an unhealthy relationship is being formed. Boundary violations are also part of the grooming process.  The offender is seeking to gain their trust in order to satisfy their personal need.  Grooming can lead to sexual abuse.</a:t>
            </a:r>
          </a:p>
          <a:p>
            <a:pPr>
              <a:lnSpc>
                <a:spcPct val="90000"/>
              </a:lnSpc>
              <a:buFont typeface="Wingdings" panose="05000000000000000000" pitchFamily="2" charset="2"/>
              <a:buChar char="ü"/>
            </a:pPr>
            <a:endParaRPr lang="en-US" sz="900" dirty="0">
              <a:solidFill>
                <a:schemeClr val="bg1"/>
              </a:solidFill>
            </a:endParaRPr>
          </a:p>
          <a:p>
            <a:pPr>
              <a:lnSpc>
                <a:spcPct val="90000"/>
              </a:lnSpc>
            </a:pPr>
            <a:endParaRPr lang="en-US" sz="900" dirty="0">
              <a:solidFill>
                <a:schemeClr val="bg1"/>
              </a:solidFill>
            </a:endParaRPr>
          </a:p>
        </p:txBody>
      </p:sp>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6" name="Picture 5" descr="Row of chairs and tables">
            <a:extLst>
              <a:ext uri="{FF2B5EF4-FFF2-40B4-BE49-F238E27FC236}">
                <a16:creationId xmlns:a16="http://schemas.microsoft.com/office/drawing/2014/main" id="{8B9364E5-A151-6AD0-B87D-9CFD7E2DE9DF}"/>
              </a:ext>
            </a:extLst>
          </p:cNvPr>
          <p:cNvPicPr>
            <a:picLocks noChangeAspect="1"/>
          </p:cNvPicPr>
          <p:nvPr/>
        </p:nvPicPr>
        <p:blipFill>
          <a:blip r:embed="rId2"/>
          <a:stretch>
            <a:fillRect/>
          </a:stretch>
        </p:blipFill>
        <p:spPr>
          <a:xfrm>
            <a:off x="5818398" y="1675871"/>
            <a:ext cx="5835771" cy="3890514"/>
          </a:xfrm>
          <a:prstGeom prst="rect">
            <a:avLst/>
          </a:prstGeom>
        </p:spPr>
      </p:pic>
    </p:spTree>
    <p:extLst>
      <p:ext uri="{BB962C8B-B14F-4D97-AF65-F5344CB8AC3E}">
        <p14:creationId xmlns:p14="http://schemas.microsoft.com/office/powerpoint/2010/main" val="3090609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6280969-F024-466D-A1DB-4F848C51DE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63FDD802-E6D8-4979-A1B9-BA705AE4D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DE509DD-4B76-45F0-8144-02F1D7E1A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FEAEFD53-0220-48B1-9EA8-3EAE151E8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5">
              <a:extLst>
                <a:ext uri="{FF2B5EF4-FFF2-40B4-BE49-F238E27FC236}">
                  <a16:creationId xmlns:a16="http://schemas.microsoft.com/office/drawing/2014/main" id="{92E7FABD-916D-4FF9-B5F3-44E53AFD3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826F9772-AEFE-4C6D-82B6-1207069B8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7">
              <a:extLst>
                <a:ext uri="{FF2B5EF4-FFF2-40B4-BE49-F238E27FC236}">
                  <a16:creationId xmlns:a16="http://schemas.microsoft.com/office/drawing/2014/main" id="{ACFBF3A9-B76A-4B4B-B6D7-CA4651F5C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8">
              <a:extLst>
                <a:ext uri="{FF2B5EF4-FFF2-40B4-BE49-F238E27FC236}">
                  <a16:creationId xmlns:a16="http://schemas.microsoft.com/office/drawing/2014/main" id="{BF0FAA0A-B682-4A83-BDD8-BCE0AB41C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9">
              <a:extLst>
                <a:ext uri="{FF2B5EF4-FFF2-40B4-BE49-F238E27FC236}">
                  <a16:creationId xmlns:a16="http://schemas.microsoft.com/office/drawing/2014/main" id="{7874A013-E5E2-4AE1-8E93-029A2B41E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a:extLst>
                <a:ext uri="{FF2B5EF4-FFF2-40B4-BE49-F238E27FC236}">
                  <a16:creationId xmlns:a16="http://schemas.microsoft.com/office/drawing/2014/main" id="{4355329E-E608-4F7A-B4EF-8FEF07D75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Isosceles Triangle 24">
              <a:extLst>
                <a:ext uri="{FF2B5EF4-FFF2-40B4-BE49-F238E27FC236}">
                  <a16:creationId xmlns:a16="http://schemas.microsoft.com/office/drawing/2014/main" id="{53D9BFDF-B250-44FF-9BD7-C204EFBFC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title" idx="4294967295"/>
          </p:nvPr>
        </p:nvSpPr>
        <p:spPr>
          <a:xfrm>
            <a:off x="677334" y="609600"/>
            <a:ext cx="8596668" cy="1320800"/>
          </a:xfrm>
        </p:spPr>
        <p:txBody>
          <a:bodyPr vert="horz" lIns="91440" tIns="45720" rIns="91440" bIns="45720" rtlCol="0" anchor="t">
            <a:normAutofit/>
          </a:bodyPr>
          <a:lstStyle/>
          <a:p>
            <a:r>
              <a:rPr lang="en-US"/>
              <a:t>Why is it important to maintain appropriate Staff/Student Boundaries?</a:t>
            </a:r>
          </a:p>
        </p:txBody>
      </p:sp>
      <p:pic>
        <p:nvPicPr>
          <p:cNvPr id="10" name="Graphic 9" descr="Angel face outline with solid fill">
            <a:extLst>
              <a:ext uri="{FF2B5EF4-FFF2-40B4-BE49-F238E27FC236}">
                <a16:creationId xmlns:a16="http://schemas.microsoft.com/office/drawing/2014/main" id="{742BB759-6779-203E-9E08-BB6A9E8AF5A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42139" y="2159331"/>
            <a:ext cx="3769831" cy="3769831"/>
          </a:xfrm>
          <a:prstGeom prst="rect">
            <a:avLst/>
          </a:prstGeom>
        </p:spPr>
      </p:pic>
      <p:sp>
        <p:nvSpPr>
          <p:cNvPr id="3" name="Content Placeholder 2"/>
          <p:cNvSpPr>
            <a:spLocks noGrp="1"/>
          </p:cNvSpPr>
          <p:nvPr>
            <p:ph idx="4294967295"/>
          </p:nvPr>
        </p:nvSpPr>
        <p:spPr>
          <a:xfrm>
            <a:off x="4611970" y="1768415"/>
            <a:ext cx="4988298" cy="4796287"/>
          </a:xfrm>
        </p:spPr>
        <p:txBody>
          <a:bodyPr vert="horz" lIns="91440" tIns="45720" rIns="91440" bIns="45720" rtlCol="0">
            <a:normAutofit fontScale="92500"/>
          </a:bodyPr>
          <a:lstStyle/>
          <a:p>
            <a:pPr>
              <a:lnSpc>
                <a:spcPct val="90000"/>
              </a:lnSpc>
            </a:pPr>
            <a:r>
              <a:rPr lang="en-US" sz="2400" dirty="0">
                <a:solidFill>
                  <a:schemeClr val="tx2"/>
                </a:solidFill>
              </a:rPr>
              <a:t>Promotes healthy relationships</a:t>
            </a:r>
          </a:p>
          <a:p>
            <a:pPr>
              <a:lnSpc>
                <a:spcPct val="90000"/>
              </a:lnSpc>
            </a:pPr>
            <a:r>
              <a:rPr lang="en-US" sz="2400" dirty="0">
                <a:solidFill>
                  <a:schemeClr val="tx2"/>
                </a:solidFill>
              </a:rPr>
              <a:t>The focus remains on education</a:t>
            </a:r>
          </a:p>
          <a:p>
            <a:pPr>
              <a:lnSpc>
                <a:spcPct val="90000"/>
              </a:lnSpc>
            </a:pPr>
            <a:r>
              <a:rPr lang="en-US" sz="2400" dirty="0">
                <a:solidFill>
                  <a:schemeClr val="tx2"/>
                </a:solidFill>
              </a:rPr>
              <a:t>Helps to clarify roles</a:t>
            </a:r>
          </a:p>
          <a:p>
            <a:pPr>
              <a:lnSpc>
                <a:spcPct val="90000"/>
              </a:lnSpc>
            </a:pPr>
            <a:r>
              <a:rPr lang="en-US" sz="2400" dirty="0">
                <a:solidFill>
                  <a:schemeClr val="tx2"/>
                </a:solidFill>
              </a:rPr>
              <a:t>Models for students the appropriate and healthy ways to interact with others</a:t>
            </a:r>
          </a:p>
          <a:p>
            <a:pPr>
              <a:lnSpc>
                <a:spcPct val="90000"/>
              </a:lnSpc>
            </a:pPr>
            <a:r>
              <a:rPr lang="en-US" sz="2400" dirty="0">
                <a:solidFill>
                  <a:schemeClr val="tx2"/>
                </a:solidFill>
              </a:rPr>
              <a:t>Helps staff avoid the appearance of impropriety</a:t>
            </a:r>
          </a:p>
          <a:p>
            <a:pPr>
              <a:lnSpc>
                <a:spcPct val="90000"/>
              </a:lnSpc>
            </a:pPr>
            <a:r>
              <a:rPr lang="en-US" sz="2400" dirty="0">
                <a:solidFill>
                  <a:schemeClr val="tx2"/>
                </a:solidFill>
              </a:rPr>
              <a:t>Provides an emotional safe environment for students</a:t>
            </a:r>
          </a:p>
          <a:p>
            <a:pPr>
              <a:lnSpc>
                <a:spcPct val="90000"/>
              </a:lnSpc>
            </a:pPr>
            <a:r>
              <a:rPr lang="en-US" sz="2400" dirty="0">
                <a:solidFill>
                  <a:schemeClr val="tx2"/>
                </a:solidFill>
              </a:rPr>
              <a:t>Respects parental roles and authority</a:t>
            </a:r>
          </a:p>
          <a:p>
            <a:pPr marL="0" indent="0" algn="r">
              <a:lnSpc>
                <a:spcPct val="90000"/>
              </a:lnSpc>
              <a:buNone/>
            </a:pPr>
            <a:r>
              <a:rPr lang="en-US" sz="1500" dirty="0"/>
              <a:t>                                                            </a:t>
            </a:r>
          </a:p>
          <a:p>
            <a:pPr marL="0" indent="0">
              <a:lnSpc>
                <a:spcPct val="90000"/>
              </a:lnSpc>
              <a:buNone/>
            </a:pPr>
            <a:r>
              <a:rPr lang="en-US" sz="1500" i="1" dirty="0">
                <a:solidFill>
                  <a:schemeClr val="tx2"/>
                </a:solidFill>
              </a:rPr>
              <a:t>www.catholich.org/child-safety</a:t>
            </a:r>
          </a:p>
        </p:txBody>
      </p:sp>
    </p:spTree>
    <p:extLst>
      <p:ext uri="{BB962C8B-B14F-4D97-AF65-F5344CB8AC3E}">
        <p14:creationId xmlns:p14="http://schemas.microsoft.com/office/powerpoint/2010/main" val="5477322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356F361-DB9C-4716-8572-8E67E9AB4D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E6FF2CA3-6D93-438A-AA13-5844C345F8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D6C7FF8-C6AA-493F-BF62-FC52DE2770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215DAE39-2187-4AA8-8703-0F2B3BCFE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1D0826C5-89FD-49A0-9E8F-19DA04FE6F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CE0557FD-5B6C-4875-9EA4-18DAD6258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7">
              <a:extLst>
                <a:ext uri="{FF2B5EF4-FFF2-40B4-BE49-F238E27FC236}">
                  <a16:creationId xmlns:a16="http://schemas.microsoft.com/office/drawing/2014/main" id="{55C096D6-25B6-418D-8FFF-894AC5FB6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8">
              <a:extLst>
                <a:ext uri="{FF2B5EF4-FFF2-40B4-BE49-F238E27FC236}">
                  <a16:creationId xmlns:a16="http://schemas.microsoft.com/office/drawing/2014/main" id="{4480C8B4-C2F4-427B-B03E-ABF3C9AF1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9">
              <a:extLst>
                <a:ext uri="{FF2B5EF4-FFF2-40B4-BE49-F238E27FC236}">
                  <a16:creationId xmlns:a16="http://schemas.microsoft.com/office/drawing/2014/main" id="{E767DA1E-BBBF-419C-8E95-8393DA0F7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D88EF27D-D851-4A85-942B-DC69237C8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808DF878-FD48-4C53-8A3A-4636F450E3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title" idx="4294967295"/>
          </p:nvPr>
        </p:nvSpPr>
        <p:spPr>
          <a:xfrm>
            <a:off x="4056462" y="609600"/>
            <a:ext cx="5217540" cy="1320800"/>
          </a:xfrm>
        </p:spPr>
        <p:txBody>
          <a:bodyPr vert="horz" lIns="91440" tIns="45720" rIns="91440" bIns="45720" rtlCol="0" anchor="t">
            <a:normAutofit/>
          </a:bodyPr>
          <a:lstStyle/>
          <a:p>
            <a:r>
              <a:rPr lang="en-US" dirty="0"/>
              <a:t>       How to Maintain Boundaries with Students</a:t>
            </a:r>
          </a:p>
        </p:txBody>
      </p:sp>
      <p:pic>
        <p:nvPicPr>
          <p:cNvPr id="7" name="Graphic 6" descr="Classroom with solid fill">
            <a:extLst>
              <a:ext uri="{FF2B5EF4-FFF2-40B4-BE49-F238E27FC236}">
                <a16:creationId xmlns:a16="http://schemas.microsoft.com/office/drawing/2014/main" id="{FAB96CF0-478F-3D4D-062F-1FE535373DF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54037" y="523336"/>
            <a:ext cx="2601747" cy="2601747"/>
          </a:xfrm>
          <a:prstGeom prst="rect">
            <a:avLst/>
          </a:prstGeom>
        </p:spPr>
      </p:pic>
      <p:sp>
        <p:nvSpPr>
          <p:cNvPr id="3" name="Content Placeholder 2"/>
          <p:cNvSpPr>
            <a:spLocks noGrp="1"/>
          </p:cNvSpPr>
          <p:nvPr>
            <p:ph idx="4294967295"/>
          </p:nvPr>
        </p:nvSpPr>
        <p:spPr>
          <a:xfrm>
            <a:off x="3364302" y="2160589"/>
            <a:ext cx="6426679" cy="3955539"/>
          </a:xfrm>
        </p:spPr>
        <p:txBody>
          <a:bodyPr vert="horz" lIns="91440" tIns="45720" rIns="91440" bIns="45720" numCol="2" rtlCol="0">
            <a:normAutofit fontScale="92500" lnSpcReduction="10000"/>
          </a:bodyPr>
          <a:lstStyle/>
          <a:p>
            <a:pPr>
              <a:lnSpc>
                <a:spcPct val="90000"/>
              </a:lnSpc>
            </a:pPr>
            <a:r>
              <a:rPr lang="en-US" sz="1400" dirty="0">
                <a:solidFill>
                  <a:schemeClr val="tx2"/>
                </a:solidFill>
              </a:rPr>
              <a:t>Make sure students address you as Mr., Mrs., Miss, etc.</a:t>
            </a:r>
          </a:p>
          <a:p>
            <a:pPr>
              <a:lnSpc>
                <a:spcPct val="90000"/>
              </a:lnSpc>
            </a:pPr>
            <a:r>
              <a:rPr lang="en-US" sz="1400" dirty="0">
                <a:solidFill>
                  <a:schemeClr val="tx2"/>
                </a:solidFill>
              </a:rPr>
              <a:t>If necessary to meet with a student alone in a classroom, keep the door open and sit in a visible location.</a:t>
            </a:r>
          </a:p>
          <a:p>
            <a:pPr>
              <a:lnSpc>
                <a:spcPct val="90000"/>
              </a:lnSpc>
            </a:pPr>
            <a:r>
              <a:rPr lang="en-US" sz="1400" dirty="0">
                <a:solidFill>
                  <a:schemeClr val="tx2"/>
                </a:solidFill>
              </a:rPr>
              <a:t>Do not discuss your personal life with students, and do not ask students personal questions (e.g. about their relationship with their parents or other students.)</a:t>
            </a:r>
          </a:p>
          <a:p>
            <a:pPr>
              <a:lnSpc>
                <a:spcPct val="90000"/>
              </a:lnSpc>
            </a:pPr>
            <a:r>
              <a:rPr lang="en-US" sz="1400" dirty="0">
                <a:solidFill>
                  <a:schemeClr val="tx2"/>
                </a:solidFill>
              </a:rPr>
              <a:t>Do not keep secrets from parents; promptly inform them in any concerns arise that involve their children</a:t>
            </a:r>
          </a:p>
          <a:p>
            <a:pPr>
              <a:lnSpc>
                <a:spcPct val="90000"/>
              </a:lnSpc>
            </a:pPr>
            <a:r>
              <a:rPr lang="en-US" sz="1400" dirty="0">
                <a:solidFill>
                  <a:schemeClr val="tx2"/>
                </a:solidFill>
              </a:rPr>
              <a:t>Notify the principal or guidance counselor if you have concerns about a student that you are hesitant to report to a parent</a:t>
            </a:r>
          </a:p>
          <a:p>
            <a:pPr>
              <a:lnSpc>
                <a:spcPct val="90000"/>
              </a:lnSpc>
            </a:pPr>
            <a:r>
              <a:rPr lang="en-US" sz="1400" dirty="0">
                <a:solidFill>
                  <a:schemeClr val="tx2"/>
                </a:solidFill>
              </a:rPr>
              <a:t>Copy parents on student communications</a:t>
            </a:r>
          </a:p>
          <a:p>
            <a:pPr>
              <a:lnSpc>
                <a:spcPct val="90000"/>
              </a:lnSpc>
            </a:pPr>
            <a:r>
              <a:rPr lang="en-US" sz="1400" dirty="0">
                <a:solidFill>
                  <a:schemeClr val="tx2"/>
                </a:solidFill>
              </a:rPr>
              <a:t>Never “friend” students on social media</a:t>
            </a:r>
          </a:p>
          <a:p>
            <a:pPr>
              <a:lnSpc>
                <a:spcPct val="90000"/>
              </a:lnSpc>
            </a:pPr>
            <a:r>
              <a:rPr lang="en-US" sz="1400" dirty="0">
                <a:solidFill>
                  <a:schemeClr val="tx2"/>
                </a:solidFill>
              </a:rPr>
              <a:t>Do not send private messages to students other than on school approved platforms and for education-related purposes</a:t>
            </a:r>
          </a:p>
          <a:p>
            <a:r>
              <a:rPr lang="en-US" sz="1400" dirty="0">
                <a:solidFill>
                  <a:schemeClr val="tx2"/>
                </a:solidFill>
              </a:rPr>
              <a:t>Use restroom facilities that are separate from student facilities</a:t>
            </a:r>
          </a:p>
          <a:p>
            <a:r>
              <a:rPr lang="en-US" sz="1400" dirty="0">
                <a:solidFill>
                  <a:schemeClr val="tx2"/>
                </a:solidFill>
              </a:rPr>
              <a:t>Do not drive students in your vehicle or meet them outside of school.</a:t>
            </a:r>
          </a:p>
          <a:p>
            <a:r>
              <a:rPr lang="en-US" sz="1400" dirty="0">
                <a:solidFill>
                  <a:schemeClr val="tx2"/>
                </a:solidFill>
              </a:rPr>
              <a:t>Avoid showing favoritism to a particular student (s).</a:t>
            </a:r>
          </a:p>
          <a:p>
            <a:r>
              <a:rPr lang="en-US" sz="1400" dirty="0">
                <a:solidFill>
                  <a:schemeClr val="tx2"/>
                </a:solidFill>
              </a:rPr>
              <a:t>Limit physical contact to high fives, fist pumps handshakes, etc.</a:t>
            </a:r>
          </a:p>
          <a:p>
            <a:r>
              <a:rPr lang="en-US" sz="1400" dirty="0">
                <a:solidFill>
                  <a:schemeClr val="tx2"/>
                </a:solidFill>
              </a:rPr>
              <a:t>Do not attempt to act as a counselor unless it is your stated role.</a:t>
            </a:r>
          </a:p>
          <a:p>
            <a:r>
              <a:rPr lang="en-US" sz="1400" dirty="0">
                <a:solidFill>
                  <a:schemeClr val="tx2"/>
                </a:solidFill>
              </a:rPr>
              <a:t>Be aware of your own vulnerabilities and seek help if needed.</a:t>
            </a:r>
          </a:p>
          <a:p>
            <a:pPr>
              <a:lnSpc>
                <a:spcPct val="90000"/>
              </a:lnSpc>
            </a:pPr>
            <a:endParaRPr lang="en-US" sz="1400" dirty="0">
              <a:solidFill>
                <a:schemeClr val="tx2"/>
              </a:solidFill>
            </a:endParaRPr>
          </a:p>
          <a:p>
            <a:pPr>
              <a:lnSpc>
                <a:spcPct val="90000"/>
              </a:lnSpc>
            </a:pPr>
            <a:endParaRPr lang="en-US" sz="1400" dirty="0"/>
          </a:p>
        </p:txBody>
      </p:sp>
      <p:pic>
        <p:nvPicPr>
          <p:cNvPr id="5" name="Graphic 4" descr="Apple with solid fill">
            <a:extLst>
              <a:ext uri="{FF2B5EF4-FFF2-40B4-BE49-F238E27FC236}">
                <a16:creationId xmlns:a16="http://schemas.microsoft.com/office/drawing/2014/main" id="{D757CBA0-6DFE-975B-D767-52D68D43296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25963" y="3240613"/>
            <a:ext cx="2602341" cy="2602341"/>
          </a:xfrm>
          <a:prstGeom prst="rect">
            <a:avLst/>
          </a:prstGeom>
        </p:spPr>
      </p:pic>
    </p:spTree>
    <p:extLst>
      <p:ext uri="{BB962C8B-B14F-4D97-AF65-F5344CB8AC3E}">
        <p14:creationId xmlns:p14="http://schemas.microsoft.com/office/powerpoint/2010/main" val="2168240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47CDE17-06F4-4FCE-8BFE-AD89EACB70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4A64534B-C7D9-476B-876D-0A9259D502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527E124-CDC8-4D04-848D-E43E18F425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A768FF94-39B1-44FB-9670-D6F5007FB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25">
              <a:extLst>
                <a:ext uri="{FF2B5EF4-FFF2-40B4-BE49-F238E27FC236}">
                  <a16:creationId xmlns:a16="http://schemas.microsoft.com/office/drawing/2014/main" id="{FCE6337A-0F72-4D0B-81DA-748DC80AB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2972CF86-A510-4E29-8CED-C0612D080F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7">
              <a:extLst>
                <a:ext uri="{FF2B5EF4-FFF2-40B4-BE49-F238E27FC236}">
                  <a16:creationId xmlns:a16="http://schemas.microsoft.com/office/drawing/2014/main" id="{51B0A8D9-B28B-4CE3-8AB6-6633ADD997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8">
              <a:extLst>
                <a:ext uri="{FF2B5EF4-FFF2-40B4-BE49-F238E27FC236}">
                  <a16:creationId xmlns:a16="http://schemas.microsoft.com/office/drawing/2014/main" id="{525DA9CC-B1B1-4F33-9ED2-89012EA5B4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9">
              <a:extLst>
                <a:ext uri="{FF2B5EF4-FFF2-40B4-BE49-F238E27FC236}">
                  <a16:creationId xmlns:a16="http://schemas.microsoft.com/office/drawing/2014/main" id="{6AE546F2-92C0-4C9C-BF28-052A7D0A3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1111385C-91E7-44E8-AAE5-019E48D76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54455A30-C651-4002-BE70-2A0F05BA3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1" name="Rectangle 20">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Isosceles Triangle 24">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33BE45C3-AD1D-74CE-349C-A41BDB56BA8F}"/>
              </a:ext>
            </a:extLst>
          </p:cNvPr>
          <p:cNvGraphicFramePr>
            <a:graphicFrameLocks noGrp="1"/>
          </p:cNvGraphicFramePr>
          <p:nvPr>
            <p:ph idx="4294967295"/>
            <p:extLst>
              <p:ext uri="{D42A27DB-BD31-4B8C-83A1-F6EECF244321}">
                <p14:modId xmlns:p14="http://schemas.microsoft.com/office/powerpoint/2010/main" val="2398737172"/>
              </p:ext>
            </p:extLst>
          </p:nvPr>
        </p:nvGraphicFramePr>
        <p:xfrm>
          <a:off x="1253001" y="785004"/>
          <a:ext cx="9987218" cy="5753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7890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4951899-B99C-47AB-9C7C-16264D7A1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B94D217E-92A1-48B2-B6BF-8B6A35AF9D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9582FD9-95AB-4339-8A07-BAD420BE1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6778DC79-DE09-4F89-81B1-275C542D7F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EAEC370A-1F34-4D8E-B065-81F6F568A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A816EDF3-D9EE-488C-AFDC-022381513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7">
              <a:extLst>
                <a:ext uri="{FF2B5EF4-FFF2-40B4-BE49-F238E27FC236}">
                  <a16:creationId xmlns:a16="http://schemas.microsoft.com/office/drawing/2014/main" id="{E8330BD4-97D9-4D24-815A-0E557B04F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8">
              <a:extLst>
                <a:ext uri="{FF2B5EF4-FFF2-40B4-BE49-F238E27FC236}">
                  <a16:creationId xmlns:a16="http://schemas.microsoft.com/office/drawing/2014/main" id="{EA8EDE67-BAC0-478C-99D9-BBC5AD53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9">
              <a:extLst>
                <a:ext uri="{FF2B5EF4-FFF2-40B4-BE49-F238E27FC236}">
                  <a16:creationId xmlns:a16="http://schemas.microsoft.com/office/drawing/2014/main" id="{33DFB3F3-2523-4F1F-BC2B-B97C172F2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5E5660E4-7443-4FCC-AD43-9D1AE972B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4EDF9C36-B365-4426-85B9-82E0DE18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3" name="Rectangle 22">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Red alarm light with people on the background">
            <a:extLst>
              <a:ext uri="{FF2B5EF4-FFF2-40B4-BE49-F238E27FC236}">
                <a16:creationId xmlns:a16="http://schemas.microsoft.com/office/drawing/2014/main" id="{D334F5A0-73F3-2983-599E-C955B91A6271}"/>
              </a:ext>
            </a:extLst>
          </p:cNvPr>
          <p:cNvPicPr>
            <a:picLocks noChangeAspect="1"/>
          </p:cNvPicPr>
          <p:nvPr/>
        </p:nvPicPr>
        <p:blipFill>
          <a:blip r:embed="rId2">
            <a:duotone>
              <a:prstClr val="black"/>
              <a:schemeClr val="tx2">
                <a:tint val="45000"/>
                <a:satMod val="400000"/>
              </a:schemeClr>
            </a:duotone>
            <a:alphaModFix amt="40000"/>
          </a:blip>
          <a:srcRect t="524" b="15207"/>
          <a:stretch>
            <a:fillRect/>
          </a:stretch>
        </p:blipFill>
        <p:spPr>
          <a:xfrm>
            <a:off x="20" y="10"/>
            <a:ext cx="12191980" cy="6857990"/>
          </a:xfrm>
          <a:prstGeom prst="rect">
            <a:avLst/>
          </a:prstGeom>
        </p:spPr>
      </p:pic>
      <p:sp>
        <p:nvSpPr>
          <p:cNvPr id="2" name="Title 1"/>
          <p:cNvSpPr>
            <a:spLocks noGrp="1"/>
          </p:cNvSpPr>
          <p:nvPr>
            <p:ph type="title" idx="4294967295"/>
          </p:nvPr>
        </p:nvSpPr>
        <p:spPr>
          <a:xfrm>
            <a:off x="677334" y="314960"/>
            <a:ext cx="8596668" cy="955040"/>
          </a:xfrm>
        </p:spPr>
        <p:txBody>
          <a:bodyPr vert="horz" lIns="91440" tIns="45720" rIns="91440" bIns="45720" rtlCol="0" anchor="t">
            <a:normAutofit/>
          </a:bodyPr>
          <a:lstStyle/>
          <a:p>
            <a:r>
              <a:rPr lang="en-US" sz="5400" u="sng" dirty="0"/>
              <a:t>5 Steps to a Safe Environment</a:t>
            </a:r>
          </a:p>
        </p:txBody>
      </p:sp>
      <p:sp>
        <p:nvSpPr>
          <p:cNvPr id="3" name="Content Placeholder 2"/>
          <p:cNvSpPr>
            <a:spLocks noGrp="1"/>
          </p:cNvSpPr>
          <p:nvPr>
            <p:ph idx="4294967295"/>
          </p:nvPr>
        </p:nvSpPr>
        <p:spPr>
          <a:xfrm>
            <a:off x="677334" y="1432561"/>
            <a:ext cx="10082106" cy="4608802"/>
          </a:xfrm>
        </p:spPr>
        <p:txBody>
          <a:bodyPr vert="horz" lIns="91440" tIns="45720" rIns="91440" bIns="45720" rtlCol="0">
            <a:normAutofit lnSpcReduction="10000"/>
          </a:bodyPr>
          <a:lstStyle/>
          <a:p>
            <a:pPr marL="0" indent="0">
              <a:lnSpc>
                <a:spcPct val="90000"/>
              </a:lnSpc>
              <a:buNone/>
            </a:pPr>
            <a:r>
              <a:rPr lang="en-US" sz="2800" b="1" dirty="0">
                <a:solidFill>
                  <a:srgbClr val="FFFFFF"/>
                </a:solidFill>
              </a:rPr>
              <a:t>Step 1:  Know the Warning Signs</a:t>
            </a:r>
          </a:p>
          <a:p>
            <a:pPr marL="0" indent="0">
              <a:lnSpc>
                <a:spcPct val="90000"/>
              </a:lnSpc>
              <a:buNone/>
            </a:pPr>
            <a:r>
              <a:rPr lang="en-US" sz="1600" dirty="0">
                <a:solidFill>
                  <a:srgbClr val="FFFFFF"/>
                </a:solidFill>
              </a:rPr>
              <a:t>Knowing the warning signs means that we can recognize the early signs of an inappropriate relationship with a child.  If we know the warning signs, then we can identify potential abuse </a:t>
            </a:r>
            <a:r>
              <a:rPr lang="en-US" sz="1600" u="sng" dirty="0">
                <a:solidFill>
                  <a:srgbClr val="FFFFFF"/>
                </a:solidFill>
              </a:rPr>
              <a:t>before</a:t>
            </a:r>
            <a:r>
              <a:rPr lang="en-US" sz="1600" dirty="0">
                <a:solidFill>
                  <a:srgbClr val="FFFFFF"/>
                </a:solidFill>
              </a:rPr>
              <a:t> it happens.  If we know the warning signs, we don’t have to reply on a child to report an incident.</a:t>
            </a:r>
          </a:p>
          <a:p>
            <a:pPr>
              <a:lnSpc>
                <a:spcPct val="90000"/>
              </a:lnSpc>
              <a:buFont typeface="Courier New" panose="02070309020205020404" pitchFamily="49" charset="0"/>
              <a:buChar char="o"/>
            </a:pPr>
            <a:r>
              <a:rPr lang="en-US" sz="1600" dirty="0">
                <a:solidFill>
                  <a:srgbClr val="FFFFFF"/>
                </a:solidFill>
              </a:rPr>
              <a:t>Discourages other adults from participating or monitoring an event or class</a:t>
            </a:r>
          </a:p>
          <a:p>
            <a:pPr>
              <a:lnSpc>
                <a:spcPct val="90000"/>
              </a:lnSpc>
              <a:buFont typeface="Courier New" panose="02070309020205020404" pitchFamily="49" charset="0"/>
              <a:buChar char="o"/>
            </a:pPr>
            <a:r>
              <a:rPr lang="en-US" sz="1600" dirty="0">
                <a:solidFill>
                  <a:srgbClr val="FFFFFF"/>
                </a:solidFill>
              </a:rPr>
              <a:t>Always wants to be alone with children</a:t>
            </a:r>
          </a:p>
          <a:p>
            <a:pPr>
              <a:lnSpc>
                <a:spcPct val="90000"/>
              </a:lnSpc>
              <a:buFont typeface="Courier New" panose="02070309020205020404" pitchFamily="49" charset="0"/>
              <a:buChar char="o"/>
            </a:pPr>
            <a:r>
              <a:rPr lang="en-US" sz="1600" dirty="0">
                <a:solidFill>
                  <a:srgbClr val="FFFFFF"/>
                </a:solidFill>
              </a:rPr>
              <a:t>Is more excited to be with children than adults</a:t>
            </a:r>
          </a:p>
          <a:p>
            <a:pPr>
              <a:lnSpc>
                <a:spcPct val="90000"/>
              </a:lnSpc>
              <a:buFont typeface="Courier New" panose="02070309020205020404" pitchFamily="49" charset="0"/>
              <a:buChar char="o"/>
            </a:pPr>
            <a:r>
              <a:rPr lang="en-US" sz="1600" dirty="0">
                <a:solidFill>
                  <a:srgbClr val="FFFFFF"/>
                </a:solidFill>
              </a:rPr>
              <a:t>Gives gifts to children, often expensive and without adult permission</a:t>
            </a:r>
          </a:p>
          <a:p>
            <a:pPr>
              <a:lnSpc>
                <a:spcPct val="90000"/>
              </a:lnSpc>
              <a:buFont typeface="Courier New" panose="02070309020205020404" pitchFamily="49" charset="0"/>
              <a:buChar char="o"/>
            </a:pPr>
            <a:r>
              <a:rPr lang="en-US" sz="1600" dirty="0">
                <a:solidFill>
                  <a:srgbClr val="FFFFFF"/>
                </a:solidFill>
              </a:rPr>
              <a:t>Goes overboard with touching</a:t>
            </a:r>
          </a:p>
          <a:p>
            <a:pPr>
              <a:lnSpc>
                <a:spcPct val="90000"/>
              </a:lnSpc>
              <a:buFont typeface="Courier New" panose="02070309020205020404" pitchFamily="49" charset="0"/>
              <a:buChar char="o"/>
            </a:pPr>
            <a:r>
              <a:rPr lang="en-US" sz="1600" dirty="0">
                <a:solidFill>
                  <a:srgbClr val="FFFFFF"/>
                </a:solidFill>
              </a:rPr>
              <a:t>Always wants to wrestle or tickle</a:t>
            </a:r>
          </a:p>
          <a:p>
            <a:pPr>
              <a:lnSpc>
                <a:spcPct val="90000"/>
              </a:lnSpc>
              <a:buFont typeface="Courier New" panose="02070309020205020404" pitchFamily="49" charset="0"/>
              <a:buChar char="o"/>
            </a:pPr>
            <a:r>
              <a:rPr lang="en-US" sz="1600" dirty="0">
                <a:solidFill>
                  <a:srgbClr val="FFFFFF"/>
                </a:solidFill>
              </a:rPr>
              <a:t>Thinks the rules don’t apply to them</a:t>
            </a:r>
          </a:p>
          <a:p>
            <a:pPr>
              <a:lnSpc>
                <a:spcPct val="90000"/>
              </a:lnSpc>
              <a:buFont typeface="Courier New" panose="02070309020205020404" pitchFamily="49" charset="0"/>
              <a:buChar char="o"/>
            </a:pPr>
            <a:r>
              <a:rPr lang="en-US" sz="1600" dirty="0">
                <a:solidFill>
                  <a:srgbClr val="FFFFFF"/>
                </a:solidFill>
              </a:rPr>
              <a:t>Allows children to engage in activities parents would not allow</a:t>
            </a:r>
          </a:p>
          <a:p>
            <a:pPr>
              <a:lnSpc>
                <a:spcPct val="90000"/>
              </a:lnSpc>
              <a:buFont typeface="Courier New" panose="02070309020205020404" pitchFamily="49" charset="0"/>
              <a:buChar char="o"/>
            </a:pPr>
            <a:r>
              <a:rPr lang="en-US" sz="1600" dirty="0">
                <a:solidFill>
                  <a:srgbClr val="FFFFFF"/>
                </a:solidFill>
              </a:rPr>
              <a:t>Uses bad language or tells dirty jokes</a:t>
            </a:r>
          </a:p>
          <a:p>
            <a:pPr>
              <a:lnSpc>
                <a:spcPct val="90000"/>
              </a:lnSpc>
              <a:buFont typeface="Courier New" panose="02070309020205020404" pitchFamily="49" charset="0"/>
              <a:buChar char="o"/>
            </a:pPr>
            <a:r>
              <a:rPr lang="en-US" sz="1600" dirty="0">
                <a:solidFill>
                  <a:srgbClr val="FFFFFF"/>
                </a:solidFill>
              </a:rPr>
              <a:t>Shows children pornography</a:t>
            </a:r>
            <a:br>
              <a:rPr lang="en-US" sz="1100" dirty="0">
                <a:solidFill>
                  <a:srgbClr val="FFFFFF"/>
                </a:solidFill>
              </a:rPr>
            </a:br>
            <a:r>
              <a:rPr lang="en-US" sz="1100" dirty="0">
                <a:solidFill>
                  <a:srgbClr val="FFFFFF"/>
                </a:solidFill>
              </a:rPr>
              <a:t>         </a:t>
            </a:r>
            <a:endParaRPr lang="en-US" sz="1100" u="sng" dirty="0">
              <a:solidFill>
                <a:srgbClr val="FFFFFF"/>
              </a:solidFill>
            </a:endParaRPr>
          </a:p>
        </p:txBody>
      </p:sp>
    </p:spTree>
    <p:extLst>
      <p:ext uri="{BB962C8B-B14F-4D97-AF65-F5344CB8AC3E}">
        <p14:creationId xmlns:p14="http://schemas.microsoft.com/office/powerpoint/2010/main" val="1976989923"/>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6280969-F024-466D-A1DB-4F848C51DE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63FDD802-E6D8-4979-A1B9-BA705AE4D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DE509DD-4B76-45F0-8144-02F1D7E1A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FEAEFD53-0220-48B1-9EA8-3EAE151E8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92E7FABD-916D-4FF9-B5F3-44E53AFD3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826F9772-AEFE-4C6D-82B6-1207069B8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ACFBF3A9-B76A-4B4B-B6D7-CA4651F5C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BF0FAA0A-B682-4A83-BDD8-BCE0AB41C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7874A013-E5E2-4AE1-8E93-029A2B41E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4355329E-E608-4F7A-B4EF-8FEF07D75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53D9BFDF-B250-44FF-9BD7-C204EFBFC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2" name="Rectangle 2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4" name="Rectangle 2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Isosceles Triangle 3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Isosceles Triangle 3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Shape 3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idx="4294967295"/>
          </p:nvPr>
        </p:nvSpPr>
        <p:spPr>
          <a:xfrm>
            <a:off x="6556275" y="-22661"/>
            <a:ext cx="5601702" cy="1271049"/>
          </a:xfrm>
        </p:spPr>
        <p:txBody>
          <a:bodyPr vert="horz" lIns="91440" tIns="45720" rIns="91440" bIns="45720" rtlCol="0" anchor="ctr">
            <a:normAutofit/>
          </a:bodyPr>
          <a:lstStyle/>
          <a:p>
            <a:r>
              <a:rPr lang="en-US" b="1" dirty="0">
                <a:solidFill>
                  <a:srgbClr val="FFFFFF"/>
                </a:solidFill>
              </a:rPr>
              <a:t>Step 2: Controlling Access</a:t>
            </a:r>
          </a:p>
        </p:txBody>
      </p:sp>
      <p:pic>
        <p:nvPicPr>
          <p:cNvPr id="5" name="Picture 4"/>
          <p:cNvPicPr>
            <a:picLocks noChangeAspect="1"/>
          </p:cNvPicPr>
          <p:nvPr/>
        </p:nvPicPr>
        <p:blipFill>
          <a:blip r:embed="rId2"/>
          <a:stretch>
            <a:fillRect/>
          </a:stretch>
        </p:blipFill>
        <p:spPr>
          <a:xfrm>
            <a:off x="757251" y="1248388"/>
            <a:ext cx="3856774" cy="4450123"/>
          </a:xfrm>
          <a:prstGeom prst="rect">
            <a:avLst/>
          </a:prstGeom>
        </p:spPr>
      </p:pic>
      <p:sp>
        <p:nvSpPr>
          <p:cNvPr id="3" name="Content Placeholder 2"/>
          <p:cNvSpPr>
            <a:spLocks noGrp="1"/>
          </p:cNvSpPr>
          <p:nvPr>
            <p:ph idx="4294967295"/>
          </p:nvPr>
        </p:nvSpPr>
        <p:spPr>
          <a:xfrm>
            <a:off x="7181725" y="1524000"/>
            <a:ext cx="4512988" cy="4631267"/>
          </a:xfrm>
        </p:spPr>
        <p:txBody>
          <a:bodyPr vert="horz" lIns="91440" tIns="45720" rIns="91440" bIns="45720" rtlCol="0" anchor="t">
            <a:normAutofit/>
          </a:bodyPr>
          <a:lstStyle/>
          <a:p>
            <a:pPr marL="0" indent="0">
              <a:lnSpc>
                <a:spcPct val="90000"/>
              </a:lnSpc>
              <a:buNone/>
            </a:pPr>
            <a:r>
              <a:rPr lang="en-US" sz="1600" dirty="0">
                <a:solidFill>
                  <a:srgbClr val="FFFFFF"/>
                </a:solidFill>
              </a:rPr>
              <a:t>Controlling access means that we are careful about whom we allow to work with our children.  It also sends a message to potential child molesters that we are alert about child sexual abuse and who we allow into our programs.</a:t>
            </a:r>
          </a:p>
          <a:p>
            <a:pPr>
              <a:lnSpc>
                <a:spcPct val="90000"/>
              </a:lnSpc>
              <a:buClr>
                <a:schemeClr val="bg1"/>
              </a:buClr>
            </a:pPr>
            <a:r>
              <a:rPr lang="en-US" sz="1600" dirty="0">
                <a:solidFill>
                  <a:srgbClr val="FFFFFF"/>
                </a:solidFill>
              </a:rPr>
              <a:t>Communicate the church’s commitment to keeping children safe</a:t>
            </a:r>
          </a:p>
          <a:p>
            <a:pPr>
              <a:lnSpc>
                <a:spcPct val="90000"/>
              </a:lnSpc>
              <a:buClr>
                <a:schemeClr val="bg1"/>
              </a:buClr>
            </a:pPr>
            <a:r>
              <a:rPr lang="en-US" sz="1600" dirty="0">
                <a:solidFill>
                  <a:srgbClr val="FFFFFF"/>
                </a:solidFill>
              </a:rPr>
              <a:t>Use written, standard applications</a:t>
            </a:r>
          </a:p>
          <a:p>
            <a:pPr>
              <a:lnSpc>
                <a:spcPct val="90000"/>
              </a:lnSpc>
              <a:buClr>
                <a:schemeClr val="bg1"/>
              </a:buClr>
            </a:pPr>
            <a:r>
              <a:rPr lang="en-US" sz="1600" dirty="0">
                <a:solidFill>
                  <a:srgbClr val="FFFFFF"/>
                </a:solidFill>
              </a:rPr>
              <a:t>Require criminal background checks for employees and volunteers</a:t>
            </a:r>
          </a:p>
          <a:p>
            <a:pPr>
              <a:lnSpc>
                <a:spcPct val="90000"/>
              </a:lnSpc>
              <a:buClr>
                <a:schemeClr val="bg1"/>
              </a:buClr>
            </a:pPr>
            <a:r>
              <a:rPr lang="en-US" sz="1600" dirty="0">
                <a:solidFill>
                  <a:srgbClr val="FFFFFF"/>
                </a:solidFill>
              </a:rPr>
              <a:t>Complete face-to-face interviews</a:t>
            </a:r>
          </a:p>
          <a:p>
            <a:pPr>
              <a:lnSpc>
                <a:spcPct val="90000"/>
              </a:lnSpc>
              <a:buClr>
                <a:schemeClr val="bg1"/>
              </a:buClr>
            </a:pPr>
            <a:r>
              <a:rPr lang="en-US" sz="1600" dirty="0">
                <a:solidFill>
                  <a:srgbClr val="FFFFFF"/>
                </a:solidFill>
              </a:rPr>
              <a:t>Check references</a:t>
            </a:r>
          </a:p>
          <a:p>
            <a:pPr>
              <a:lnSpc>
                <a:spcPct val="90000"/>
              </a:lnSpc>
              <a:buClr>
                <a:schemeClr val="bg1"/>
              </a:buClr>
            </a:pPr>
            <a:r>
              <a:rPr lang="en-US" sz="1600" dirty="0">
                <a:solidFill>
                  <a:srgbClr val="FFFFFF"/>
                </a:solidFill>
              </a:rPr>
              <a:t>The “2 by 2” principle – No driving teens or “hanging out” at teen events alone</a:t>
            </a:r>
          </a:p>
          <a:p>
            <a:pPr>
              <a:lnSpc>
                <a:spcPct val="90000"/>
              </a:lnSpc>
              <a:buClr>
                <a:schemeClr val="bg1"/>
              </a:buClr>
            </a:pPr>
            <a:r>
              <a:rPr lang="en-US" sz="1600" dirty="0">
                <a:solidFill>
                  <a:srgbClr val="FFFFFF"/>
                </a:solidFill>
              </a:rPr>
              <a:t>Always </a:t>
            </a:r>
            <a:r>
              <a:rPr lang="en-US" sz="1600" dirty="0" err="1">
                <a:solidFill>
                  <a:srgbClr val="FFFFFF"/>
                </a:solidFill>
              </a:rPr>
              <a:t>CCing</a:t>
            </a:r>
            <a:r>
              <a:rPr lang="en-US" sz="1600" dirty="0">
                <a:solidFill>
                  <a:srgbClr val="FFFFFF"/>
                </a:solidFill>
              </a:rPr>
              <a:t> another adult or parent on all email correspondence with minors.</a:t>
            </a:r>
          </a:p>
          <a:p>
            <a:pPr>
              <a:lnSpc>
                <a:spcPct val="90000"/>
              </a:lnSpc>
            </a:pPr>
            <a:endParaRPr lang="en-US" sz="1000" dirty="0">
              <a:solidFill>
                <a:srgbClr val="FFFFFF"/>
              </a:solidFill>
            </a:endParaRPr>
          </a:p>
        </p:txBody>
      </p:sp>
    </p:spTree>
    <p:extLst>
      <p:ext uri="{BB962C8B-B14F-4D97-AF65-F5344CB8AC3E}">
        <p14:creationId xmlns:p14="http://schemas.microsoft.com/office/powerpoint/2010/main" val="4239996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0"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title"/>
          </p:nvPr>
        </p:nvSpPr>
        <p:spPr>
          <a:xfrm>
            <a:off x="4510445" y="448734"/>
            <a:ext cx="4763557" cy="5143951"/>
          </a:xfrm>
        </p:spPr>
        <p:txBody>
          <a:bodyPr vert="horz" lIns="91440" tIns="45720" rIns="91440" bIns="45720" rtlCol="0" anchor="b">
            <a:normAutofit/>
          </a:bodyPr>
          <a:lstStyle/>
          <a:p>
            <a:pPr algn="ctr">
              <a:lnSpc>
                <a:spcPct val="90000"/>
              </a:lnSpc>
            </a:pPr>
            <a:r>
              <a:rPr lang="en-US" sz="2000" dirty="0"/>
              <a:t>Diocesan Parish &amp; School</a:t>
            </a:r>
            <a:br>
              <a:rPr lang="en-US" sz="2000" dirty="0"/>
            </a:br>
            <a:r>
              <a:rPr lang="en-US" sz="2000" dirty="0"/>
              <a:t>    Cooperation with Civil Authorities</a:t>
            </a:r>
            <a:br>
              <a:rPr lang="en-US" sz="2700" spc="150" dirty="0"/>
            </a:br>
            <a:br>
              <a:rPr lang="en-US" sz="1400" spc="150" dirty="0"/>
            </a:br>
            <a:br>
              <a:rPr lang="en-US" sz="1400" spc="150" dirty="0"/>
            </a:br>
            <a:r>
              <a:rPr lang="en-US" sz="1400" i="1" spc="150" dirty="0">
                <a:solidFill>
                  <a:srgbClr val="001648"/>
                </a:solidFill>
                <a:latin typeface="+mn-lt"/>
              </a:rPr>
              <a:t>Whenever an agent of the Diocese of La Crosse parish or school has reasonable cause to suspect that a child is or has been a victim of sexual abuse by a diocesan agent, he/she shall comply with all laws requiring the reporting of such suspicions to the appropriate county department in the county in which the action allegedly occurred.  Any investigation following such reports of suspected instances of child abuse will be accorded the complete and willing assistance of the appropriate diocesan parish or school personnel.</a:t>
            </a:r>
            <a:br>
              <a:rPr lang="en-US" sz="1400" i="1" spc="150" dirty="0">
                <a:solidFill>
                  <a:srgbClr val="001648"/>
                </a:solidFill>
                <a:latin typeface="+mn-lt"/>
              </a:rPr>
            </a:br>
            <a:br>
              <a:rPr lang="en-US" sz="1400" i="1" spc="150" dirty="0">
                <a:solidFill>
                  <a:srgbClr val="001648"/>
                </a:solidFill>
                <a:latin typeface="+mn-lt"/>
              </a:rPr>
            </a:br>
            <a:r>
              <a:rPr lang="en-US" sz="1400" i="1" spc="150" dirty="0">
                <a:solidFill>
                  <a:srgbClr val="001648"/>
                </a:solidFill>
                <a:latin typeface="+mn-lt"/>
              </a:rPr>
              <a:t>In addition, diocesan parish or school agents shall also report such suspicions to the diocesan Bishop.</a:t>
            </a:r>
            <a:br>
              <a:rPr lang="en-US" sz="1400" spc="150" dirty="0"/>
            </a:br>
            <a:br>
              <a:rPr lang="en-US" sz="1400" spc="150" dirty="0"/>
            </a:br>
            <a:br>
              <a:rPr lang="en-US" sz="1400" spc="150" dirty="0"/>
            </a:br>
            <a:endParaRPr lang="en-US" sz="1400" spc="150" dirty="0"/>
          </a:p>
        </p:txBody>
      </p:sp>
      <p:pic>
        <p:nvPicPr>
          <p:cNvPr id="4" name="Picture 3">
            <a:extLst>
              <a:ext uri="{FF2B5EF4-FFF2-40B4-BE49-F238E27FC236}">
                <a16:creationId xmlns:a16="http://schemas.microsoft.com/office/drawing/2014/main" id="{E2EA6743-9111-CD7E-B912-CAA896A6EF6A}"/>
              </a:ext>
            </a:extLst>
          </p:cNvPr>
          <p:cNvPicPr>
            <a:picLocks noChangeAspect="1"/>
          </p:cNvPicPr>
          <p:nvPr/>
        </p:nvPicPr>
        <p:blipFill>
          <a:blip r:embed="rId2"/>
          <a:srcRect t="2514" r="1" b="1"/>
          <a:stretch>
            <a:fillRect/>
          </a:stretch>
        </p:blipFill>
        <p:spPr>
          <a:xfrm>
            <a:off x="888604" y="1265315"/>
            <a:ext cx="3746710" cy="4335340"/>
          </a:xfrm>
          <a:prstGeom prst="rect">
            <a:avLst/>
          </a:prstGeom>
        </p:spPr>
      </p:pic>
    </p:spTree>
    <p:extLst>
      <p:ext uri="{BB962C8B-B14F-4D97-AF65-F5344CB8AC3E}">
        <p14:creationId xmlns:p14="http://schemas.microsoft.com/office/powerpoint/2010/main" val="2609527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582886-877C-4AEC-A77F-8055EB9A0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8" name="Freeform 14">
              <a:extLst>
                <a:ext uri="{FF2B5EF4-FFF2-40B4-BE49-F238E27FC236}">
                  <a16:creationId xmlns:a16="http://schemas.microsoft.com/office/drawing/2014/main" id="{171A838D-27EA-485C-9A80-DCE624AB3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 name="Straight Connector 8">
              <a:extLst>
                <a:ext uri="{FF2B5EF4-FFF2-40B4-BE49-F238E27FC236}">
                  <a16:creationId xmlns:a16="http://schemas.microsoft.com/office/drawing/2014/main" id="{9059F313-A1BB-425E-9626-2BD43CAC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9ABF76A-A1AE-44BB-9ECB-D55D2FE29B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5B6D2EC4-82D3-43B8-82D6-028CB4345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25">
              <a:extLst>
                <a:ext uri="{FF2B5EF4-FFF2-40B4-BE49-F238E27FC236}">
                  <a16:creationId xmlns:a16="http://schemas.microsoft.com/office/drawing/2014/main" id="{520034CE-71F9-4E0F-94D8-99335CB85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1926C6C0-16F7-4CDC-B481-2D19B2F3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7">
              <a:extLst>
                <a:ext uri="{FF2B5EF4-FFF2-40B4-BE49-F238E27FC236}">
                  <a16:creationId xmlns:a16="http://schemas.microsoft.com/office/drawing/2014/main" id="{042CE423-CE6E-4EE9-91F2-3E40EFB40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8">
              <a:extLst>
                <a:ext uri="{FF2B5EF4-FFF2-40B4-BE49-F238E27FC236}">
                  <a16:creationId xmlns:a16="http://schemas.microsoft.com/office/drawing/2014/main" id="{699BB4BD-31D7-434C-A6DB-E2CF3ACF6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9">
              <a:extLst>
                <a:ext uri="{FF2B5EF4-FFF2-40B4-BE49-F238E27FC236}">
                  <a16:creationId xmlns:a16="http://schemas.microsoft.com/office/drawing/2014/main" id="{23D406B8-656A-4D8B-91D0-BF4202C86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83F4BFB6-D6B8-446C-8E17-3D54DCA9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19" name="Rectangle 18">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7230" y="-8468"/>
            <a:ext cx="4763558" cy="6866467"/>
            <a:chOff x="67175" y="-8467"/>
            <a:chExt cx="4763558" cy="6866467"/>
          </a:xfrm>
        </p:grpSpPr>
        <p:cxnSp>
          <p:nvCxnSpPr>
            <p:cNvPr id="22" name="Straight Connector 21">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title" idx="4294967295"/>
          </p:nvPr>
        </p:nvSpPr>
        <p:spPr>
          <a:xfrm>
            <a:off x="863599" y="1282701"/>
            <a:ext cx="4285253" cy="4160567"/>
          </a:xfrm>
        </p:spPr>
        <p:txBody>
          <a:bodyPr vert="horz" lIns="91440" tIns="45720" rIns="91440" bIns="45720" rtlCol="0" anchor="ctr">
            <a:normAutofit fontScale="90000"/>
          </a:bodyPr>
          <a:lstStyle/>
          <a:p>
            <a:pPr>
              <a:lnSpc>
                <a:spcPct val="90000"/>
              </a:lnSpc>
            </a:pPr>
            <a:br>
              <a:rPr lang="en-US" sz="3000" dirty="0"/>
            </a:br>
            <a:r>
              <a:rPr lang="en-US" sz="3000" dirty="0"/>
              <a:t>If we control access to our children, we send a message that we are alert and vigilant for the safety of our children.</a:t>
            </a:r>
            <a:br>
              <a:rPr lang="en-US" sz="3000" dirty="0"/>
            </a:br>
            <a:br>
              <a:rPr lang="en-US" sz="3000" dirty="0"/>
            </a:br>
            <a:br>
              <a:rPr lang="en-US" sz="3000" dirty="0"/>
            </a:br>
            <a:r>
              <a:rPr lang="en-US" sz="3000" dirty="0"/>
              <a:t>The safety of children and vulnerable adults in our care, whether at school or church is a priority.</a:t>
            </a:r>
          </a:p>
        </p:txBody>
      </p:sp>
      <p:sp>
        <p:nvSpPr>
          <p:cNvPr id="30" name="Freeform: Shape 29">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497" y="-8468"/>
            <a:ext cx="5074930" cy="6866468"/>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Heart 2">
            <a:extLst>
              <a:ext uri="{FF2B5EF4-FFF2-40B4-BE49-F238E27FC236}">
                <a16:creationId xmlns:a16="http://schemas.microsoft.com/office/drawing/2014/main" id="{A133C2B8-6B81-1AA4-8E39-605E95C18C68}"/>
              </a:ext>
            </a:extLst>
          </p:cNvPr>
          <p:cNvSpPr/>
          <p:nvPr/>
        </p:nvSpPr>
        <p:spPr>
          <a:xfrm>
            <a:off x="8466168" y="2123440"/>
            <a:ext cx="3048497" cy="2865120"/>
          </a:xfrm>
          <a:prstGeom prst="hear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963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37786" y="669656"/>
            <a:ext cx="5805577" cy="512163"/>
          </a:xfrm>
        </p:spPr>
        <p:txBody>
          <a:bodyPr>
            <a:normAutofit fontScale="90000"/>
          </a:bodyPr>
          <a:lstStyle/>
          <a:p>
            <a:r>
              <a:rPr lang="en-US" sz="2800" b="1" dirty="0">
                <a:solidFill>
                  <a:srgbClr val="C00000"/>
                </a:solidFill>
              </a:rPr>
              <a:t>            Step 3: Monitor all Programs</a:t>
            </a:r>
          </a:p>
        </p:txBody>
      </p:sp>
      <p:sp>
        <p:nvSpPr>
          <p:cNvPr id="3" name="Content Placeholder 2"/>
          <p:cNvSpPr>
            <a:spLocks noGrp="1"/>
          </p:cNvSpPr>
          <p:nvPr>
            <p:ph idx="4294967295"/>
          </p:nvPr>
        </p:nvSpPr>
        <p:spPr>
          <a:xfrm>
            <a:off x="759123" y="1633598"/>
            <a:ext cx="8402129" cy="3743864"/>
          </a:xfrm>
        </p:spPr>
        <p:txBody>
          <a:bodyPr>
            <a:normAutofit/>
          </a:bodyPr>
          <a:lstStyle/>
          <a:p>
            <a:pPr marL="0" indent="0">
              <a:buNone/>
            </a:pPr>
            <a:r>
              <a:rPr lang="en-US" dirty="0">
                <a:solidFill>
                  <a:srgbClr val="001648"/>
                </a:solidFill>
              </a:rPr>
              <a:t>Child molesters look for ways to spend time alone with children. If they know someone is watching, they have more trouble finding opportunities to abuse without getting caught.</a:t>
            </a:r>
          </a:p>
          <a:p>
            <a:pPr>
              <a:buFont typeface="Wingdings" panose="05000000000000000000" pitchFamily="2" charset="2"/>
              <a:buChar char="§"/>
            </a:pPr>
            <a:r>
              <a:rPr lang="en-US" sz="1600" dirty="0">
                <a:solidFill>
                  <a:srgbClr val="001648"/>
                </a:solidFill>
              </a:rPr>
              <a:t>Identify secluded areas and lock empty rooms</a:t>
            </a:r>
          </a:p>
          <a:p>
            <a:pPr>
              <a:buFont typeface="Wingdings" panose="05000000000000000000" pitchFamily="2" charset="2"/>
              <a:buChar char="§"/>
            </a:pPr>
            <a:r>
              <a:rPr lang="en-US" sz="1600" dirty="0">
                <a:solidFill>
                  <a:srgbClr val="001648"/>
                </a:solidFill>
              </a:rPr>
              <a:t>Develop policies regarding the use of secluded areas</a:t>
            </a:r>
          </a:p>
          <a:p>
            <a:pPr>
              <a:buFont typeface="Wingdings" panose="05000000000000000000" pitchFamily="2" charset="2"/>
              <a:buChar char="§"/>
            </a:pPr>
            <a:r>
              <a:rPr lang="en-US" sz="1600" dirty="0">
                <a:solidFill>
                  <a:srgbClr val="001648"/>
                </a:solidFill>
              </a:rPr>
              <a:t>Do not permit children to enter staff-only areas</a:t>
            </a:r>
          </a:p>
          <a:p>
            <a:pPr>
              <a:buFont typeface="Wingdings" panose="05000000000000000000" pitchFamily="2" charset="2"/>
              <a:buChar char="§"/>
            </a:pPr>
            <a:r>
              <a:rPr lang="en-US" sz="1600" dirty="0">
                <a:solidFill>
                  <a:srgbClr val="001648"/>
                </a:solidFill>
              </a:rPr>
              <a:t>Only meet with children where others can pass by – keep the door open</a:t>
            </a:r>
          </a:p>
          <a:p>
            <a:pPr>
              <a:buFont typeface="Wingdings" panose="05000000000000000000" pitchFamily="2" charset="2"/>
              <a:buChar char="§"/>
            </a:pPr>
            <a:r>
              <a:rPr lang="en-US" sz="1600" dirty="0">
                <a:solidFill>
                  <a:srgbClr val="001648"/>
                </a:solidFill>
              </a:rPr>
              <a:t>Supervisors should be visible at all activities and events</a:t>
            </a:r>
          </a:p>
          <a:p>
            <a:pPr>
              <a:buFont typeface="Wingdings" panose="05000000000000000000" pitchFamily="2" charset="2"/>
              <a:buChar char="§"/>
            </a:pPr>
            <a:r>
              <a:rPr lang="en-US" sz="1600" dirty="0">
                <a:solidFill>
                  <a:srgbClr val="001648"/>
                </a:solidFill>
              </a:rPr>
              <a:t>Make sure enough adults are involved in programs</a:t>
            </a:r>
          </a:p>
          <a:p>
            <a:pPr>
              <a:buFont typeface="Wingdings" panose="05000000000000000000" pitchFamily="2" charset="2"/>
              <a:buChar char="§"/>
            </a:pPr>
            <a:r>
              <a:rPr lang="en-US" sz="1600" dirty="0">
                <a:solidFill>
                  <a:srgbClr val="001648"/>
                </a:solidFill>
              </a:rPr>
              <a:t>Always allow parents to drop in during activities and events</a:t>
            </a:r>
          </a:p>
          <a:p>
            <a:pPr>
              <a:buFont typeface="Wingdings" panose="05000000000000000000" pitchFamily="2" charset="2"/>
              <a:buChar char="§"/>
            </a:pPr>
            <a:r>
              <a:rPr lang="en-US" sz="1600" dirty="0">
                <a:solidFill>
                  <a:srgbClr val="001648"/>
                </a:solidFill>
              </a:rPr>
              <a:t>Don’t start new programs without the approval of your pastor, parish, council or staff</a:t>
            </a:r>
          </a:p>
        </p:txBody>
      </p:sp>
    </p:spTree>
    <p:extLst>
      <p:ext uri="{BB962C8B-B14F-4D97-AF65-F5344CB8AC3E}">
        <p14:creationId xmlns:p14="http://schemas.microsoft.com/office/powerpoint/2010/main" val="35159099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13481" y="2199735"/>
            <a:ext cx="3576320" cy="586596"/>
          </a:xfrm>
        </p:spPr>
        <p:txBody>
          <a:bodyPr vert="horz" lIns="91440" tIns="45720" rIns="91440" bIns="45720" rtlCol="0" anchor="ctr">
            <a:normAutofit fontScale="90000"/>
          </a:bodyPr>
          <a:lstStyle/>
          <a:p>
            <a:r>
              <a:rPr lang="en-US" b="1" dirty="0">
                <a:solidFill>
                  <a:schemeClr val="accent2"/>
                </a:solidFill>
              </a:rPr>
              <a:t>Step 4: Be Aware</a:t>
            </a:r>
          </a:p>
        </p:txBody>
      </p:sp>
      <p:graphicFrame>
        <p:nvGraphicFramePr>
          <p:cNvPr id="12" name="Content Placeholder 2">
            <a:extLst>
              <a:ext uri="{FF2B5EF4-FFF2-40B4-BE49-F238E27FC236}">
                <a16:creationId xmlns:a16="http://schemas.microsoft.com/office/drawing/2014/main" id="{C4E03C85-0D20-8D9A-9AEF-F91416F18C35}"/>
              </a:ext>
            </a:extLst>
          </p:cNvPr>
          <p:cNvGraphicFramePr>
            <a:graphicFrameLocks noGrp="1"/>
          </p:cNvGraphicFramePr>
          <p:nvPr>
            <p:ph idx="4294967295"/>
            <p:extLst>
              <p:ext uri="{D42A27DB-BD31-4B8C-83A1-F6EECF244321}">
                <p14:modId xmlns:p14="http://schemas.microsoft.com/office/powerpoint/2010/main" val="3770340983"/>
              </p:ext>
            </p:extLst>
          </p:nvPr>
        </p:nvGraphicFramePr>
        <p:xfrm>
          <a:off x="457200" y="340306"/>
          <a:ext cx="9652979" cy="6177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stretch>
            <a:fillRect/>
          </a:stretch>
        </p:blipFill>
        <p:spPr>
          <a:xfrm>
            <a:off x="3289253" y="2930690"/>
            <a:ext cx="4024775" cy="1140980"/>
          </a:xfrm>
          <a:prstGeom prst="rect">
            <a:avLst/>
          </a:prstGeom>
        </p:spPr>
      </p:pic>
    </p:spTree>
    <p:extLst>
      <p:ext uri="{BB962C8B-B14F-4D97-AF65-F5344CB8AC3E}">
        <p14:creationId xmlns:p14="http://schemas.microsoft.com/office/powerpoint/2010/main" val="16017348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6280969-F024-466D-A1DB-4F848C51DE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63FDD802-E6D8-4979-A1B9-BA705AE4D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DE509DD-4B76-45F0-8144-02F1D7E1A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3" name="Rectangle 23">
              <a:extLst>
                <a:ext uri="{FF2B5EF4-FFF2-40B4-BE49-F238E27FC236}">
                  <a16:creationId xmlns:a16="http://schemas.microsoft.com/office/drawing/2014/main" id="{FEAEFD53-0220-48B1-9EA8-3EAE151E8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5">
              <a:extLst>
                <a:ext uri="{FF2B5EF4-FFF2-40B4-BE49-F238E27FC236}">
                  <a16:creationId xmlns:a16="http://schemas.microsoft.com/office/drawing/2014/main" id="{92E7FABD-916D-4FF9-B5F3-44E53AFD3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Isosceles Triangle 24">
              <a:extLst>
                <a:ext uri="{FF2B5EF4-FFF2-40B4-BE49-F238E27FC236}">
                  <a16:creationId xmlns:a16="http://schemas.microsoft.com/office/drawing/2014/main" id="{826F9772-AEFE-4C6D-82B6-1207069B8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7">
              <a:extLst>
                <a:ext uri="{FF2B5EF4-FFF2-40B4-BE49-F238E27FC236}">
                  <a16:creationId xmlns:a16="http://schemas.microsoft.com/office/drawing/2014/main" id="{ACFBF3A9-B76A-4B4B-B6D7-CA4651F5C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8">
              <a:extLst>
                <a:ext uri="{FF2B5EF4-FFF2-40B4-BE49-F238E27FC236}">
                  <a16:creationId xmlns:a16="http://schemas.microsoft.com/office/drawing/2014/main" id="{BF0FAA0A-B682-4A83-BDD8-BCE0AB41C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9">
              <a:extLst>
                <a:ext uri="{FF2B5EF4-FFF2-40B4-BE49-F238E27FC236}">
                  <a16:creationId xmlns:a16="http://schemas.microsoft.com/office/drawing/2014/main" id="{7874A013-E5E2-4AE1-8E93-029A2B41E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a:extLst>
                <a:ext uri="{FF2B5EF4-FFF2-40B4-BE49-F238E27FC236}">
                  <a16:creationId xmlns:a16="http://schemas.microsoft.com/office/drawing/2014/main" id="{4355329E-E608-4F7A-B4EF-8FEF07D75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Isosceles Triangle 29">
              <a:extLst>
                <a:ext uri="{FF2B5EF4-FFF2-40B4-BE49-F238E27FC236}">
                  <a16:creationId xmlns:a16="http://schemas.microsoft.com/office/drawing/2014/main" id="{53D9BFDF-B250-44FF-9BD7-C204EFBFC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title" idx="4294967295"/>
          </p:nvPr>
        </p:nvSpPr>
        <p:spPr>
          <a:xfrm>
            <a:off x="677334" y="609600"/>
            <a:ext cx="8596668" cy="711200"/>
          </a:xfrm>
        </p:spPr>
        <p:txBody>
          <a:bodyPr vert="horz" lIns="91440" tIns="45720" rIns="91440" bIns="45720" rtlCol="0" anchor="t">
            <a:normAutofit/>
          </a:bodyPr>
          <a:lstStyle/>
          <a:p>
            <a:r>
              <a:rPr lang="en-US" sz="4000" b="1" dirty="0"/>
              <a:t>Step 5: Communicate your Concerns</a:t>
            </a:r>
          </a:p>
        </p:txBody>
      </p:sp>
      <p:sp>
        <p:nvSpPr>
          <p:cNvPr id="3" name="Content Placeholder 2"/>
          <p:cNvSpPr>
            <a:spLocks noGrp="1"/>
          </p:cNvSpPr>
          <p:nvPr>
            <p:ph idx="4294967295"/>
          </p:nvPr>
        </p:nvSpPr>
        <p:spPr>
          <a:xfrm>
            <a:off x="677333" y="1423358"/>
            <a:ext cx="5628575" cy="4580628"/>
          </a:xfrm>
        </p:spPr>
        <p:txBody>
          <a:bodyPr vert="horz" lIns="91440" tIns="45720" rIns="91440" bIns="45720" rtlCol="0">
            <a:normAutofit/>
          </a:bodyPr>
          <a:lstStyle/>
          <a:p>
            <a:pPr marL="0" indent="0">
              <a:lnSpc>
                <a:spcPct val="90000"/>
              </a:lnSpc>
              <a:buNone/>
            </a:pPr>
            <a:r>
              <a:rPr lang="en-US" sz="1400" dirty="0">
                <a:solidFill>
                  <a:srgbClr val="001648"/>
                </a:solidFill>
              </a:rPr>
              <a:t>Communicating your concerns means telling someone when you are uncomfortable with a situation or if you suspect abuse.  It means paying attention to your own feelings and not waiting until it is too late.</a:t>
            </a:r>
          </a:p>
          <a:p>
            <a:pPr marL="0" indent="0">
              <a:lnSpc>
                <a:spcPct val="90000"/>
              </a:lnSpc>
              <a:buNone/>
            </a:pPr>
            <a:r>
              <a:rPr lang="en-US" sz="1400" dirty="0">
                <a:solidFill>
                  <a:srgbClr val="001648"/>
                </a:solidFill>
              </a:rPr>
              <a:t>Only by communicating concerns can we use our knowledge to protect children and vulnerable adults.  Even if abuse is not occurring, it is still important to let others know when you have concerns.</a:t>
            </a:r>
          </a:p>
          <a:p>
            <a:pPr>
              <a:lnSpc>
                <a:spcPct val="90000"/>
              </a:lnSpc>
              <a:buFont typeface="Wingdings" panose="05000000000000000000" pitchFamily="2" charset="2"/>
              <a:buChar char="§"/>
            </a:pPr>
            <a:r>
              <a:rPr lang="en-US" sz="1400" dirty="0">
                <a:solidFill>
                  <a:srgbClr val="001648"/>
                </a:solidFill>
              </a:rPr>
              <a:t>Talk to the person involved and/or</a:t>
            </a:r>
          </a:p>
          <a:p>
            <a:pPr>
              <a:lnSpc>
                <a:spcPct val="90000"/>
              </a:lnSpc>
              <a:buFont typeface="Wingdings" panose="05000000000000000000" pitchFamily="2" charset="2"/>
              <a:buChar char="§"/>
            </a:pPr>
            <a:r>
              <a:rPr lang="en-US" sz="1400" dirty="0">
                <a:solidFill>
                  <a:srgbClr val="001648"/>
                </a:solidFill>
              </a:rPr>
              <a:t>Speak to their supervisor and/or</a:t>
            </a:r>
          </a:p>
          <a:p>
            <a:pPr>
              <a:lnSpc>
                <a:spcPct val="90000"/>
              </a:lnSpc>
              <a:buFont typeface="Wingdings" panose="05000000000000000000" pitchFamily="2" charset="2"/>
              <a:buChar char="§"/>
            </a:pPr>
            <a:r>
              <a:rPr lang="en-US" sz="1400" dirty="0">
                <a:solidFill>
                  <a:srgbClr val="001648"/>
                </a:solidFill>
              </a:rPr>
              <a:t>Notify a church official, principal and/or</a:t>
            </a:r>
          </a:p>
          <a:p>
            <a:pPr>
              <a:lnSpc>
                <a:spcPct val="90000"/>
              </a:lnSpc>
              <a:buFont typeface="Wingdings" panose="05000000000000000000" pitchFamily="2" charset="2"/>
              <a:buChar char="§"/>
            </a:pPr>
            <a:r>
              <a:rPr lang="en-US" sz="1400" dirty="0">
                <a:solidFill>
                  <a:srgbClr val="001648"/>
                </a:solidFill>
              </a:rPr>
              <a:t>Call the police</a:t>
            </a:r>
          </a:p>
          <a:p>
            <a:pPr>
              <a:lnSpc>
                <a:spcPct val="90000"/>
              </a:lnSpc>
              <a:buFont typeface="Wingdings" panose="05000000000000000000" pitchFamily="2" charset="2"/>
              <a:buChar char="§"/>
            </a:pPr>
            <a:r>
              <a:rPr lang="en-US" sz="1400" dirty="0">
                <a:solidFill>
                  <a:srgbClr val="001648"/>
                </a:solidFill>
              </a:rPr>
              <a:t>Call your county’s Child Protection Services hotline or the County Prosecutor</a:t>
            </a:r>
          </a:p>
          <a:p>
            <a:pPr>
              <a:lnSpc>
                <a:spcPct val="90000"/>
              </a:lnSpc>
              <a:buFont typeface="Wingdings" panose="05000000000000000000" pitchFamily="2" charset="2"/>
              <a:buChar char="§"/>
            </a:pPr>
            <a:r>
              <a:rPr lang="en-US" sz="1400" dirty="0">
                <a:solidFill>
                  <a:srgbClr val="001648"/>
                </a:solidFill>
              </a:rPr>
              <a:t>Call the Office of Safe Environment at the Diocesan Center</a:t>
            </a:r>
          </a:p>
          <a:p>
            <a:pPr marL="0" indent="0" algn="ctr">
              <a:lnSpc>
                <a:spcPct val="90000"/>
              </a:lnSpc>
              <a:buNone/>
            </a:pPr>
            <a:r>
              <a:rPr lang="en-US" sz="3600" dirty="0">
                <a:solidFill>
                  <a:schemeClr val="accent1"/>
                </a:solidFill>
              </a:rPr>
              <a:t>If you see it --- STOP IT</a:t>
            </a:r>
            <a:endParaRPr lang="en-US" sz="1050" dirty="0">
              <a:solidFill>
                <a:srgbClr val="001648"/>
              </a:solidFill>
            </a:endParaRPr>
          </a:p>
          <a:p>
            <a:pPr marL="0" indent="0" algn="r">
              <a:lnSpc>
                <a:spcPct val="90000"/>
              </a:lnSpc>
              <a:buNone/>
            </a:pPr>
            <a:r>
              <a:rPr lang="en-US" sz="1100" b="1" i="1" dirty="0">
                <a:solidFill>
                  <a:srgbClr val="001648"/>
                </a:solidFill>
              </a:rPr>
              <a:t>Resources adapted from the Archdiocese of Detroit</a:t>
            </a:r>
          </a:p>
        </p:txBody>
      </p:sp>
      <p:pic>
        <p:nvPicPr>
          <p:cNvPr id="5" name="Graphic 4" descr="Megaphone with solid fill">
            <a:extLst>
              <a:ext uri="{FF2B5EF4-FFF2-40B4-BE49-F238E27FC236}">
                <a16:creationId xmlns:a16="http://schemas.microsoft.com/office/drawing/2014/main" id="{2F6668B8-CF72-B12E-CFD3-9900CAAD7C0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087417" y="2159000"/>
            <a:ext cx="3145536" cy="3145536"/>
          </a:xfrm>
          <a:prstGeom prst="rect">
            <a:avLst/>
          </a:prstGeom>
        </p:spPr>
      </p:pic>
    </p:spTree>
    <p:extLst>
      <p:ext uri="{BB962C8B-B14F-4D97-AF65-F5344CB8AC3E}">
        <p14:creationId xmlns:p14="http://schemas.microsoft.com/office/powerpoint/2010/main" val="24668439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FDDA4-96FA-0961-D3F4-6211D0132CD9}"/>
              </a:ext>
            </a:extLst>
          </p:cNvPr>
          <p:cNvSpPr>
            <a:spLocks noGrp="1"/>
          </p:cNvSpPr>
          <p:nvPr>
            <p:ph type="title"/>
          </p:nvPr>
        </p:nvSpPr>
        <p:spPr>
          <a:xfrm>
            <a:off x="677334" y="241539"/>
            <a:ext cx="8596668" cy="957533"/>
          </a:xfrm>
        </p:spPr>
        <p:txBody>
          <a:bodyPr>
            <a:normAutofit/>
          </a:bodyPr>
          <a:lstStyle/>
          <a:p>
            <a:pPr algn="ctr"/>
            <a:r>
              <a:rPr lang="en-US" sz="4800" dirty="0">
                <a:solidFill>
                  <a:srgbClr val="001648"/>
                </a:solidFill>
              </a:rPr>
              <a:t>The Elements of Bullying</a:t>
            </a:r>
          </a:p>
        </p:txBody>
      </p:sp>
      <p:sp>
        <p:nvSpPr>
          <p:cNvPr id="3" name="Content Placeholder 2">
            <a:extLst>
              <a:ext uri="{FF2B5EF4-FFF2-40B4-BE49-F238E27FC236}">
                <a16:creationId xmlns:a16="http://schemas.microsoft.com/office/drawing/2014/main" id="{22238632-FCCD-874B-87DB-25C6FC003142}"/>
              </a:ext>
            </a:extLst>
          </p:cNvPr>
          <p:cNvSpPr>
            <a:spLocks noGrp="1"/>
          </p:cNvSpPr>
          <p:nvPr>
            <p:ph idx="1"/>
          </p:nvPr>
        </p:nvSpPr>
        <p:spPr>
          <a:xfrm>
            <a:off x="677334" y="1312752"/>
            <a:ext cx="8596668" cy="5232903"/>
          </a:xfrm>
        </p:spPr>
        <p:txBody>
          <a:bodyPr>
            <a:normAutofit/>
          </a:bodyPr>
          <a:lstStyle/>
          <a:p>
            <a:pPr marL="0" indent="0">
              <a:buNone/>
            </a:pPr>
            <a:r>
              <a:rPr lang="en-US" sz="1900" dirty="0">
                <a:solidFill>
                  <a:srgbClr val="001648"/>
                </a:solidFill>
              </a:rPr>
              <a:t>Intent to harm: Not accidental; the behavior is deliberate.</a:t>
            </a:r>
          </a:p>
          <a:p>
            <a:pPr marL="0" indent="0">
              <a:buNone/>
            </a:pPr>
            <a:r>
              <a:rPr lang="en-US" sz="1900" dirty="0">
                <a:solidFill>
                  <a:srgbClr val="001648"/>
                </a:solidFill>
              </a:rPr>
              <a:t>Repetition: Not a one-time conflict, but ongoing pattern over time.</a:t>
            </a:r>
          </a:p>
          <a:p>
            <a:pPr marL="0" indent="0">
              <a:buNone/>
            </a:pPr>
            <a:r>
              <a:rPr lang="en-US" sz="1900" dirty="0">
                <a:solidFill>
                  <a:srgbClr val="001648"/>
                </a:solidFill>
              </a:rPr>
              <a:t>Imbalance of power: The bully uses power ( physical size, popularity, or embarrassing information) to control or harm their target.</a:t>
            </a:r>
            <a:endParaRPr lang="en-US" dirty="0"/>
          </a:p>
          <a:p>
            <a:pPr marL="0" indent="0" algn="ctr">
              <a:buNone/>
            </a:pPr>
            <a:r>
              <a:rPr lang="en-US" sz="3900" dirty="0">
                <a:solidFill>
                  <a:schemeClr val="accent1"/>
                </a:solidFill>
              </a:rPr>
              <a:t>The </a:t>
            </a:r>
            <a:r>
              <a:rPr lang="en-US" sz="3600" dirty="0">
                <a:solidFill>
                  <a:schemeClr val="accent1"/>
                </a:solidFill>
              </a:rPr>
              <a:t>Main Types of Bullying</a:t>
            </a:r>
          </a:p>
          <a:p>
            <a:pPr marL="0" indent="0">
              <a:buNone/>
            </a:pPr>
            <a:r>
              <a:rPr lang="en-US" sz="1900" dirty="0">
                <a:solidFill>
                  <a:schemeClr val="tx2"/>
                </a:solidFill>
              </a:rPr>
              <a:t>Physical: Hitting, shoving or damaging property.</a:t>
            </a:r>
          </a:p>
          <a:p>
            <a:pPr marL="0" indent="0">
              <a:buNone/>
            </a:pPr>
            <a:r>
              <a:rPr lang="en-US" sz="1900" dirty="0">
                <a:solidFill>
                  <a:schemeClr val="tx2"/>
                </a:solidFill>
              </a:rPr>
              <a:t>Verbal: Name- calling, teasing, or inappropriate threats.</a:t>
            </a:r>
          </a:p>
          <a:p>
            <a:pPr marL="0" indent="0">
              <a:buNone/>
            </a:pPr>
            <a:r>
              <a:rPr lang="en-US" sz="1900" dirty="0">
                <a:solidFill>
                  <a:schemeClr val="tx2"/>
                </a:solidFill>
              </a:rPr>
              <a:t>Social/Relational: Purposefully excluding someone, spreading rumors, or destroying peer relationships.</a:t>
            </a:r>
          </a:p>
          <a:p>
            <a:pPr marL="0" indent="0">
              <a:buNone/>
            </a:pPr>
            <a:r>
              <a:rPr lang="en-US" sz="1900" dirty="0">
                <a:solidFill>
                  <a:schemeClr val="tx2"/>
                </a:solidFill>
              </a:rPr>
              <a:t>Cyberbullying: Using digital platforms, social media, or tests to harass or humiliate.</a:t>
            </a:r>
          </a:p>
        </p:txBody>
      </p:sp>
    </p:spTree>
    <p:extLst>
      <p:ext uri="{BB962C8B-B14F-4D97-AF65-F5344CB8AC3E}">
        <p14:creationId xmlns:p14="http://schemas.microsoft.com/office/powerpoint/2010/main" val="29199196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09600"/>
            <a:ext cx="8596313" cy="919163"/>
          </a:xfrm>
        </p:spPr>
        <p:txBody>
          <a:bodyPr>
            <a:normAutofit/>
          </a:bodyPr>
          <a:lstStyle/>
          <a:p>
            <a:pPr algn="ctr"/>
            <a:r>
              <a:rPr lang="en-US" b="1" dirty="0">
                <a:solidFill>
                  <a:srgbClr val="001648"/>
                </a:solidFill>
              </a:rPr>
              <a:t>When you see bullying… INTERVENE</a:t>
            </a:r>
          </a:p>
        </p:txBody>
      </p:sp>
      <p:sp>
        <p:nvSpPr>
          <p:cNvPr id="3" name="Content Placeholder 2"/>
          <p:cNvSpPr>
            <a:spLocks noGrp="1"/>
          </p:cNvSpPr>
          <p:nvPr>
            <p:ph idx="4294967295"/>
          </p:nvPr>
        </p:nvSpPr>
        <p:spPr>
          <a:xfrm>
            <a:off x="491706" y="1528763"/>
            <a:ext cx="8488392" cy="4915169"/>
          </a:xfrm>
        </p:spPr>
        <p:txBody>
          <a:bodyPr>
            <a:normAutofit/>
          </a:bodyPr>
          <a:lstStyle/>
          <a:p>
            <a:pPr marL="0" indent="0">
              <a:buNone/>
            </a:pPr>
            <a:r>
              <a:rPr lang="en-US" dirty="0">
                <a:solidFill>
                  <a:schemeClr val="accent1"/>
                </a:solidFill>
              </a:rPr>
              <a:t>Stop it immediately: </a:t>
            </a:r>
            <a:r>
              <a:rPr lang="en-US" dirty="0">
                <a:solidFill>
                  <a:srgbClr val="001648"/>
                </a:solidFill>
              </a:rPr>
              <a:t>Step in calmly and assertively.  Most bullying happens when peers are watching, but 57% of bullying stops within 10 seconds if a peer intervenes.</a:t>
            </a:r>
          </a:p>
          <a:p>
            <a:pPr marL="0" indent="0">
              <a:buNone/>
            </a:pPr>
            <a:r>
              <a:rPr lang="en-US" dirty="0">
                <a:solidFill>
                  <a:schemeClr val="accent1"/>
                </a:solidFill>
              </a:rPr>
              <a:t>Support the victim:  </a:t>
            </a:r>
            <a:r>
              <a:rPr lang="en-US" dirty="0">
                <a:solidFill>
                  <a:srgbClr val="001648"/>
                </a:solidFill>
              </a:rPr>
              <a:t>Provide immediate comfort, separate them from the bully, and ensure that they are safe.</a:t>
            </a:r>
          </a:p>
          <a:p>
            <a:pPr marL="0" indent="0">
              <a:buNone/>
            </a:pPr>
            <a:r>
              <a:rPr lang="en-US" dirty="0">
                <a:solidFill>
                  <a:schemeClr val="accent1"/>
                </a:solidFill>
              </a:rPr>
              <a:t>Address the bully: </a:t>
            </a:r>
            <a:r>
              <a:rPr lang="en-US" dirty="0">
                <a:solidFill>
                  <a:srgbClr val="001648"/>
                </a:solidFill>
              </a:rPr>
              <a:t>State clearly that the behavior is unacceptable and outline clear consequences.</a:t>
            </a:r>
          </a:p>
          <a:p>
            <a:pPr marL="0" indent="0">
              <a:buNone/>
            </a:pPr>
            <a:r>
              <a:rPr lang="en-US" dirty="0">
                <a:solidFill>
                  <a:schemeClr val="accent1"/>
                </a:solidFill>
              </a:rPr>
              <a:t>Shift the culture: </a:t>
            </a:r>
            <a:r>
              <a:rPr lang="en-US" dirty="0">
                <a:solidFill>
                  <a:srgbClr val="001648"/>
                </a:solidFill>
              </a:rPr>
              <a:t>from passive bystander to active “Defender” who stands up and reports when they see wrong being done. </a:t>
            </a:r>
          </a:p>
          <a:p>
            <a:pPr marL="0" indent="0">
              <a:buNone/>
            </a:pPr>
            <a:r>
              <a:rPr lang="en-US" dirty="0">
                <a:solidFill>
                  <a:schemeClr val="accent1"/>
                </a:solidFill>
              </a:rPr>
              <a:t>Foster Empathy: </a:t>
            </a:r>
            <a:r>
              <a:rPr lang="en-US" dirty="0">
                <a:solidFill>
                  <a:srgbClr val="001648"/>
                </a:solidFill>
              </a:rPr>
              <a:t>build community through check-ins and cooperative learning.</a:t>
            </a:r>
          </a:p>
          <a:p>
            <a:pPr marL="0" indent="0">
              <a:buNone/>
            </a:pPr>
            <a:r>
              <a:rPr lang="en-US" dirty="0">
                <a:solidFill>
                  <a:schemeClr val="accent1"/>
                </a:solidFill>
              </a:rPr>
              <a:t>Define “Expected” Behavior: </a:t>
            </a:r>
            <a:r>
              <a:rPr lang="en-US" dirty="0">
                <a:solidFill>
                  <a:srgbClr val="001648"/>
                </a:solidFill>
              </a:rPr>
              <a:t>Set clear expectations for respect on Day 1.</a:t>
            </a:r>
          </a:p>
          <a:p>
            <a:pPr marL="0" indent="0">
              <a:buNone/>
            </a:pPr>
            <a:r>
              <a:rPr lang="en-US" dirty="0">
                <a:solidFill>
                  <a:schemeClr val="accent1"/>
                </a:solidFill>
              </a:rPr>
              <a:t>Be Visible: </a:t>
            </a:r>
            <a:r>
              <a:rPr lang="en-US" dirty="0">
                <a:solidFill>
                  <a:srgbClr val="001648"/>
                </a:solidFill>
              </a:rPr>
              <a:t>Monitor high-risk zones (hallways, restrooms, transitions).</a:t>
            </a:r>
          </a:p>
          <a:p>
            <a:pPr marL="0" indent="0">
              <a:buNone/>
            </a:pPr>
            <a:r>
              <a:rPr lang="en-US" dirty="0">
                <a:solidFill>
                  <a:schemeClr val="accent1"/>
                </a:solidFill>
              </a:rPr>
              <a:t>Report Mechanisms: </a:t>
            </a:r>
            <a:r>
              <a:rPr lang="en-US" dirty="0">
                <a:solidFill>
                  <a:srgbClr val="001648"/>
                </a:solidFill>
              </a:rPr>
              <a:t>Provide students with safe, anonymous ways to report bad behavior.</a:t>
            </a:r>
          </a:p>
        </p:txBody>
      </p:sp>
    </p:spTree>
    <p:extLst>
      <p:ext uri="{BB962C8B-B14F-4D97-AF65-F5344CB8AC3E}">
        <p14:creationId xmlns:p14="http://schemas.microsoft.com/office/powerpoint/2010/main" val="399463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9A283-78A5-5CBB-74F4-7B4037779719}"/>
              </a:ext>
            </a:extLst>
          </p:cNvPr>
          <p:cNvSpPr>
            <a:spLocks noGrp="1"/>
          </p:cNvSpPr>
          <p:nvPr>
            <p:ph type="title"/>
          </p:nvPr>
        </p:nvSpPr>
        <p:spPr>
          <a:xfrm>
            <a:off x="677334" y="388190"/>
            <a:ext cx="8596668" cy="621101"/>
          </a:xfrm>
          <a:solidFill>
            <a:srgbClr val="001648"/>
          </a:solidFill>
        </p:spPr>
        <p:txBody>
          <a:bodyPr>
            <a:normAutofit fontScale="90000"/>
          </a:bodyPr>
          <a:lstStyle/>
          <a:p>
            <a:pPr algn="ctr"/>
            <a:r>
              <a:rPr lang="en-US" dirty="0">
                <a:solidFill>
                  <a:schemeClr val="bg1"/>
                </a:solidFill>
              </a:rPr>
              <a:t>Fun vs. Bullying</a:t>
            </a:r>
          </a:p>
        </p:txBody>
      </p:sp>
      <p:graphicFrame>
        <p:nvGraphicFramePr>
          <p:cNvPr id="4" name="Content Placeholder 3">
            <a:extLst>
              <a:ext uri="{FF2B5EF4-FFF2-40B4-BE49-F238E27FC236}">
                <a16:creationId xmlns:a16="http://schemas.microsoft.com/office/drawing/2014/main" id="{9C222CBE-B078-007C-DE90-4102CD8671AB}"/>
              </a:ext>
            </a:extLst>
          </p:cNvPr>
          <p:cNvGraphicFramePr>
            <a:graphicFrameLocks noGrp="1"/>
          </p:cNvGraphicFramePr>
          <p:nvPr>
            <p:ph idx="1"/>
            <p:extLst>
              <p:ext uri="{D42A27DB-BD31-4B8C-83A1-F6EECF244321}">
                <p14:modId xmlns:p14="http://schemas.microsoft.com/office/powerpoint/2010/main" val="932742180"/>
              </p:ext>
            </p:extLst>
          </p:nvPr>
        </p:nvGraphicFramePr>
        <p:xfrm>
          <a:off x="715224" y="1575303"/>
          <a:ext cx="8558950" cy="2936313"/>
        </p:xfrm>
        <a:graphic>
          <a:graphicData uri="http://schemas.openxmlformats.org/drawingml/2006/table">
            <a:tbl>
              <a:tblPr firstRow="1" bandRow="1">
                <a:tableStyleId>{5C22544A-7EE6-4342-B048-85BDC9FD1C3A}</a:tableStyleId>
              </a:tblPr>
              <a:tblGrid>
                <a:gridCol w="2828076">
                  <a:extLst>
                    <a:ext uri="{9D8B030D-6E8A-4147-A177-3AD203B41FA5}">
                      <a16:colId xmlns:a16="http://schemas.microsoft.com/office/drawing/2014/main" val="4266997296"/>
                    </a:ext>
                  </a:extLst>
                </a:gridCol>
                <a:gridCol w="2865437">
                  <a:extLst>
                    <a:ext uri="{9D8B030D-6E8A-4147-A177-3AD203B41FA5}">
                      <a16:colId xmlns:a16="http://schemas.microsoft.com/office/drawing/2014/main" val="1968132343"/>
                    </a:ext>
                  </a:extLst>
                </a:gridCol>
                <a:gridCol w="2865437">
                  <a:extLst>
                    <a:ext uri="{9D8B030D-6E8A-4147-A177-3AD203B41FA5}">
                      <a16:colId xmlns:a16="http://schemas.microsoft.com/office/drawing/2014/main" val="904209351"/>
                    </a:ext>
                  </a:extLst>
                </a:gridCol>
              </a:tblGrid>
              <a:tr h="408287">
                <a:tc>
                  <a:txBody>
                    <a:bodyPr/>
                    <a:lstStyle/>
                    <a:p>
                      <a:pPr algn="ctr"/>
                      <a:r>
                        <a:rPr lang="en-US" dirty="0"/>
                        <a:t>Rough Play</a:t>
                      </a:r>
                    </a:p>
                  </a:txBody>
                  <a:tcPr/>
                </a:tc>
                <a:tc>
                  <a:txBody>
                    <a:bodyPr/>
                    <a:lstStyle/>
                    <a:p>
                      <a:pPr algn="ctr"/>
                      <a:r>
                        <a:rPr lang="en-US" dirty="0"/>
                        <a:t>Real Fighting</a:t>
                      </a:r>
                    </a:p>
                  </a:txBody>
                  <a:tcPr/>
                </a:tc>
                <a:tc>
                  <a:txBody>
                    <a:bodyPr/>
                    <a:lstStyle/>
                    <a:p>
                      <a:pPr algn="ctr"/>
                      <a:r>
                        <a:rPr lang="en-US" dirty="0"/>
                        <a:t>Bullying</a:t>
                      </a:r>
                    </a:p>
                  </a:txBody>
                  <a:tcPr/>
                </a:tc>
                <a:extLst>
                  <a:ext uri="{0D108BD9-81ED-4DB2-BD59-A6C34878D82A}">
                    <a16:rowId xmlns:a16="http://schemas.microsoft.com/office/drawing/2014/main" val="3231941154"/>
                  </a:ext>
                </a:extLst>
              </a:tr>
              <a:tr h="704715">
                <a:tc>
                  <a:txBody>
                    <a:bodyPr/>
                    <a:lstStyle/>
                    <a:p>
                      <a:r>
                        <a:rPr lang="en-US" dirty="0">
                          <a:solidFill>
                            <a:schemeClr val="tx2"/>
                          </a:solidFill>
                        </a:rPr>
                        <a:t>Usually friends; often repeated (same players)</a:t>
                      </a:r>
                    </a:p>
                  </a:txBody>
                  <a:tcPr>
                    <a:solidFill>
                      <a:schemeClr val="bg2"/>
                    </a:solidFill>
                  </a:tcPr>
                </a:tc>
                <a:tc>
                  <a:txBody>
                    <a:bodyPr/>
                    <a:lstStyle/>
                    <a:p>
                      <a:r>
                        <a:rPr lang="en-US" dirty="0">
                          <a:solidFill>
                            <a:schemeClr val="tx2"/>
                          </a:solidFill>
                        </a:rPr>
                        <a:t>Usually not friends; typically not repeated</a:t>
                      </a:r>
                    </a:p>
                  </a:txBody>
                  <a:tcPr>
                    <a:solidFill>
                      <a:schemeClr val="bg2"/>
                    </a:solidFill>
                  </a:tcPr>
                </a:tc>
                <a:tc>
                  <a:txBody>
                    <a:bodyPr/>
                    <a:lstStyle/>
                    <a:p>
                      <a:r>
                        <a:rPr lang="en-US" dirty="0">
                          <a:solidFill>
                            <a:schemeClr val="tx2"/>
                          </a:solidFill>
                        </a:rPr>
                        <a:t>Typically not friends; generally repeated</a:t>
                      </a:r>
                    </a:p>
                  </a:txBody>
                  <a:tcPr>
                    <a:solidFill>
                      <a:schemeClr val="bg2"/>
                    </a:solidFill>
                  </a:tcPr>
                </a:tc>
                <a:extLst>
                  <a:ext uri="{0D108BD9-81ED-4DB2-BD59-A6C34878D82A}">
                    <a16:rowId xmlns:a16="http://schemas.microsoft.com/office/drawing/2014/main" val="2139392282"/>
                  </a:ext>
                </a:extLst>
              </a:tr>
              <a:tr h="408287">
                <a:tc>
                  <a:txBody>
                    <a:bodyPr/>
                    <a:lstStyle/>
                    <a:p>
                      <a:r>
                        <a:rPr lang="en-US" dirty="0">
                          <a:solidFill>
                            <a:schemeClr val="tx2"/>
                          </a:solidFill>
                        </a:rPr>
                        <a:t>Balance of power</a:t>
                      </a:r>
                    </a:p>
                  </a:txBody>
                  <a:tcPr>
                    <a:solidFill>
                      <a:schemeClr val="bg2"/>
                    </a:solidFill>
                  </a:tcPr>
                </a:tc>
                <a:tc>
                  <a:txBody>
                    <a:bodyPr/>
                    <a:lstStyle/>
                    <a:p>
                      <a:r>
                        <a:rPr lang="en-US" dirty="0">
                          <a:solidFill>
                            <a:schemeClr val="tx2"/>
                          </a:solidFill>
                        </a:rPr>
                        <a:t>Power relatively equal</a:t>
                      </a:r>
                    </a:p>
                  </a:txBody>
                  <a:tcPr>
                    <a:solidFill>
                      <a:schemeClr val="bg2"/>
                    </a:solidFill>
                  </a:tcPr>
                </a:tc>
                <a:tc>
                  <a:txBody>
                    <a:bodyPr/>
                    <a:lstStyle/>
                    <a:p>
                      <a:r>
                        <a:rPr lang="en-US" dirty="0">
                          <a:solidFill>
                            <a:schemeClr val="tx2"/>
                          </a:solidFill>
                        </a:rPr>
                        <a:t>Unequal power</a:t>
                      </a:r>
                    </a:p>
                  </a:txBody>
                  <a:tcPr>
                    <a:solidFill>
                      <a:schemeClr val="bg2"/>
                    </a:solidFill>
                  </a:tcPr>
                </a:tc>
                <a:extLst>
                  <a:ext uri="{0D108BD9-81ED-4DB2-BD59-A6C34878D82A}">
                    <a16:rowId xmlns:a16="http://schemas.microsoft.com/office/drawing/2014/main" val="1225956921"/>
                  </a:ext>
                </a:extLst>
              </a:tr>
              <a:tr h="408287">
                <a:tc>
                  <a:txBody>
                    <a:bodyPr/>
                    <a:lstStyle/>
                    <a:p>
                      <a:r>
                        <a:rPr lang="en-US" dirty="0">
                          <a:solidFill>
                            <a:schemeClr val="tx2"/>
                          </a:solidFill>
                        </a:rPr>
                        <a:t>No intent to harm</a:t>
                      </a:r>
                    </a:p>
                  </a:txBody>
                  <a:tcPr>
                    <a:solidFill>
                      <a:schemeClr val="bg2"/>
                    </a:solidFill>
                  </a:tcPr>
                </a:tc>
                <a:tc>
                  <a:txBody>
                    <a:bodyPr/>
                    <a:lstStyle/>
                    <a:p>
                      <a:r>
                        <a:rPr lang="en-US" dirty="0">
                          <a:solidFill>
                            <a:schemeClr val="tx2"/>
                          </a:solidFill>
                        </a:rPr>
                        <a:t>Intentional harm doing</a:t>
                      </a:r>
                    </a:p>
                  </a:txBody>
                  <a:tcPr>
                    <a:solidFill>
                      <a:schemeClr val="bg2"/>
                    </a:solidFill>
                  </a:tcPr>
                </a:tc>
                <a:tc>
                  <a:txBody>
                    <a:bodyPr/>
                    <a:lstStyle/>
                    <a:p>
                      <a:r>
                        <a:rPr lang="en-US" dirty="0">
                          <a:solidFill>
                            <a:schemeClr val="tx2"/>
                          </a:solidFill>
                        </a:rPr>
                        <a:t>Intentional harm doing</a:t>
                      </a:r>
                    </a:p>
                  </a:txBody>
                  <a:tcPr>
                    <a:solidFill>
                      <a:schemeClr val="bg2"/>
                    </a:solidFill>
                  </a:tcPr>
                </a:tc>
                <a:extLst>
                  <a:ext uri="{0D108BD9-81ED-4DB2-BD59-A6C34878D82A}">
                    <a16:rowId xmlns:a16="http://schemas.microsoft.com/office/drawing/2014/main" val="3517899089"/>
                  </a:ext>
                </a:extLst>
              </a:tr>
              <a:tr h="1006737">
                <a:tc>
                  <a:txBody>
                    <a:bodyPr/>
                    <a:lstStyle/>
                    <a:p>
                      <a:r>
                        <a:rPr lang="en-US" dirty="0">
                          <a:solidFill>
                            <a:schemeClr val="tx2"/>
                          </a:solidFill>
                        </a:rPr>
                        <a:t>Affect is friendly, positive, mutual </a:t>
                      </a:r>
                    </a:p>
                  </a:txBody>
                  <a:tcPr>
                    <a:solidFill>
                      <a:schemeClr val="bg2"/>
                    </a:solidFill>
                  </a:tcPr>
                </a:tc>
                <a:tc>
                  <a:txBody>
                    <a:bodyPr/>
                    <a:lstStyle/>
                    <a:p>
                      <a:r>
                        <a:rPr lang="en-US" dirty="0">
                          <a:solidFill>
                            <a:schemeClr val="tx2"/>
                          </a:solidFill>
                        </a:rPr>
                        <a:t>Affect is negative; aggressive, tense, hostile affect.</a:t>
                      </a:r>
                    </a:p>
                  </a:txBody>
                  <a:tcPr>
                    <a:solidFill>
                      <a:schemeClr val="bg2"/>
                    </a:solidFill>
                  </a:tcPr>
                </a:tc>
                <a:tc>
                  <a:txBody>
                    <a:bodyPr/>
                    <a:lstStyle/>
                    <a:p>
                      <a:r>
                        <a:rPr lang="en-US" dirty="0">
                          <a:solidFill>
                            <a:schemeClr val="tx2"/>
                          </a:solidFill>
                        </a:rPr>
                        <a:t>Affect is negative, aggressive &amp; differs for victim and aggressor</a:t>
                      </a:r>
                    </a:p>
                  </a:txBody>
                  <a:tcPr>
                    <a:solidFill>
                      <a:schemeClr val="bg2"/>
                    </a:solidFill>
                  </a:tcPr>
                </a:tc>
                <a:extLst>
                  <a:ext uri="{0D108BD9-81ED-4DB2-BD59-A6C34878D82A}">
                    <a16:rowId xmlns:a16="http://schemas.microsoft.com/office/drawing/2014/main" val="3362060863"/>
                  </a:ext>
                </a:extLst>
              </a:tr>
            </a:tbl>
          </a:graphicData>
        </a:graphic>
      </p:graphicFrame>
    </p:spTree>
    <p:extLst>
      <p:ext uri="{BB962C8B-B14F-4D97-AF65-F5344CB8AC3E}">
        <p14:creationId xmlns:p14="http://schemas.microsoft.com/office/powerpoint/2010/main" val="31758108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4AB03-F1F1-9D0A-159F-7401921773CD}"/>
              </a:ext>
            </a:extLst>
          </p:cNvPr>
          <p:cNvSpPr>
            <a:spLocks noGrp="1"/>
          </p:cNvSpPr>
          <p:nvPr>
            <p:ph type="title"/>
          </p:nvPr>
        </p:nvSpPr>
        <p:spPr>
          <a:xfrm>
            <a:off x="6380014" y="497840"/>
            <a:ext cx="2255986" cy="1320800"/>
          </a:xfrm>
        </p:spPr>
        <p:txBody>
          <a:bodyPr>
            <a:normAutofit fontScale="90000"/>
          </a:bodyPr>
          <a:lstStyle/>
          <a:p>
            <a:r>
              <a:rPr lang="en-US" sz="3300" dirty="0"/>
              <a:t>Violation of Students Civil Rights</a:t>
            </a:r>
          </a:p>
        </p:txBody>
      </p:sp>
      <p:sp>
        <p:nvSpPr>
          <p:cNvPr id="3" name="Content Placeholder 2">
            <a:extLst>
              <a:ext uri="{FF2B5EF4-FFF2-40B4-BE49-F238E27FC236}">
                <a16:creationId xmlns:a16="http://schemas.microsoft.com/office/drawing/2014/main" id="{E6EC78EA-7D5F-4B98-D231-CBF6AA402628}"/>
              </a:ext>
            </a:extLst>
          </p:cNvPr>
          <p:cNvSpPr>
            <a:spLocks noGrp="1"/>
          </p:cNvSpPr>
          <p:nvPr>
            <p:ph idx="1"/>
          </p:nvPr>
        </p:nvSpPr>
        <p:spPr>
          <a:xfrm>
            <a:off x="5394960" y="2225615"/>
            <a:ext cx="4197614" cy="3440539"/>
          </a:xfrm>
        </p:spPr>
        <p:txBody>
          <a:bodyPr>
            <a:normAutofit/>
          </a:bodyPr>
          <a:lstStyle/>
          <a:p>
            <a:pPr marL="0" indent="0">
              <a:lnSpc>
                <a:spcPct val="90000"/>
              </a:lnSpc>
              <a:buNone/>
            </a:pPr>
            <a:r>
              <a:rPr lang="en-US" sz="1500" dirty="0">
                <a:solidFill>
                  <a:schemeClr val="tx2"/>
                </a:solidFill>
              </a:rPr>
              <a:t>A child’s civil rights might be violated if a student is harassed/bullied based on:</a:t>
            </a:r>
            <a:endParaRPr lang="en-US" sz="1500" dirty="0"/>
          </a:p>
          <a:p>
            <a:pPr>
              <a:lnSpc>
                <a:spcPct val="90000"/>
              </a:lnSpc>
            </a:pPr>
            <a:r>
              <a:rPr lang="en-US" sz="1500" dirty="0">
                <a:solidFill>
                  <a:schemeClr val="tx2"/>
                </a:solidFill>
              </a:rPr>
              <a:t>Race</a:t>
            </a:r>
          </a:p>
          <a:p>
            <a:pPr>
              <a:lnSpc>
                <a:spcPct val="90000"/>
              </a:lnSpc>
            </a:pPr>
            <a:r>
              <a:rPr lang="en-US" sz="1500" dirty="0">
                <a:solidFill>
                  <a:schemeClr val="tx2"/>
                </a:solidFill>
              </a:rPr>
              <a:t>Color</a:t>
            </a:r>
          </a:p>
          <a:p>
            <a:pPr>
              <a:lnSpc>
                <a:spcPct val="90000"/>
              </a:lnSpc>
            </a:pPr>
            <a:r>
              <a:rPr lang="en-US" sz="1500" dirty="0">
                <a:solidFill>
                  <a:schemeClr val="tx2"/>
                </a:solidFill>
              </a:rPr>
              <a:t>National origin</a:t>
            </a:r>
          </a:p>
          <a:p>
            <a:pPr>
              <a:lnSpc>
                <a:spcPct val="90000"/>
              </a:lnSpc>
            </a:pPr>
            <a:r>
              <a:rPr lang="en-US" sz="1500" dirty="0">
                <a:solidFill>
                  <a:schemeClr val="tx2"/>
                </a:solidFill>
              </a:rPr>
              <a:t>Sex</a:t>
            </a:r>
          </a:p>
          <a:p>
            <a:pPr>
              <a:lnSpc>
                <a:spcPct val="90000"/>
              </a:lnSpc>
            </a:pPr>
            <a:r>
              <a:rPr lang="en-US" sz="1500" dirty="0">
                <a:solidFill>
                  <a:schemeClr val="tx2"/>
                </a:solidFill>
              </a:rPr>
              <a:t>Disability</a:t>
            </a:r>
          </a:p>
          <a:p>
            <a:pPr>
              <a:lnSpc>
                <a:spcPct val="90000"/>
              </a:lnSpc>
            </a:pPr>
            <a:r>
              <a:rPr lang="en-US" sz="1500" dirty="0">
                <a:solidFill>
                  <a:schemeClr val="tx2"/>
                </a:solidFill>
              </a:rPr>
              <a:t>The behavior is serious enough it creates a hostile environment.</a:t>
            </a:r>
          </a:p>
          <a:p>
            <a:pPr>
              <a:lnSpc>
                <a:spcPct val="90000"/>
              </a:lnSpc>
            </a:pPr>
            <a:r>
              <a:rPr lang="en-US" sz="1500" dirty="0">
                <a:solidFill>
                  <a:schemeClr val="tx2"/>
                </a:solidFill>
              </a:rPr>
              <a:t>Harassment is encouraged, tolerated, not adequately addressed or ignored.</a:t>
            </a:r>
          </a:p>
          <a:p>
            <a:pPr>
              <a:lnSpc>
                <a:spcPct val="90000"/>
              </a:lnSpc>
            </a:pPr>
            <a:endParaRPr lang="en-US" sz="1500" dirty="0"/>
          </a:p>
        </p:txBody>
      </p:sp>
      <p:pic>
        <p:nvPicPr>
          <p:cNvPr id="9" name="Picture 8" descr="Hands forming circle">
            <a:extLst>
              <a:ext uri="{FF2B5EF4-FFF2-40B4-BE49-F238E27FC236}">
                <a16:creationId xmlns:a16="http://schemas.microsoft.com/office/drawing/2014/main" id="{4EA0902F-5336-E333-7169-1EB69CFB1AF4}"/>
              </a:ext>
            </a:extLst>
          </p:cNvPr>
          <p:cNvPicPr>
            <a:picLocks noChangeAspect="1"/>
          </p:cNvPicPr>
          <p:nvPr/>
        </p:nvPicPr>
        <p:blipFill>
          <a:blip r:embed="rId2"/>
          <a:srcRect l="16957" r="25419" b="-1"/>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4" name="Isosceles Triangle 1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4490420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9BB96DC-7257-4310-AA48-BEE9B2B2DA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6" name="Freeform 14">
              <a:extLst>
                <a:ext uri="{FF2B5EF4-FFF2-40B4-BE49-F238E27FC236}">
                  <a16:creationId xmlns:a16="http://schemas.microsoft.com/office/drawing/2014/main" id="{A199C6C8-798B-4D00-8C47-F1D5A88678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7" name="Straight Connector 16">
              <a:extLst>
                <a:ext uri="{FF2B5EF4-FFF2-40B4-BE49-F238E27FC236}">
                  <a16:creationId xmlns:a16="http://schemas.microsoft.com/office/drawing/2014/main" id="{BCB0BF1B-F83E-41D6-83B4-76BB733C50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5DD6DAC-841F-44E8-B772-3B0CC4F9D0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30A20FCD-ACEB-47CE-B31B-91C08ADA4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5">
              <a:extLst>
                <a:ext uri="{FF2B5EF4-FFF2-40B4-BE49-F238E27FC236}">
                  <a16:creationId xmlns:a16="http://schemas.microsoft.com/office/drawing/2014/main" id="{7A2B1C25-C94E-4302-99B8-C7A8AFE4F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96AEEF64-15E5-4241-B44E-FD39BF126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7">
              <a:extLst>
                <a:ext uri="{FF2B5EF4-FFF2-40B4-BE49-F238E27FC236}">
                  <a16:creationId xmlns:a16="http://schemas.microsoft.com/office/drawing/2014/main" id="{3CE4991B-2483-477C-A8EF-EA0D3A372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8">
              <a:extLst>
                <a:ext uri="{FF2B5EF4-FFF2-40B4-BE49-F238E27FC236}">
                  <a16:creationId xmlns:a16="http://schemas.microsoft.com/office/drawing/2014/main" id="{C57CCE68-31BF-4CB2-A1BA-20C70F17D9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9">
              <a:extLst>
                <a:ext uri="{FF2B5EF4-FFF2-40B4-BE49-F238E27FC236}">
                  <a16:creationId xmlns:a16="http://schemas.microsoft.com/office/drawing/2014/main" id="{FC67EFBD-5CEA-432B-8051-6A7B3E06D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Isosceles Triangle 24">
              <a:extLst>
                <a:ext uri="{FF2B5EF4-FFF2-40B4-BE49-F238E27FC236}">
                  <a16:creationId xmlns:a16="http://schemas.microsoft.com/office/drawing/2014/main" id="{1FF74FE3-9906-485E-94D7-2AA34D9275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title" idx="4294967295"/>
          </p:nvPr>
        </p:nvSpPr>
        <p:spPr>
          <a:xfrm>
            <a:off x="1021073" y="241540"/>
            <a:ext cx="3742675" cy="6383547"/>
          </a:xfrm>
        </p:spPr>
        <p:txBody>
          <a:bodyPr vert="horz" lIns="91440" tIns="45720" rIns="91440" bIns="45720" rtlCol="0" anchor="b">
            <a:normAutofit/>
          </a:bodyPr>
          <a:lstStyle/>
          <a:p>
            <a:pPr>
              <a:lnSpc>
                <a:spcPct val="90000"/>
              </a:lnSpc>
            </a:pPr>
            <a:r>
              <a:rPr lang="en-US" sz="2200" b="1" dirty="0">
                <a:solidFill>
                  <a:schemeClr val="tx2"/>
                </a:solidFill>
              </a:rPr>
              <a:t>Guidelines for the Use of Social Networking and Technology</a:t>
            </a:r>
            <a:br>
              <a:rPr lang="en-US" sz="1100" u="sng" dirty="0">
                <a:solidFill>
                  <a:schemeClr val="tx2"/>
                </a:solidFill>
              </a:rPr>
            </a:br>
            <a:r>
              <a:rPr lang="en-US" sz="1100" u="sng" dirty="0">
                <a:solidFill>
                  <a:schemeClr val="tx2"/>
                </a:solidFill>
              </a:rPr>
              <a:t> </a:t>
            </a:r>
            <a:br>
              <a:rPr lang="en-US" sz="1100" u="sng" dirty="0">
                <a:solidFill>
                  <a:schemeClr val="tx2"/>
                </a:solidFill>
              </a:rPr>
            </a:br>
            <a:r>
              <a:rPr lang="en-US" sz="1300" i="1" dirty="0"/>
              <a:t>Boundaries:</a:t>
            </a:r>
            <a:br>
              <a:rPr lang="en-US" sz="1100" u="sng" dirty="0">
                <a:solidFill>
                  <a:schemeClr val="tx2"/>
                </a:solidFill>
              </a:rPr>
            </a:br>
            <a:br>
              <a:rPr lang="en-US" sz="1100" u="sng" dirty="0">
                <a:solidFill>
                  <a:schemeClr val="tx2"/>
                </a:solidFill>
              </a:rPr>
            </a:br>
            <a:r>
              <a:rPr lang="en-US" sz="1300" dirty="0">
                <a:solidFill>
                  <a:schemeClr val="tx2"/>
                </a:solidFill>
              </a:rPr>
              <a:t>1.  Minors and vulnerable adults are not the peers of an adult serving within a leadership capacity. Church personnel should be ever vigilant regarding healthy boundaries with everyone, especially minors and vulnerable adults.</a:t>
            </a:r>
            <a:br>
              <a:rPr lang="en-US" sz="1300" dirty="0">
                <a:solidFill>
                  <a:schemeClr val="tx2"/>
                </a:solidFill>
              </a:rPr>
            </a:br>
            <a:br>
              <a:rPr lang="en-US" sz="1300" dirty="0">
                <a:solidFill>
                  <a:schemeClr val="tx2"/>
                </a:solidFill>
              </a:rPr>
            </a:br>
            <a:r>
              <a:rPr lang="en-US" sz="1300" dirty="0">
                <a:solidFill>
                  <a:schemeClr val="tx2"/>
                </a:solidFill>
              </a:rPr>
              <a:t>2.  Church Personnel are duty-bound to set the boundary.  It is inappropriate for personnel of a parish or school to include minors and vulnerable adults within their own social circle, on-line or otherwise. Church/school personnel should not be accessible on a constant or on-call or social basis to the minors or vulnerable adults they serve.</a:t>
            </a:r>
            <a:br>
              <a:rPr lang="en-US" sz="1300" dirty="0">
                <a:solidFill>
                  <a:schemeClr val="tx2"/>
                </a:solidFill>
              </a:rPr>
            </a:br>
            <a:br>
              <a:rPr lang="en-US" sz="1300" dirty="0">
                <a:solidFill>
                  <a:schemeClr val="tx2"/>
                </a:solidFill>
              </a:rPr>
            </a:br>
            <a:r>
              <a:rPr lang="en-US" sz="1300" dirty="0">
                <a:solidFill>
                  <a:schemeClr val="tx2"/>
                </a:solidFill>
              </a:rPr>
              <a:t>3.  Be responsible – Members of individual diocesan churches and/or other entities are personally responsible for their posted content, and will be held personally accountable for such.</a:t>
            </a:r>
            <a:br>
              <a:rPr lang="en-US" sz="1300" dirty="0">
                <a:solidFill>
                  <a:schemeClr val="tx2"/>
                </a:solidFill>
              </a:rPr>
            </a:br>
            <a:br>
              <a:rPr lang="en-US" sz="1300" dirty="0">
                <a:solidFill>
                  <a:schemeClr val="tx2"/>
                </a:solidFill>
              </a:rPr>
            </a:br>
            <a:r>
              <a:rPr lang="en-US" sz="1300" dirty="0">
                <a:solidFill>
                  <a:schemeClr val="tx2"/>
                </a:solidFill>
              </a:rPr>
              <a:t>4.   Official statements of parish or diocesan policies may only be made by the Pastor/Administrator.</a:t>
            </a:r>
            <a:br>
              <a:rPr lang="en-US" sz="1300" dirty="0">
                <a:solidFill>
                  <a:schemeClr val="tx2"/>
                </a:solidFill>
              </a:rPr>
            </a:br>
            <a:br>
              <a:rPr lang="en-US" sz="1300" dirty="0">
                <a:solidFill>
                  <a:schemeClr val="tx2"/>
                </a:solidFill>
              </a:rPr>
            </a:br>
            <a:r>
              <a:rPr lang="en-US" sz="1300" dirty="0">
                <a:solidFill>
                  <a:schemeClr val="tx2"/>
                </a:solidFill>
              </a:rPr>
              <a:t>5.   Be selective – Use the right medium for your message, a blog or social network might not be the right context for messages intended only for a small group.</a:t>
            </a:r>
            <a:br>
              <a:rPr lang="en-US" sz="1400" dirty="0"/>
            </a:br>
            <a:endParaRPr lang="en-US" sz="1400" dirty="0"/>
          </a:p>
        </p:txBody>
      </p:sp>
      <p:pic>
        <p:nvPicPr>
          <p:cNvPr id="4" name="Graphic 3" descr="Phone Vibration with solid fill">
            <a:extLst>
              <a:ext uri="{FF2B5EF4-FFF2-40B4-BE49-F238E27FC236}">
                <a16:creationId xmlns:a16="http://schemas.microsoft.com/office/drawing/2014/main" id="{02964EF0-8ADB-BD3A-F302-3C961AEAC5F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861698" y="1028777"/>
            <a:ext cx="2101348" cy="2101348"/>
          </a:xfrm>
          <a:prstGeom prst="rect">
            <a:avLst/>
          </a:prstGeom>
        </p:spPr>
      </p:pic>
      <p:pic>
        <p:nvPicPr>
          <p:cNvPr id="6" name="Graphic 5" descr="Internet outline">
            <a:extLst>
              <a:ext uri="{FF2B5EF4-FFF2-40B4-BE49-F238E27FC236}">
                <a16:creationId xmlns:a16="http://schemas.microsoft.com/office/drawing/2014/main" id="{8EAAF3E8-0834-9FA3-E332-C9C2FE13D1B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92759" y="1028776"/>
            <a:ext cx="2101348" cy="2101348"/>
          </a:xfrm>
          <a:prstGeom prst="rect">
            <a:avLst/>
          </a:prstGeom>
        </p:spPr>
      </p:pic>
      <p:pic>
        <p:nvPicPr>
          <p:cNvPr id="8" name="Graphic 7" descr="Web cam with solid fill">
            <a:extLst>
              <a:ext uri="{FF2B5EF4-FFF2-40B4-BE49-F238E27FC236}">
                <a16:creationId xmlns:a16="http://schemas.microsoft.com/office/drawing/2014/main" id="{A6FFF1A3-0019-0052-DE70-613CBA083A0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861698" y="3746250"/>
            <a:ext cx="2101348" cy="2101348"/>
          </a:xfrm>
          <a:prstGeom prst="rect">
            <a:avLst/>
          </a:prstGeom>
        </p:spPr>
      </p:pic>
      <p:pic>
        <p:nvPicPr>
          <p:cNvPr id="10" name="Graphic 9" descr="Game controller with solid fill">
            <a:extLst>
              <a:ext uri="{FF2B5EF4-FFF2-40B4-BE49-F238E27FC236}">
                <a16:creationId xmlns:a16="http://schemas.microsoft.com/office/drawing/2014/main" id="{01E2C7FB-11B8-4CE2-6B40-D217C5FC4F4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191646" y="3746250"/>
            <a:ext cx="2101348" cy="2101348"/>
          </a:xfrm>
          <a:prstGeom prst="rect">
            <a:avLst/>
          </a:prstGeom>
        </p:spPr>
      </p:pic>
    </p:spTree>
    <p:extLst>
      <p:ext uri="{BB962C8B-B14F-4D97-AF65-F5344CB8AC3E}">
        <p14:creationId xmlns:p14="http://schemas.microsoft.com/office/powerpoint/2010/main" val="25666312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661CC0-2150-C017-C84D-4072117B6BA3}"/>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5334E2DB-CBD2-91D7-8078-1E9EDBF96C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6" name="Freeform 14">
              <a:extLst>
                <a:ext uri="{FF2B5EF4-FFF2-40B4-BE49-F238E27FC236}">
                  <a16:creationId xmlns:a16="http://schemas.microsoft.com/office/drawing/2014/main" id="{1EA0C43B-87BD-59F7-4149-32961DB22D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7" name="Straight Connector 16">
              <a:extLst>
                <a:ext uri="{FF2B5EF4-FFF2-40B4-BE49-F238E27FC236}">
                  <a16:creationId xmlns:a16="http://schemas.microsoft.com/office/drawing/2014/main" id="{700F91EA-4509-0BC1-0703-68804D60B3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2E0D38C-154F-A153-200E-17C466C213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8B5DB83E-926F-89BD-DE1E-93E0A8546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5">
              <a:extLst>
                <a:ext uri="{FF2B5EF4-FFF2-40B4-BE49-F238E27FC236}">
                  <a16:creationId xmlns:a16="http://schemas.microsoft.com/office/drawing/2014/main" id="{705C755C-A7A5-7F1B-9D30-D497AD62EE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DA6FE8CD-0EDC-A974-93DB-4D109D3693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7">
              <a:extLst>
                <a:ext uri="{FF2B5EF4-FFF2-40B4-BE49-F238E27FC236}">
                  <a16:creationId xmlns:a16="http://schemas.microsoft.com/office/drawing/2014/main" id="{63EAEFED-345A-140D-3007-FA6D1325A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8">
              <a:extLst>
                <a:ext uri="{FF2B5EF4-FFF2-40B4-BE49-F238E27FC236}">
                  <a16:creationId xmlns:a16="http://schemas.microsoft.com/office/drawing/2014/main" id="{4ADD57B0-3786-FB2B-A141-3D5239619C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9">
              <a:extLst>
                <a:ext uri="{FF2B5EF4-FFF2-40B4-BE49-F238E27FC236}">
                  <a16:creationId xmlns:a16="http://schemas.microsoft.com/office/drawing/2014/main" id="{269C4A12-3E75-54F9-E478-CC606DC453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Isosceles Triangle 24">
              <a:extLst>
                <a:ext uri="{FF2B5EF4-FFF2-40B4-BE49-F238E27FC236}">
                  <a16:creationId xmlns:a16="http://schemas.microsoft.com/office/drawing/2014/main" id="{04FF9177-D5E9-7B22-3A12-E5DDA2B5E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0DF3084E-FADF-927B-1F95-B9D24A2CCD97}"/>
              </a:ext>
            </a:extLst>
          </p:cNvPr>
          <p:cNvSpPr>
            <a:spLocks noGrp="1"/>
          </p:cNvSpPr>
          <p:nvPr>
            <p:ph type="title" idx="4294967295"/>
          </p:nvPr>
        </p:nvSpPr>
        <p:spPr>
          <a:xfrm>
            <a:off x="1057722" y="526212"/>
            <a:ext cx="3742675" cy="5512279"/>
          </a:xfrm>
        </p:spPr>
        <p:txBody>
          <a:bodyPr vert="horz" lIns="91440" tIns="45720" rIns="91440" bIns="45720" rtlCol="0" anchor="b">
            <a:normAutofit fontScale="90000"/>
          </a:bodyPr>
          <a:lstStyle/>
          <a:p>
            <a:pPr>
              <a:lnSpc>
                <a:spcPct val="90000"/>
              </a:lnSpc>
            </a:pPr>
            <a:r>
              <a:rPr lang="en-US" sz="2200" b="1" dirty="0">
                <a:solidFill>
                  <a:schemeClr val="tx2"/>
                </a:solidFill>
              </a:rPr>
              <a:t>Guidelines for the Use of Social Networking and Technology</a:t>
            </a:r>
            <a:br>
              <a:rPr lang="en-US" sz="1100" u="sng" dirty="0">
                <a:solidFill>
                  <a:schemeClr val="tx2"/>
                </a:solidFill>
              </a:rPr>
            </a:br>
            <a:r>
              <a:rPr lang="en-US" sz="1100" u="sng" dirty="0">
                <a:solidFill>
                  <a:schemeClr val="tx2"/>
                </a:solidFill>
              </a:rPr>
              <a:t> </a:t>
            </a:r>
            <a:br>
              <a:rPr lang="en-US" sz="1100" u="sng" dirty="0">
                <a:solidFill>
                  <a:schemeClr val="tx2"/>
                </a:solidFill>
              </a:rPr>
            </a:br>
            <a:r>
              <a:rPr lang="en-US" sz="1300" i="1" dirty="0"/>
              <a:t>Boundaries (continued)</a:t>
            </a:r>
            <a:br>
              <a:rPr lang="en-US" sz="1100" u="sng" dirty="0">
                <a:solidFill>
                  <a:schemeClr val="tx2"/>
                </a:solidFill>
              </a:rPr>
            </a:br>
            <a:br>
              <a:rPr lang="en-US" sz="1100" u="sng" dirty="0">
                <a:solidFill>
                  <a:schemeClr val="tx2"/>
                </a:solidFill>
              </a:rPr>
            </a:br>
            <a:r>
              <a:rPr lang="en-US" sz="1400" dirty="0">
                <a:solidFill>
                  <a:srgbClr val="001648"/>
                </a:solidFill>
              </a:rPr>
              <a:t>6.  Identify yourself – Use real identities for all activities rather than anonymous or fictitious- names and identities.  Authenticity and transparency are driving forces behind social media.</a:t>
            </a:r>
            <a:br>
              <a:rPr lang="en-US" sz="1400" dirty="0">
                <a:solidFill>
                  <a:srgbClr val="001648"/>
                </a:solidFill>
              </a:rPr>
            </a:br>
            <a:br>
              <a:rPr lang="en-US" sz="1400" dirty="0">
                <a:solidFill>
                  <a:srgbClr val="001648"/>
                </a:solidFill>
              </a:rPr>
            </a:br>
            <a:r>
              <a:rPr lang="en-US" sz="1400" dirty="0">
                <a:solidFill>
                  <a:srgbClr val="001648"/>
                </a:solidFill>
              </a:rPr>
              <a:t>7.  Respect the privacy of others – Do not publish the personal information of others in the community without their permission or, in the case of minors and vulnerable adults, without the permission of their parents / guardians.</a:t>
            </a:r>
            <a:br>
              <a:rPr lang="en-US" sz="1400" dirty="0">
                <a:solidFill>
                  <a:srgbClr val="001648"/>
                </a:solidFill>
              </a:rPr>
            </a:br>
            <a:br>
              <a:rPr lang="en-US" sz="1400" dirty="0">
                <a:solidFill>
                  <a:srgbClr val="001648"/>
                </a:solidFill>
              </a:rPr>
            </a:br>
            <a:r>
              <a:rPr lang="en-US" sz="1400" dirty="0">
                <a:solidFill>
                  <a:srgbClr val="001648"/>
                </a:solidFill>
              </a:rPr>
              <a:t>8.   Be respectful – Respect your audience, express your views with appropriate language, civility, and be respectful of the Church and her teachings.  Your communications must not offend the teachings of the Catholic Church.</a:t>
            </a:r>
            <a:br>
              <a:rPr lang="en-US" sz="1400" dirty="0">
                <a:solidFill>
                  <a:srgbClr val="001648"/>
                </a:solidFill>
              </a:rPr>
            </a:br>
            <a:br>
              <a:rPr lang="en-US" sz="1400" dirty="0">
                <a:solidFill>
                  <a:srgbClr val="001648"/>
                </a:solidFill>
              </a:rPr>
            </a:br>
            <a:r>
              <a:rPr lang="en-US" sz="1400" dirty="0">
                <a:solidFill>
                  <a:srgbClr val="001648"/>
                </a:solidFill>
              </a:rPr>
              <a:t>9.   Confidentiality – Respect the confidentiality of matters that are shared with you in confidence, or that are meant to be kept confidential by the nature of your work, ministry or volunteer mission. However, confidentiality cannot apply in situations that require you to report under the mandated reporter law.</a:t>
            </a:r>
          </a:p>
        </p:txBody>
      </p:sp>
      <p:pic>
        <p:nvPicPr>
          <p:cNvPr id="4" name="Graphic 3" descr="Phone Vibration with solid fill">
            <a:extLst>
              <a:ext uri="{FF2B5EF4-FFF2-40B4-BE49-F238E27FC236}">
                <a16:creationId xmlns:a16="http://schemas.microsoft.com/office/drawing/2014/main" id="{863DE7D5-E719-278C-46E7-AD126F5CF1D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861698" y="1028777"/>
            <a:ext cx="2101348" cy="2101348"/>
          </a:xfrm>
          <a:prstGeom prst="rect">
            <a:avLst/>
          </a:prstGeom>
        </p:spPr>
      </p:pic>
      <p:pic>
        <p:nvPicPr>
          <p:cNvPr id="6" name="Graphic 5" descr="Internet outline">
            <a:extLst>
              <a:ext uri="{FF2B5EF4-FFF2-40B4-BE49-F238E27FC236}">
                <a16:creationId xmlns:a16="http://schemas.microsoft.com/office/drawing/2014/main" id="{0B45C349-E32F-12BE-3AD6-7602CCAC7E3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92759" y="1028776"/>
            <a:ext cx="2101348" cy="2101348"/>
          </a:xfrm>
          <a:prstGeom prst="rect">
            <a:avLst/>
          </a:prstGeom>
        </p:spPr>
      </p:pic>
      <p:pic>
        <p:nvPicPr>
          <p:cNvPr id="8" name="Graphic 7" descr="Web cam with solid fill">
            <a:extLst>
              <a:ext uri="{FF2B5EF4-FFF2-40B4-BE49-F238E27FC236}">
                <a16:creationId xmlns:a16="http://schemas.microsoft.com/office/drawing/2014/main" id="{2C9C8C0C-B9CC-5279-84A9-AB76A5D7EAA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861698" y="3746250"/>
            <a:ext cx="2101348" cy="2101348"/>
          </a:xfrm>
          <a:prstGeom prst="rect">
            <a:avLst/>
          </a:prstGeom>
        </p:spPr>
      </p:pic>
      <p:pic>
        <p:nvPicPr>
          <p:cNvPr id="10" name="Graphic 9" descr="Game controller with solid fill">
            <a:extLst>
              <a:ext uri="{FF2B5EF4-FFF2-40B4-BE49-F238E27FC236}">
                <a16:creationId xmlns:a16="http://schemas.microsoft.com/office/drawing/2014/main" id="{BA0103D7-B798-5857-69A6-26B313E9687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191646" y="3746250"/>
            <a:ext cx="2101348" cy="2101348"/>
          </a:xfrm>
          <a:prstGeom prst="rect">
            <a:avLst/>
          </a:prstGeom>
        </p:spPr>
      </p:pic>
    </p:spTree>
    <p:extLst>
      <p:ext uri="{BB962C8B-B14F-4D97-AF65-F5344CB8AC3E}">
        <p14:creationId xmlns:p14="http://schemas.microsoft.com/office/powerpoint/2010/main" val="1052711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Rectangle 14">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1"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Isosceles Triangle 24">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Freeform: Shape 30">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77334" y="609599"/>
            <a:ext cx="3843375" cy="5545667"/>
          </a:xfrm>
        </p:spPr>
        <p:txBody>
          <a:bodyPr anchor="ctr">
            <a:normAutofit/>
          </a:bodyPr>
          <a:lstStyle/>
          <a:p>
            <a:r>
              <a:rPr lang="en-US" dirty="0">
                <a:solidFill>
                  <a:schemeClr val="tx1">
                    <a:lumMod val="85000"/>
                    <a:lumOff val="15000"/>
                  </a:schemeClr>
                </a:solidFill>
              </a:rPr>
              <a:t>Who is a mandatory reporter?</a:t>
            </a:r>
          </a:p>
        </p:txBody>
      </p:sp>
      <p:sp>
        <p:nvSpPr>
          <p:cNvPr id="3" name="Content Placeholder 2"/>
          <p:cNvSpPr>
            <a:spLocks noGrp="1"/>
          </p:cNvSpPr>
          <p:nvPr>
            <p:ph idx="1"/>
          </p:nvPr>
        </p:nvSpPr>
        <p:spPr>
          <a:xfrm>
            <a:off x="5976417" y="406400"/>
            <a:ext cx="5859983" cy="6248400"/>
          </a:xfrm>
        </p:spPr>
        <p:txBody>
          <a:bodyPr anchor="ctr">
            <a:normAutofit/>
          </a:bodyPr>
          <a:lstStyle/>
          <a:p>
            <a:pPr>
              <a:lnSpc>
                <a:spcPct val="90000"/>
              </a:lnSpc>
              <a:buClr>
                <a:schemeClr val="tx1"/>
              </a:buClr>
              <a:buFont typeface="Arial" panose="020B0604020202020204" pitchFamily="34" charset="0"/>
              <a:buChar char="•"/>
            </a:pPr>
            <a:r>
              <a:rPr lang="en-US" sz="1600" dirty="0">
                <a:solidFill>
                  <a:srgbClr val="FFFFFF"/>
                </a:solidFill>
              </a:rPr>
              <a:t>Priest: A member of the clergy is not required to report child abuse information under subd. 1. or 2. That he or she receives solely through communications made to him or her privately or in a confessional setting if he or she is authorized to hear or is accustomed to hearing such communications and, under the disciplines, tenets, or traditions of his or her religion, has a duty or is expected to keep those communications secret. Those disciplines, tenets, or traditions need not be in writing.</a:t>
            </a:r>
          </a:p>
          <a:p>
            <a:pPr>
              <a:lnSpc>
                <a:spcPct val="90000"/>
              </a:lnSpc>
              <a:buClr>
                <a:schemeClr val="tx1"/>
              </a:buClr>
              <a:buFont typeface="Arial" panose="020B0604020202020204" pitchFamily="34" charset="0"/>
              <a:buChar char="•"/>
            </a:pPr>
            <a:r>
              <a:rPr lang="en-US" sz="1600" dirty="0">
                <a:solidFill>
                  <a:srgbClr val="FFFFFF"/>
                </a:solidFill>
              </a:rPr>
              <a:t>Deacons &amp; Sisters</a:t>
            </a:r>
          </a:p>
          <a:p>
            <a:pPr>
              <a:lnSpc>
                <a:spcPct val="90000"/>
              </a:lnSpc>
              <a:buClr>
                <a:schemeClr val="tx1"/>
              </a:buClr>
              <a:buFont typeface="Arial" panose="020B0604020202020204" pitchFamily="34" charset="0"/>
              <a:buChar char="•"/>
            </a:pPr>
            <a:r>
              <a:rPr lang="en-US" sz="1600" dirty="0">
                <a:solidFill>
                  <a:srgbClr val="FFFFFF"/>
                </a:solidFill>
              </a:rPr>
              <a:t>School teachers</a:t>
            </a:r>
          </a:p>
          <a:p>
            <a:pPr>
              <a:lnSpc>
                <a:spcPct val="90000"/>
              </a:lnSpc>
              <a:buClr>
                <a:schemeClr val="tx1"/>
              </a:buClr>
              <a:buFont typeface="Arial" panose="020B0604020202020204" pitchFamily="34" charset="0"/>
              <a:buChar char="•"/>
            </a:pPr>
            <a:r>
              <a:rPr lang="en-US" sz="1600" dirty="0">
                <a:solidFill>
                  <a:srgbClr val="FFFFFF"/>
                </a:solidFill>
              </a:rPr>
              <a:t>School administrators</a:t>
            </a:r>
          </a:p>
          <a:p>
            <a:pPr>
              <a:lnSpc>
                <a:spcPct val="90000"/>
              </a:lnSpc>
              <a:buClr>
                <a:schemeClr val="tx1"/>
              </a:buClr>
              <a:buFont typeface="Arial" panose="020B0604020202020204" pitchFamily="34" charset="0"/>
              <a:buChar char="•"/>
            </a:pPr>
            <a:r>
              <a:rPr lang="en-US" sz="1600" dirty="0">
                <a:solidFill>
                  <a:srgbClr val="FFFFFF"/>
                </a:solidFill>
              </a:rPr>
              <a:t>School counselors</a:t>
            </a:r>
          </a:p>
          <a:p>
            <a:pPr>
              <a:lnSpc>
                <a:spcPct val="90000"/>
              </a:lnSpc>
              <a:buClr>
                <a:schemeClr val="tx1"/>
              </a:buClr>
              <a:buFont typeface="Arial" panose="020B0604020202020204" pitchFamily="34" charset="0"/>
              <a:buChar char="•"/>
            </a:pPr>
            <a:r>
              <a:rPr lang="en-US" sz="1600" dirty="0">
                <a:solidFill>
                  <a:srgbClr val="FFFFFF"/>
                </a:solidFill>
              </a:rPr>
              <a:t>Child-care workers in a day care center, group home (as described in s.48.625 (1m), or residential care center for children or youth.</a:t>
            </a:r>
          </a:p>
          <a:p>
            <a:pPr>
              <a:lnSpc>
                <a:spcPct val="90000"/>
              </a:lnSpc>
              <a:buClr>
                <a:schemeClr val="tx1"/>
              </a:buClr>
              <a:buFont typeface="Arial" panose="020B0604020202020204" pitchFamily="34" charset="0"/>
              <a:buChar char="•"/>
            </a:pPr>
            <a:r>
              <a:rPr lang="en-US" sz="1600" dirty="0">
                <a:solidFill>
                  <a:srgbClr val="FFFFFF"/>
                </a:solidFill>
              </a:rPr>
              <a:t>Doctors &amp; nurses</a:t>
            </a:r>
          </a:p>
          <a:p>
            <a:pPr>
              <a:lnSpc>
                <a:spcPct val="90000"/>
              </a:lnSpc>
              <a:buClr>
                <a:schemeClr val="tx1"/>
              </a:buClr>
              <a:buFont typeface="Arial" panose="020B0604020202020204" pitchFamily="34" charset="0"/>
              <a:buChar char="•"/>
            </a:pPr>
            <a:r>
              <a:rPr lang="en-US" sz="1600" dirty="0">
                <a:solidFill>
                  <a:srgbClr val="FFFFFF"/>
                </a:solidFill>
              </a:rPr>
              <a:t>Medical and mental health professionals not otherwise specified in this paragraph.</a:t>
            </a:r>
          </a:p>
          <a:p>
            <a:pPr>
              <a:lnSpc>
                <a:spcPct val="90000"/>
              </a:lnSpc>
              <a:buClr>
                <a:schemeClr val="tx1"/>
              </a:buClr>
              <a:buFont typeface="Arial" panose="020B0604020202020204" pitchFamily="34" charset="0"/>
              <a:buChar char="•"/>
            </a:pPr>
            <a:r>
              <a:rPr lang="en-US" sz="1600" dirty="0">
                <a:solidFill>
                  <a:srgbClr val="FFFFFF"/>
                </a:solidFill>
              </a:rPr>
              <a:t>Social workers</a:t>
            </a:r>
          </a:p>
          <a:p>
            <a:pPr>
              <a:lnSpc>
                <a:spcPct val="90000"/>
              </a:lnSpc>
              <a:buClr>
                <a:schemeClr val="tx1"/>
              </a:buClr>
              <a:buFont typeface="Arial" panose="020B0604020202020204" pitchFamily="34" charset="0"/>
              <a:buChar char="•"/>
            </a:pPr>
            <a:r>
              <a:rPr lang="en-US" sz="1600" dirty="0">
                <a:solidFill>
                  <a:srgbClr val="FFFFFF"/>
                </a:solidFill>
              </a:rPr>
              <a:t>Professional counselors</a:t>
            </a:r>
          </a:p>
          <a:p>
            <a:pPr>
              <a:lnSpc>
                <a:spcPct val="90000"/>
              </a:lnSpc>
              <a:buClr>
                <a:schemeClr val="tx1"/>
              </a:buClr>
              <a:buFont typeface="Arial" panose="020B0604020202020204" pitchFamily="34" charset="0"/>
              <a:buChar char="•"/>
            </a:pPr>
            <a:r>
              <a:rPr lang="en-US" sz="1600" dirty="0">
                <a:solidFill>
                  <a:srgbClr val="FFFFFF"/>
                </a:solidFill>
              </a:rPr>
              <a:t>Day care providers</a:t>
            </a:r>
          </a:p>
        </p:txBody>
      </p:sp>
    </p:spTree>
    <p:extLst>
      <p:ext uri="{BB962C8B-B14F-4D97-AF65-F5344CB8AC3E}">
        <p14:creationId xmlns:p14="http://schemas.microsoft.com/office/powerpoint/2010/main" val="226951012"/>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45"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32" name="Straight Connector 31">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Isosceles Triangle 50">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Isosceles Triangle 58">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 name="Picture 3" descr="Speech bubble with hashtag symbol">
            <a:extLst>
              <a:ext uri="{FF2B5EF4-FFF2-40B4-BE49-F238E27FC236}">
                <a16:creationId xmlns:a16="http://schemas.microsoft.com/office/drawing/2014/main" id="{B8046E01-3DA6-229B-B2CB-376B9E567D61}"/>
              </a:ext>
            </a:extLst>
          </p:cNvPr>
          <p:cNvPicPr>
            <a:picLocks noChangeAspect="1"/>
          </p:cNvPicPr>
          <p:nvPr/>
        </p:nvPicPr>
        <p:blipFill>
          <a:blip r:embed="rId2"/>
          <a:srcRect l="19919" r="10187" b="3190"/>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idx="4294967295"/>
          </p:nvPr>
        </p:nvSpPr>
        <p:spPr>
          <a:xfrm>
            <a:off x="634553" y="1314611"/>
            <a:ext cx="4620040" cy="4550512"/>
          </a:xfrm>
        </p:spPr>
        <p:txBody>
          <a:bodyPr vert="horz" lIns="91440" tIns="45720" rIns="91440" bIns="45720" rtlCol="0" anchor="b">
            <a:normAutofit/>
          </a:bodyPr>
          <a:lstStyle/>
          <a:p>
            <a:pPr>
              <a:lnSpc>
                <a:spcPct val="90000"/>
              </a:lnSpc>
            </a:pPr>
            <a:r>
              <a:rPr lang="en-US" sz="2000" dirty="0">
                <a:solidFill>
                  <a:srgbClr val="001648"/>
                </a:solidFill>
              </a:rPr>
              <a:t>Web Pages / Social Networking / Blogging</a:t>
            </a:r>
            <a:br>
              <a:rPr lang="en-US" sz="1200" dirty="0">
                <a:solidFill>
                  <a:srgbClr val="001648"/>
                </a:solidFill>
              </a:rPr>
            </a:br>
            <a:br>
              <a:rPr lang="en-US" sz="1200" dirty="0">
                <a:solidFill>
                  <a:srgbClr val="001648"/>
                </a:solidFill>
              </a:rPr>
            </a:br>
            <a:r>
              <a:rPr lang="en-US" sz="1200" dirty="0">
                <a:solidFill>
                  <a:srgbClr val="001648"/>
                </a:solidFill>
              </a:rPr>
              <a:t>There should be an intentional plan and set of goals regarding establishing, maintaining and monitoring a web presence. This plan should be clearly communicated to the staff, employees and volunteers of the Diocese /Parish/School.</a:t>
            </a:r>
            <a:br>
              <a:rPr lang="en-US" sz="1200" dirty="0">
                <a:solidFill>
                  <a:srgbClr val="001648"/>
                </a:solidFill>
              </a:rPr>
            </a:br>
            <a:br>
              <a:rPr lang="en-US" sz="1200" dirty="0">
                <a:solidFill>
                  <a:srgbClr val="001648"/>
                </a:solidFill>
              </a:rPr>
            </a:br>
            <a:r>
              <a:rPr lang="en-US" sz="1200" dirty="0"/>
              <a:t>Administration of the site must be accomplished by at least tow adult diocesan/parish/school staff who each have full access to the site.</a:t>
            </a:r>
            <a:br>
              <a:rPr lang="en-US" sz="1200" dirty="0">
                <a:solidFill>
                  <a:srgbClr val="001648"/>
                </a:solidFill>
              </a:rPr>
            </a:br>
            <a:br>
              <a:rPr lang="en-US" sz="1200" dirty="0">
                <a:solidFill>
                  <a:srgbClr val="001648"/>
                </a:solidFill>
              </a:rPr>
            </a:br>
            <a:r>
              <a:rPr lang="en-US" sz="1200" dirty="0">
                <a:solidFill>
                  <a:srgbClr val="001648"/>
                </a:solidFill>
              </a:rPr>
              <a:t>A professional image shall be projected to all visitors.</a:t>
            </a:r>
            <a:br>
              <a:rPr lang="en-US" sz="1200" dirty="0">
                <a:solidFill>
                  <a:srgbClr val="001648"/>
                </a:solidFill>
              </a:rPr>
            </a:br>
            <a:br>
              <a:rPr lang="en-US" sz="1200" dirty="0">
                <a:solidFill>
                  <a:srgbClr val="001648"/>
                </a:solidFill>
              </a:rPr>
            </a:br>
            <a:r>
              <a:rPr lang="en-US" sz="1200" dirty="0"/>
              <a:t>Web sites must be representative of the values of our Catholic faith and reflect the teachings of the Catholic Church.</a:t>
            </a:r>
            <a:br>
              <a:rPr lang="en-US" sz="1200" dirty="0">
                <a:solidFill>
                  <a:srgbClr val="001648"/>
                </a:solidFill>
              </a:rPr>
            </a:br>
            <a:br>
              <a:rPr lang="en-US" sz="1200" dirty="0">
                <a:solidFill>
                  <a:srgbClr val="001648"/>
                </a:solidFill>
              </a:rPr>
            </a:br>
            <a:r>
              <a:rPr lang="en-US" sz="1200" dirty="0">
                <a:solidFill>
                  <a:srgbClr val="001648"/>
                </a:solidFill>
              </a:rPr>
              <a:t>Administrators must abide by copyright, fair use and IRS financial disclosure regulations.</a:t>
            </a:r>
            <a:br>
              <a:rPr lang="en-US" sz="1200" dirty="0">
                <a:solidFill>
                  <a:srgbClr val="001648"/>
                </a:solidFill>
              </a:rPr>
            </a:br>
            <a:br>
              <a:rPr lang="en-US" sz="1200" dirty="0"/>
            </a:br>
            <a:r>
              <a:rPr lang="en-US" sz="1200" dirty="0"/>
              <a:t>Obtain the written consent of any person, or the parent or guardian of a minor, before using their name, image, or picture for any advertising or commercial purposes.</a:t>
            </a:r>
            <a:br>
              <a:rPr lang="en-US" sz="1200" dirty="0"/>
            </a:br>
            <a:br>
              <a:rPr lang="en-US" sz="1200" dirty="0"/>
            </a:br>
            <a:r>
              <a:rPr lang="en-US" sz="1200" dirty="0">
                <a:solidFill>
                  <a:srgbClr val="001648"/>
                </a:solidFill>
              </a:rPr>
              <a:t>Do not divulge confidential information about others.</a:t>
            </a:r>
            <a:br>
              <a:rPr lang="en-US" sz="1200" dirty="0"/>
            </a:br>
            <a:br>
              <a:rPr lang="en-US" sz="1200" dirty="0"/>
            </a:br>
            <a:br>
              <a:rPr lang="en-US" sz="1200" dirty="0"/>
            </a:br>
            <a:endParaRPr lang="en-US" sz="1200" dirty="0"/>
          </a:p>
        </p:txBody>
      </p:sp>
      <p:cxnSp>
        <p:nvCxnSpPr>
          <p:cNvPr id="42" name="Straight Connector 4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5385684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77334" y="609599"/>
            <a:ext cx="3843375" cy="5545667"/>
          </a:xfrm>
        </p:spPr>
        <p:txBody>
          <a:bodyPr anchor="ctr">
            <a:normAutofit/>
          </a:bodyPr>
          <a:lstStyle/>
          <a:p>
            <a:r>
              <a:rPr lang="en-US">
                <a:solidFill>
                  <a:schemeClr val="tx1">
                    <a:lumMod val="85000"/>
                    <a:lumOff val="15000"/>
                  </a:schemeClr>
                </a:solidFill>
              </a:rPr>
              <a:t>Who is a Vulnerable Adult or Adult at Risk?</a:t>
            </a:r>
          </a:p>
        </p:txBody>
      </p:sp>
      <p:sp>
        <p:nvSpPr>
          <p:cNvPr id="3" name="Content Placeholder 2"/>
          <p:cNvSpPr>
            <a:spLocks noGrp="1"/>
          </p:cNvSpPr>
          <p:nvPr>
            <p:ph idx="1"/>
          </p:nvPr>
        </p:nvSpPr>
        <p:spPr>
          <a:xfrm>
            <a:off x="6116084" y="609600"/>
            <a:ext cx="5511296" cy="5545667"/>
          </a:xfrm>
        </p:spPr>
        <p:txBody>
          <a:bodyPr anchor="ctr">
            <a:normAutofit/>
          </a:bodyPr>
          <a:lstStyle/>
          <a:p>
            <a:pPr marL="0" indent="0">
              <a:buNone/>
            </a:pPr>
            <a:r>
              <a:rPr lang="en-US">
                <a:solidFill>
                  <a:srgbClr val="FFFFFF"/>
                </a:solidFill>
              </a:rPr>
              <a:t>An adult (age 18 years and over)who has a physical or mental condition that impairs the ability to care for their needs who has experienced, is experiencing, or is at risk of experiencing abuse, neglect, self neglect, or financial exploitation. (Wis. Stat 55.01 (1e)).</a:t>
            </a:r>
          </a:p>
          <a:p>
            <a:pPr marL="0" indent="0">
              <a:buNone/>
            </a:pPr>
            <a:endParaRPr lang="en-US">
              <a:solidFill>
                <a:srgbClr val="FFFFFF"/>
              </a:solidFill>
            </a:endParaRPr>
          </a:p>
          <a:p>
            <a:pPr marL="0" indent="0">
              <a:buNone/>
            </a:pPr>
            <a:r>
              <a:rPr lang="en-US">
                <a:solidFill>
                  <a:srgbClr val="FFFFFF"/>
                </a:solidFill>
              </a:rPr>
              <a:t>Older adults and adults with physical disabilities or mental or emotional conditions are more vulnerable that other adults.</a:t>
            </a:r>
          </a:p>
          <a:p>
            <a:pPr marL="0" indent="0">
              <a:buNone/>
            </a:pPr>
            <a:r>
              <a:rPr lang="en-US">
                <a:solidFill>
                  <a:srgbClr val="FFFFFF"/>
                </a:solidFill>
              </a:rPr>
              <a:t>This is because they may not be able to defend themselves, protect themselves, or get help for themselves when injured or abused. Vulnerable adults have a higher risk for being abused by others.</a:t>
            </a:r>
          </a:p>
          <a:p>
            <a:pPr marL="0" indent="0">
              <a:buNone/>
            </a:pPr>
            <a:endParaRPr lang="en-US">
              <a:solidFill>
                <a:srgbClr val="FFFFFF"/>
              </a:solidFill>
            </a:endParaRPr>
          </a:p>
          <a:p>
            <a:pPr marL="0" indent="0">
              <a:buNone/>
            </a:pPr>
            <a:r>
              <a:rPr lang="en-US">
                <a:solidFill>
                  <a:srgbClr val="FFFFFF"/>
                </a:solidFill>
              </a:rPr>
              <a:t>              </a:t>
            </a:r>
          </a:p>
        </p:txBody>
      </p:sp>
    </p:spTree>
    <p:extLst>
      <p:ext uri="{BB962C8B-B14F-4D97-AF65-F5344CB8AC3E}">
        <p14:creationId xmlns:p14="http://schemas.microsoft.com/office/powerpoint/2010/main" val="499901771"/>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Charming cartoon of elderly men engaged in conversation vector illustration  | Premium AI-generated vector">
            <a:extLst>
              <a:ext uri="{FF2B5EF4-FFF2-40B4-BE49-F238E27FC236}">
                <a16:creationId xmlns:a16="http://schemas.microsoft.com/office/drawing/2014/main" id="{269FFBB8-5DC6-B877-95F9-2A88625CC9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13214"/>
          <a:stretch>
            <a:fillRect/>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B79B04C-D4FE-C605-9A56-A1F1532652EE}"/>
              </a:ext>
            </a:extLst>
          </p:cNvPr>
          <p:cNvSpPr>
            <a:spLocks noGrp="1"/>
          </p:cNvSpPr>
          <p:nvPr>
            <p:ph type="title"/>
          </p:nvPr>
        </p:nvSpPr>
        <p:spPr>
          <a:xfrm>
            <a:off x="677333" y="609600"/>
            <a:ext cx="3851123" cy="1320800"/>
          </a:xfrm>
        </p:spPr>
        <p:txBody>
          <a:bodyPr>
            <a:normAutofit/>
          </a:bodyPr>
          <a:lstStyle/>
          <a:p>
            <a:r>
              <a:rPr lang="en-US"/>
              <a:t>The Critical Role of a Visitor</a:t>
            </a:r>
          </a:p>
        </p:txBody>
      </p:sp>
      <p:sp>
        <p:nvSpPr>
          <p:cNvPr id="3" name="Content Placeholder 2">
            <a:extLst>
              <a:ext uri="{FF2B5EF4-FFF2-40B4-BE49-F238E27FC236}">
                <a16:creationId xmlns:a16="http://schemas.microsoft.com/office/drawing/2014/main" id="{2DE36641-06A4-271D-56F6-16EC18924D2A}"/>
              </a:ext>
            </a:extLst>
          </p:cNvPr>
          <p:cNvSpPr>
            <a:spLocks noGrp="1"/>
          </p:cNvSpPr>
          <p:nvPr>
            <p:ph idx="1"/>
          </p:nvPr>
        </p:nvSpPr>
        <p:spPr>
          <a:xfrm>
            <a:off x="677334" y="2160589"/>
            <a:ext cx="3851122" cy="3880773"/>
          </a:xfrm>
        </p:spPr>
        <p:txBody>
          <a:bodyPr>
            <a:normAutofit lnSpcReduction="10000"/>
          </a:bodyPr>
          <a:lstStyle/>
          <a:p>
            <a:pPr marL="0" indent="0">
              <a:lnSpc>
                <a:spcPct val="90000"/>
              </a:lnSpc>
              <a:buNone/>
            </a:pPr>
            <a:r>
              <a:rPr lang="en-US" sz="1600" dirty="0">
                <a:solidFill>
                  <a:schemeClr val="accent1"/>
                </a:solidFill>
              </a:rPr>
              <a:t>The Eyes and Ears: </a:t>
            </a:r>
            <a:r>
              <a:rPr lang="en-US" sz="1600" dirty="0">
                <a:solidFill>
                  <a:schemeClr val="tx2"/>
                </a:solidFill>
              </a:rPr>
              <a:t>You are often the only regular contact from outside the home.</a:t>
            </a:r>
          </a:p>
          <a:p>
            <a:pPr marL="0" indent="0">
              <a:lnSpc>
                <a:spcPct val="90000"/>
              </a:lnSpc>
              <a:buNone/>
            </a:pPr>
            <a:r>
              <a:rPr lang="en-US" sz="1600" dirty="0">
                <a:solidFill>
                  <a:schemeClr val="accent1"/>
                </a:solidFill>
              </a:rPr>
              <a:t>The Safe Haven: </a:t>
            </a:r>
            <a:r>
              <a:rPr lang="en-US" sz="1600" dirty="0">
                <a:solidFill>
                  <a:schemeClr val="tx2"/>
                </a:solidFill>
              </a:rPr>
              <a:t>As a visitor, you are building trust making it easier for an individual to share fears or concerns.</a:t>
            </a:r>
          </a:p>
          <a:p>
            <a:pPr marL="0" indent="0">
              <a:lnSpc>
                <a:spcPct val="90000"/>
              </a:lnSpc>
              <a:buNone/>
            </a:pPr>
            <a:r>
              <a:rPr lang="en-US" sz="1600" dirty="0">
                <a:solidFill>
                  <a:schemeClr val="accent1"/>
                </a:solidFill>
              </a:rPr>
              <a:t>The Baseline: </a:t>
            </a:r>
            <a:r>
              <a:rPr lang="en-US" sz="1600" dirty="0">
                <a:solidFill>
                  <a:schemeClr val="tx2"/>
                </a:solidFill>
              </a:rPr>
              <a:t>Regular visits help you to notice subtle changes in health, mood or environment over time.</a:t>
            </a:r>
          </a:p>
          <a:p>
            <a:pPr marL="0" indent="0">
              <a:lnSpc>
                <a:spcPct val="90000"/>
              </a:lnSpc>
              <a:buNone/>
            </a:pPr>
            <a:r>
              <a:rPr lang="en-US" sz="1600" dirty="0">
                <a:solidFill>
                  <a:schemeClr val="accent1"/>
                </a:solidFill>
              </a:rPr>
              <a:t>Active Listening: </a:t>
            </a:r>
            <a:r>
              <a:rPr lang="en-US" sz="1600" dirty="0">
                <a:solidFill>
                  <a:schemeClr val="tx2"/>
                </a:solidFill>
              </a:rPr>
              <a:t>Give them your full attention without rushing or interrupting.</a:t>
            </a:r>
          </a:p>
          <a:p>
            <a:pPr marL="0" indent="0">
              <a:lnSpc>
                <a:spcPct val="90000"/>
              </a:lnSpc>
              <a:buNone/>
            </a:pPr>
            <a:r>
              <a:rPr lang="en-US" sz="1600" dirty="0">
                <a:solidFill>
                  <a:schemeClr val="accent1"/>
                </a:solidFill>
              </a:rPr>
              <a:t>Watch Body Language: </a:t>
            </a:r>
            <a:r>
              <a:rPr lang="en-US" sz="1600" dirty="0">
                <a:solidFill>
                  <a:schemeClr val="tx2"/>
                </a:solidFill>
              </a:rPr>
              <a:t>Notice if they look at the caregiver before answering, or if they flinch at loud noises.</a:t>
            </a:r>
          </a:p>
          <a:p>
            <a:pPr marL="0" indent="0">
              <a:lnSpc>
                <a:spcPct val="90000"/>
              </a:lnSpc>
              <a:buNone/>
            </a:pPr>
            <a:r>
              <a:rPr lang="en-US" sz="1600" dirty="0">
                <a:solidFill>
                  <a:schemeClr val="accent1"/>
                </a:solidFill>
              </a:rPr>
              <a:t>Ask Open Questions: </a:t>
            </a:r>
            <a:r>
              <a:rPr lang="en-US" sz="1600" dirty="0">
                <a:solidFill>
                  <a:schemeClr val="tx2"/>
                </a:solidFill>
              </a:rPr>
              <a:t>Use phrases like “ How have things been going with your meals lately?’ rather than “Are you eating enough”.</a:t>
            </a:r>
          </a:p>
          <a:p>
            <a:pPr marL="0" indent="0">
              <a:lnSpc>
                <a:spcPct val="90000"/>
              </a:lnSpc>
              <a:buNone/>
            </a:pPr>
            <a:endParaRPr lang="en-US" sz="1400" dirty="0"/>
          </a:p>
        </p:txBody>
      </p:sp>
      <p:cxnSp>
        <p:nvCxnSpPr>
          <p:cNvPr id="2055" name="Straight Connector 2054">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57" name="Straight Connector 205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5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7"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71"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215867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62FD-E584-921C-3702-A550279CC0D3}"/>
              </a:ext>
            </a:extLst>
          </p:cNvPr>
          <p:cNvSpPr>
            <a:spLocks noGrp="1"/>
          </p:cNvSpPr>
          <p:nvPr>
            <p:ph type="title"/>
          </p:nvPr>
        </p:nvSpPr>
        <p:spPr>
          <a:xfrm>
            <a:off x="677334" y="609600"/>
            <a:ext cx="8596668" cy="766527"/>
          </a:xfrm>
        </p:spPr>
        <p:txBody>
          <a:bodyPr>
            <a:normAutofit/>
          </a:bodyPr>
          <a:lstStyle/>
          <a:p>
            <a:pPr algn="ctr"/>
            <a:r>
              <a:rPr lang="en-US" sz="4000" dirty="0">
                <a:solidFill>
                  <a:schemeClr val="tx2"/>
                </a:solidFill>
              </a:rPr>
              <a:t>Physical Abuse Signs</a:t>
            </a:r>
          </a:p>
        </p:txBody>
      </p:sp>
      <p:graphicFrame>
        <p:nvGraphicFramePr>
          <p:cNvPr id="5" name="Content Placeholder 2">
            <a:extLst>
              <a:ext uri="{FF2B5EF4-FFF2-40B4-BE49-F238E27FC236}">
                <a16:creationId xmlns:a16="http://schemas.microsoft.com/office/drawing/2014/main" id="{9536908B-667C-AC38-DF3F-9DF6E88DC648}"/>
              </a:ext>
            </a:extLst>
          </p:cNvPr>
          <p:cNvGraphicFramePr>
            <a:graphicFrameLocks noGrp="1"/>
          </p:cNvGraphicFramePr>
          <p:nvPr>
            <p:ph idx="1"/>
          </p:nvPr>
        </p:nvGraphicFramePr>
        <p:xfrm>
          <a:off x="677334" y="1376127"/>
          <a:ext cx="8596668" cy="5341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19478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D7791A6-2F16-049A-3170-B9C12EAAD6A7}"/>
              </a:ext>
            </a:extLst>
          </p:cNvPr>
          <p:cNvSpPr>
            <a:spLocks noGrp="1"/>
          </p:cNvSpPr>
          <p:nvPr>
            <p:ph type="title"/>
          </p:nvPr>
        </p:nvSpPr>
        <p:spPr>
          <a:xfrm>
            <a:off x="677334" y="609599"/>
            <a:ext cx="3843375" cy="5545667"/>
          </a:xfrm>
        </p:spPr>
        <p:txBody>
          <a:bodyPr anchor="ctr">
            <a:normAutofit/>
          </a:bodyPr>
          <a:lstStyle/>
          <a:p>
            <a:r>
              <a:rPr lang="en-US">
                <a:solidFill>
                  <a:schemeClr val="tx1">
                    <a:lumMod val="85000"/>
                    <a:lumOff val="15000"/>
                  </a:schemeClr>
                </a:solidFill>
              </a:rPr>
              <a:t>Behavioral &amp; Emotional Changes</a:t>
            </a:r>
          </a:p>
        </p:txBody>
      </p:sp>
      <p:sp>
        <p:nvSpPr>
          <p:cNvPr id="3" name="Content Placeholder 2">
            <a:extLst>
              <a:ext uri="{FF2B5EF4-FFF2-40B4-BE49-F238E27FC236}">
                <a16:creationId xmlns:a16="http://schemas.microsoft.com/office/drawing/2014/main" id="{F6C0A060-3BF1-79EE-6D2F-BDD1C56CA6DD}"/>
              </a:ext>
            </a:extLst>
          </p:cNvPr>
          <p:cNvSpPr>
            <a:spLocks noGrp="1"/>
          </p:cNvSpPr>
          <p:nvPr>
            <p:ph idx="1"/>
          </p:nvPr>
        </p:nvSpPr>
        <p:spPr>
          <a:xfrm>
            <a:off x="6116084" y="284480"/>
            <a:ext cx="5511296" cy="6197600"/>
          </a:xfrm>
        </p:spPr>
        <p:txBody>
          <a:bodyPr anchor="ctr">
            <a:normAutofit/>
          </a:bodyPr>
          <a:lstStyle/>
          <a:p>
            <a:pPr marL="0" indent="0">
              <a:lnSpc>
                <a:spcPct val="90000"/>
              </a:lnSpc>
              <a:buNone/>
            </a:pPr>
            <a:r>
              <a:rPr lang="en-US" dirty="0">
                <a:solidFill>
                  <a:srgbClr val="FFFFFF"/>
                </a:solidFill>
              </a:rPr>
              <a:t>Social withdrawal: Sudden isolation from family, friends or normal activities.</a:t>
            </a:r>
          </a:p>
          <a:p>
            <a:pPr marL="0" indent="0">
              <a:lnSpc>
                <a:spcPct val="90000"/>
              </a:lnSpc>
              <a:buNone/>
            </a:pPr>
            <a:r>
              <a:rPr lang="en-US" dirty="0">
                <a:solidFill>
                  <a:srgbClr val="FFFFFF"/>
                </a:solidFill>
              </a:rPr>
              <a:t>Fear and anxiety: Expressing excessive fear of ta specific person or caregiver.</a:t>
            </a:r>
          </a:p>
          <a:p>
            <a:pPr marL="0" indent="0">
              <a:lnSpc>
                <a:spcPct val="90000"/>
              </a:lnSpc>
              <a:buNone/>
            </a:pPr>
            <a:r>
              <a:rPr lang="en-US" dirty="0">
                <a:solidFill>
                  <a:srgbClr val="FFFFFF"/>
                </a:solidFill>
              </a:rPr>
              <a:t>Mood shifts: Onset of depression, frequent crying or unusual agitation.</a:t>
            </a:r>
          </a:p>
          <a:p>
            <a:pPr marL="0" indent="0">
              <a:lnSpc>
                <a:spcPct val="90000"/>
              </a:lnSpc>
              <a:buNone/>
            </a:pPr>
            <a:r>
              <a:rPr lang="en-US" dirty="0">
                <a:solidFill>
                  <a:srgbClr val="FFFFFF"/>
                </a:solidFill>
              </a:rPr>
              <a:t>Regressive habits: Onset of self-soothing behaviors such as rocking, biting or thumb sucking.</a:t>
            </a:r>
          </a:p>
          <a:p>
            <a:pPr marL="0" indent="0">
              <a:lnSpc>
                <a:spcPct val="90000"/>
              </a:lnSpc>
              <a:buNone/>
            </a:pPr>
            <a:r>
              <a:rPr lang="en-US" sz="2400" i="1" dirty="0">
                <a:solidFill>
                  <a:schemeClr val="bg2"/>
                </a:solidFill>
              </a:rPr>
              <a:t>Financial Exploitation</a:t>
            </a:r>
          </a:p>
          <a:p>
            <a:pPr>
              <a:lnSpc>
                <a:spcPct val="90000"/>
              </a:lnSpc>
              <a:buClr>
                <a:schemeClr val="bg2"/>
              </a:buClr>
            </a:pPr>
            <a:r>
              <a:rPr lang="en-US" dirty="0">
                <a:solidFill>
                  <a:srgbClr val="FFFFFF"/>
                </a:solidFill>
              </a:rPr>
              <a:t>Account anomalies: Sudden, large bank withdrawals or unusual credit card activity.</a:t>
            </a:r>
          </a:p>
          <a:p>
            <a:pPr>
              <a:lnSpc>
                <a:spcPct val="90000"/>
              </a:lnSpc>
              <a:buClr>
                <a:schemeClr val="bg2"/>
              </a:buClr>
            </a:pPr>
            <a:r>
              <a:rPr lang="en-US" dirty="0">
                <a:solidFill>
                  <a:srgbClr val="FFFFFF"/>
                </a:solidFill>
              </a:rPr>
              <a:t>Legal Changes: Abrupt modification to a will, power of attorney or property deed.</a:t>
            </a:r>
          </a:p>
          <a:p>
            <a:pPr>
              <a:lnSpc>
                <a:spcPct val="90000"/>
              </a:lnSpc>
              <a:buClr>
                <a:schemeClr val="bg2"/>
              </a:buClr>
            </a:pPr>
            <a:r>
              <a:rPr lang="en-US" dirty="0">
                <a:solidFill>
                  <a:srgbClr val="FFFFFF"/>
                </a:solidFill>
              </a:rPr>
              <a:t>Neglected bills: unpaid expenses or lack of food despite having ample income. </a:t>
            </a:r>
          </a:p>
          <a:p>
            <a:pPr>
              <a:lnSpc>
                <a:spcPct val="90000"/>
              </a:lnSpc>
              <a:buClr>
                <a:schemeClr val="bg2"/>
              </a:buClr>
            </a:pPr>
            <a:r>
              <a:rPr lang="en-US" dirty="0">
                <a:solidFill>
                  <a:srgbClr val="FFFFFF"/>
                </a:solidFill>
              </a:rPr>
              <a:t>Forced signatures: Missing financial assets or forged signatures on checks.</a:t>
            </a:r>
          </a:p>
        </p:txBody>
      </p:sp>
    </p:spTree>
    <p:extLst>
      <p:ext uri="{BB962C8B-B14F-4D97-AF65-F5344CB8AC3E}">
        <p14:creationId xmlns:p14="http://schemas.microsoft.com/office/powerpoint/2010/main" val="1132766216"/>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48049AD-9827-49E8-8BF5-32E175C8EA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3AA99CFD-13BA-4D43-8274-E720ACDBED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46D58D6-64B0-4752-8159-24114F47A5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C16801F7-F15E-4355-8767-26487BA8B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14FF0578-E224-4225-8396-B99D4881F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4642C0E0-9644-41F1-8CF3-33779AA8A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5F77D9D3-628A-4607-B307-91AAA5603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0600759E-C22E-4F3D-8569-0DE8F1D49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9A4E951D-EAB0-4F6B-84AE-B5B25684F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B953BEA8-1B45-419E-BACD-49DB8888B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72B7FA08-1FF3-4AED-B4E9-587D81D6B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19A8A3D5-099F-59BA-7BAF-D005810C00D9}"/>
              </a:ext>
            </a:extLst>
          </p:cNvPr>
          <p:cNvSpPr>
            <a:spLocks noGrp="1"/>
          </p:cNvSpPr>
          <p:nvPr>
            <p:ph type="title"/>
          </p:nvPr>
        </p:nvSpPr>
        <p:spPr>
          <a:xfrm>
            <a:off x="677334" y="609600"/>
            <a:ext cx="8596668" cy="734351"/>
          </a:xfrm>
        </p:spPr>
        <p:txBody>
          <a:bodyPr>
            <a:normAutofit/>
          </a:bodyPr>
          <a:lstStyle/>
          <a:p>
            <a:r>
              <a:rPr lang="en-US"/>
              <a:t>Caregiver Red Flags in Vulnerable Adults</a:t>
            </a:r>
          </a:p>
        </p:txBody>
      </p:sp>
      <p:sp>
        <p:nvSpPr>
          <p:cNvPr id="3" name="Content Placeholder 2">
            <a:extLst>
              <a:ext uri="{FF2B5EF4-FFF2-40B4-BE49-F238E27FC236}">
                <a16:creationId xmlns:a16="http://schemas.microsoft.com/office/drawing/2014/main" id="{7E4AC357-D616-29C0-3C20-87ED77890BC8}"/>
              </a:ext>
            </a:extLst>
          </p:cNvPr>
          <p:cNvSpPr>
            <a:spLocks noGrp="1"/>
          </p:cNvSpPr>
          <p:nvPr>
            <p:ph idx="1"/>
          </p:nvPr>
        </p:nvSpPr>
        <p:spPr>
          <a:xfrm>
            <a:off x="677334" y="1737361"/>
            <a:ext cx="8596668" cy="4304002"/>
          </a:xfrm>
        </p:spPr>
        <p:txBody>
          <a:bodyPr>
            <a:normAutofit fontScale="92500" lnSpcReduction="20000"/>
          </a:bodyPr>
          <a:lstStyle/>
          <a:p>
            <a:pPr marL="0" indent="0">
              <a:buNone/>
            </a:pPr>
            <a:r>
              <a:rPr lang="en-US" sz="2000" dirty="0"/>
              <a:t>Isolation tactics: The caregiver refuses to let you visit the adult alone.</a:t>
            </a:r>
          </a:p>
          <a:p>
            <a:pPr marL="0" indent="0">
              <a:buNone/>
            </a:pPr>
            <a:r>
              <a:rPr lang="en-US" sz="2000" dirty="0"/>
              <a:t>Aggressive tone:  Threatening, insulting or speaking aggressively to the adult.</a:t>
            </a:r>
          </a:p>
          <a:p>
            <a:pPr marL="0" indent="0">
              <a:buNone/>
            </a:pPr>
            <a:r>
              <a:rPr lang="en-US" sz="2000" dirty="0"/>
              <a:t>Inconsistent stories: Giving contradictory explanations for injury or finances.</a:t>
            </a:r>
          </a:p>
          <a:p>
            <a:endParaRPr lang="en-US" sz="2000" dirty="0"/>
          </a:p>
          <a:p>
            <a:pPr marL="0" indent="0">
              <a:buNone/>
            </a:pPr>
            <a:r>
              <a:rPr lang="en-US" sz="2000" dirty="0"/>
              <a:t>What To Do Next?</a:t>
            </a:r>
          </a:p>
          <a:p>
            <a:pPr marL="0" indent="0">
              <a:buNone/>
            </a:pPr>
            <a:endParaRPr lang="en-US" sz="2000" dirty="0"/>
          </a:p>
          <a:p>
            <a:pPr>
              <a:buFont typeface="Wingdings" panose="05000000000000000000" pitchFamily="2" charset="2"/>
              <a:buChar char="§"/>
            </a:pPr>
            <a:r>
              <a:rPr lang="en-US" sz="2000" dirty="0"/>
              <a:t>Take notes after the visit, report specific facts and remain calm.</a:t>
            </a:r>
          </a:p>
          <a:p>
            <a:pPr>
              <a:buFont typeface="Wingdings" panose="05000000000000000000" pitchFamily="2" charset="2"/>
              <a:buChar char="§"/>
            </a:pPr>
            <a:r>
              <a:rPr lang="en-US" sz="2000" b="1" dirty="0"/>
              <a:t>Do Not </a:t>
            </a:r>
            <a:r>
              <a:rPr lang="en-US" sz="2000" dirty="0"/>
              <a:t>confront a caregiver, make promises you can’t keep or investigate the situation yourself.</a:t>
            </a:r>
          </a:p>
          <a:p>
            <a:pPr>
              <a:buFont typeface="Wingdings" panose="05000000000000000000" pitchFamily="2" charset="2"/>
              <a:buChar char="§"/>
            </a:pPr>
            <a:r>
              <a:rPr lang="en-US" sz="2000" dirty="0"/>
              <a:t>Remember, your role is to observe and report, not fix the problem directly.</a:t>
            </a:r>
          </a:p>
          <a:p>
            <a:pPr>
              <a:buFont typeface="Wingdings" panose="05000000000000000000" pitchFamily="2" charset="2"/>
              <a:buChar char="§"/>
            </a:pPr>
            <a:r>
              <a:rPr lang="en-US" sz="2000" b="1" u="sng" dirty="0"/>
              <a:t>If you suspect a vulnerable adult is in immediate danger, call 911 immediately!</a:t>
            </a:r>
          </a:p>
          <a:p>
            <a:pPr>
              <a:buFont typeface="Wingdings" panose="05000000000000000000" pitchFamily="2" charset="2"/>
              <a:buChar char="§"/>
            </a:pPr>
            <a:r>
              <a:rPr lang="en-US" sz="2000" dirty="0"/>
              <a:t>You can also report to your local Adult Protective Services (APS).</a:t>
            </a:r>
          </a:p>
          <a:p>
            <a:endParaRPr lang="en-US" sz="1700" dirty="0"/>
          </a:p>
        </p:txBody>
      </p:sp>
    </p:spTree>
    <p:extLst>
      <p:ext uri="{BB962C8B-B14F-4D97-AF65-F5344CB8AC3E}">
        <p14:creationId xmlns:p14="http://schemas.microsoft.com/office/powerpoint/2010/main" val="990451704"/>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582886-877C-4AEC-A77F-8055EB9A0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8" name="Freeform 14">
              <a:extLst>
                <a:ext uri="{FF2B5EF4-FFF2-40B4-BE49-F238E27FC236}">
                  <a16:creationId xmlns:a16="http://schemas.microsoft.com/office/drawing/2014/main" id="{171A838D-27EA-485C-9A80-DCE624AB3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 name="Straight Connector 8">
              <a:extLst>
                <a:ext uri="{FF2B5EF4-FFF2-40B4-BE49-F238E27FC236}">
                  <a16:creationId xmlns:a16="http://schemas.microsoft.com/office/drawing/2014/main" id="{9059F313-A1BB-425E-9626-2BD43CAC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9ABF76A-A1AE-44BB-9ECB-D55D2FE29B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5B6D2EC4-82D3-43B8-82D6-028CB4345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25">
              <a:extLst>
                <a:ext uri="{FF2B5EF4-FFF2-40B4-BE49-F238E27FC236}">
                  <a16:creationId xmlns:a16="http://schemas.microsoft.com/office/drawing/2014/main" id="{520034CE-71F9-4E0F-94D8-99335CB85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1926C6C0-16F7-4CDC-B481-2D19B2F3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7">
              <a:extLst>
                <a:ext uri="{FF2B5EF4-FFF2-40B4-BE49-F238E27FC236}">
                  <a16:creationId xmlns:a16="http://schemas.microsoft.com/office/drawing/2014/main" id="{042CE423-CE6E-4EE9-91F2-3E40EFB40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8">
              <a:extLst>
                <a:ext uri="{FF2B5EF4-FFF2-40B4-BE49-F238E27FC236}">
                  <a16:creationId xmlns:a16="http://schemas.microsoft.com/office/drawing/2014/main" id="{699BB4BD-31D7-434C-A6DB-E2CF3ACF6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9">
              <a:extLst>
                <a:ext uri="{FF2B5EF4-FFF2-40B4-BE49-F238E27FC236}">
                  <a16:creationId xmlns:a16="http://schemas.microsoft.com/office/drawing/2014/main" id="{23D406B8-656A-4D8B-91D0-BF4202C86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83F4BFB6-D6B8-446C-8E17-3D54DCA9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19" name="Rectangle 18">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7230" y="-8468"/>
            <a:ext cx="4763558" cy="6866467"/>
            <a:chOff x="67175" y="-8467"/>
            <a:chExt cx="4763558" cy="6866467"/>
          </a:xfrm>
        </p:grpSpPr>
        <p:cxnSp>
          <p:nvCxnSpPr>
            <p:cNvPr id="22" name="Straight Connector 21">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title" idx="4294967295"/>
          </p:nvPr>
        </p:nvSpPr>
        <p:spPr>
          <a:xfrm>
            <a:off x="172528" y="612474"/>
            <a:ext cx="5600867" cy="5495027"/>
          </a:xfrm>
        </p:spPr>
        <p:txBody>
          <a:bodyPr vert="horz" lIns="91440" tIns="45720" rIns="91440" bIns="45720" rtlCol="0" anchor="ctr">
            <a:normAutofit/>
          </a:bodyPr>
          <a:lstStyle/>
          <a:p>
            <a:pPr>
              <a:lnSpc>
                <a:spcPct val="90000"/>
              </a:lnSpc>
            </a:pPr>
            <a:r>
              <a:rPr lang="en-US" sz="2400" b="1" u="sng" dirty="0"/>
              <a:t>How Do I Report Abuse in Wisconsin?</a:t>
            </a:r>
            <a:br>
              <a:rPr lang="en-US" sz="2600" b="1" u="sng" dirty="0"/>
            </a:br>
            <a:br>
              <a:rPr lang="en-US" sz="2600" dirty="0"/>
            </a:br>
            <a:r>
              <a:rPr lang="en-US" sz="2600" dirty="0"/>
              <a:t>Contact the law enforcement agency in your city or county or one of the county human services offices located in each of the 19 counties of the Diocese of La Crosse.</a:t>
            </a:r>
            <a:br>
              <a:rPr lang="en-US" sz="2600" dirty="0"/>
            </a:br>
            <a:br>
              <a:rPr lang="en-US" sz="2600" dirty="0"/>
            </a:br>
            <a:r>
              <a:rPr lang="en-US" sz="2600" dirty="0"/>
              <a:t>The following slides show contact information for individual counties within the Diocese of La Crosse.</a:t>
            </a:r>
            <a:br>
              <a:rPr lang="en-US" sz="2600" dirty="0"/>
            </a:br>
            <a:endParaRPr lang="en-US" sz="2600" dirty="0"/>
          </a:p>
        </p:txBody>
      </p:sp>
      <p:sp>
        <p:nvSpPr>
          <p:cNvPr id="30" name="Freeform: Shape 29">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497" y="-8468"/>
            <a:ext cx="5074930" cy="6866468"/>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descr="Telephone with solid fill">
            <a:extLst>
              <a:ext uri="{FF2B5EF4-FFF2-40B4-BE49-F238E27FC236}">
                <a16:creationId xmlns:a16="http://schemas.microsoft.com/office/drawing/2014/main" id="{9DF79C62-618E-EA36-41D0-AA93B914F80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068949" y="1483744"/>
            <a:ext cx="3709358" cy="3709358"/>
          </a:xfrm>
          <a:prstGeom prst="rect">
            <a:avLst/>
          </a:prstGeom>
        </p:spPr>
      </p:pic>
    </p:spTree>
    <p:extLst>
      <p:ext uri="{BB962C8B-B14F-4D97-AF65-F5344CB8AC3E}">
        <p14:creationId xmlns:p14="http://schemas.microsoft.com/office/powerpoint/2010/main" val="25475219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2" name="Straight Connector 4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Isosceles Triangle 4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Isosceles Triangle 4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Isosceles Triangle 4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52" name="Rectangle 5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00C8E677-E832-955F-54CC-E2FF291EE38F}"/>
              </a:ext>
            </a:extLst>
          </p:cNvPr>
          <p:cNvGraphicFramePr>
            <a:graphicFrameLocks noGrp="1"/>
          </p:cNvGraphicFramePr>
          <p:nvPr>
            <p:extLst>
              <p:ext uri="{D42A27DB-BD31-4B8C-83A1-F6EECF244321}">
                <p14:modId xmlns:p14="http://schemas.microsoft.com/office/powerpoint/2010/main" val="4192238991"/>
              </p:ext>
            </p:extLst>
          </p:nvPr>
        </p:nvGraphicFramePr>
        <p:xfrm>
          <a:off x="693294" y="486246"/>
          <a:ext cx="10802364" cy="5877040"/>
        </p:xfrm>
        <a:graphic>
          <a:graphicData uri="http://schemas.openxmlformats.org/drawingml/2006/table">
            <a:tbl>
              <a:tblPr firstRow="1" bandRow="1">
                <a:tableStyleId>{21E4AEA4-8DFA-4A89-87EB-49C32662AFE0}</a:tableStyleId>
              </a:tblPr>
              <a:tblGrid>
                <a:gridCol w="1450107">
                  <a:extLst>
                    <a:ext uri="{9D8B030D-6E8A-4147-A177-3AD203B41FA5}">
                      <a16:colId xmlns:a16="http://schemas.microsoft.com/office/drawing/2014/main" val="1258286511"/>
                    </a:ext>
                  </a:extLst>
                </a:gridCol>
                <a:gridCol w="2308346">
                  <a:extLst>
                    <a:ext uri="{9D8B030D-6E8A-4147-A177-3AD203B41FA5}">
                      <a16:colId xmlns:a16="http://schemas.microsoft.com/office/drawing/2014/main" val="3234503263"/>
                    </a:ext>
                  </a:extLst>
                </a:gridCol>
                <a:gridCol w="2638151">
                  <a:extLst>
                    <a:ext uri="{9D8B030D-6E8A-4147-A177-3AD203B41FA5}">
                      <a16:colId xmlns:a16="http://schemas.microsoft.com/office/drawing/2014/main" val="4027088576"/>
                    </a:ext>
                  </a:extLst>
                </a:gridCol>
                <a:gridCol w="2705081">
                  <a:extLst>
                    <a:ext uri="{9D8B030D-6E8A-4147-A177-3AD203B41FA5}">
                      <a16:colId xmlns:a16="http://schemas.microsoft.com/office/drawing/2014/main" val="3952939990"/>
                    </a:ext>
                  </a:extLst>
                </a:gridCol>
                <a:gridCol w="1700679">
                  <a:extLst>
                    <a:ext uri="{9D8B030D-6E8A-4147-A177-3AD203B41FA5}">
                      <a16:colId xmlns:a16="http://schemas.microsoft.com/office/drawing/2014/main" val="2537338387"/>
                    </a:ext>
                  </a:extLst>
                </a:gridCol>
              </a:tblGrid>
              <a:tr h="279374">
                <a:tc>
                  <a:txBody>
                    <a:bodyPr/>
                    <a:lstStyle/>
                    <a:p>
                      <a:pPr algn="ctr"/>
                      <a:r>
                        <a:rPr lang="en-US" sz="1600"/>
                        <a:t>County</a:t>
                      </a:r>
                    </a:p>
                  </a:txBody>
                  <a:tcPr marL="50011" marR="50011" marT="25006" marB="25006"/>
                </a:tc>
                <a:tc>
                  <a:txBody>
                    <a:bodyPr/>
                    <a:lstStyle/>
                    <a:p>
                      <a:pPr algn="ctr"/>
                      <a:r>
                        <a:rPr lang="en-US" sz="1600"/>
                        <a:t>Title</a:t>
                      </a:r>
                    </a:p>
                  </a:txBody>
                  <a:tcPr marL="50011" marR="50011" marT="25006" marB="25006"/>
                </a:tc>
                <a:tc>
                  <a:txBody>
                    <a:bodyPr/>
                    <a:lstStyle/>
                    <a:p>
                      <a:pPr algn="ctr"/>
                      <a:r>
                        <a:rPr lang="en-US" sz="1600"/>
                        <a:t>Address</a:t>
                      </a:r>
                    </a:p>
                  </a:txBody>
                  <a:tcPr marL="50011" marR="50011" marT="25006" marB="25006"/>
                </a:tc>
                <a:tc>
                  <a:txBody>
                    <a:bodyPr/>
                    <a:lstStyle/>
                    <a:p>
                      <a:pPr algn="ctr"/>
                      <a:r>
                        <a:rPr lang="en-US" sz="1600"/>
                        <a:t>City</a:t>
                      </a:r>
                    </a:p>
                  </a:txBody>
                  <a:tcPr marL="50011" marR="50011" marT="25006" marB="25006"/>
                </a:tc>
                <a:tc>
                  <a:txBody>
                    <a:bodyPr/>
                    <a:lstStyle/>
                    <a:p>
                      <a:pPr algn="ctr"/>
                      <a:r>
                        <a:rPr lang="en-US" sz="1600" dirty="0"/>
                        <a:t>Phone</a:t>
                      </a:r>
                    </a:p>
                  </a:txBody>
                  <a:tcPr marL="50011" marR="50011" marT="25006" marB="25006"/>
                </a:tc>
                <a:extLst>
                  <a:ext uri="{0D108BD9-81ED-4DB2-BD59-A6C34878D82A}">
                    <a16:rowId xmlns:a16="http://schemas.microsoft.com/office/drawing/2014/main" val="2004489530"/>
                  </a:ext>
                </a:extLst>
              </a:tr>
              <a:tr h="279374">
                <a:tc>
                  <a:txBody>
                    <a:bodyPr/>
                    <a:lstStyle/>
                    <a:p>
                      <a:r>
                        <a:rPr lang="en-US" sz="1600">
                          <a:solidFill>
                            <a:schemeClr val="tx2"/>
                          </a:solidFill>
                        </a:rPr>
                        <a:t>Adams</a:t>
                      </a:r>
                    </a:p>
                  </a:txBody>
                  <a:tcPr marL="50011" marR="50011" marT="25006" marB="25006"/>
                </a:tc>
                <a:tc>
                  <a:txBody>
                    <a:bodyPr/>
                    <a:lstStyle/>
                    <a:p>
                      <a:r>
                        <a:rPr lang="en-US" sz="1600">
                          <a:solidFill>
                            <a:schemeClr val="tx2"/>
                          </a:solidFill>
                        </a:rPr>
                        <a:t>Human &amp; Social Services</a:t>
                      </a:r>
                    </a:p>
                  </a:txBody>
                  <a:tcPr marL="50011" marR="50011" marT="25006" marB="25006"/>
                </a:tc>
                <a:tc>
                  <a:txBody>
                    <a:bodyPr/>
                    <a:lstStyle/>
                    <a:p>
                      <a:r>
                        <a:rPr lang="en-US" sz="1600">
                          <a:solidFill>
                            <a:schemeClr val="tx2"/>
                          </a:solidFill>
                        </a:rPr>
                        <a:t>108 E. North St.</a:t>
                      </a:r>
                    </a:p>
                  </a:txBody>
                  <a:tcPr marL="50011" marR="50011" marT="25006" marB="25006"/>
                </a:tc>
                <a:tc>
                  <a:txBody>
                    <a:bodyPr/>
                    <a:lstStyle/>
                    <a:p>
                      <a:r>
                        <a:rPr lang="en-US" sz="1600">
                          <a:solidFill>
                            <a:schemeClr val="tx2"/>
                          </a:solidFill>
                        </a:rPr>
                        <a:t>Friendship, WI 53934</a:t>
                      </a:r>
                    </a:p>
                  </a:txBody>
                  <a:tcPr marL="50011" marR="50011" marT="25006" marB="25006"/>
                </a:tc>
                <a:tc>
                  <a:txBody>
                    <a:bodyPr/>
                    <a:lstStyle/>
                    <a:p>
                      <a:r>
                        <a:rPr lang="en-US" sz="1600" dirty="0">
                          <a:solidFill>
                            <a:schemeClr val="tx2"/>
                          </a:solidFill>
                        </a:rPr>
                        <a:t>(608) 339-4505</a:t>
                      </a:r>
                    </a:p>
                  </a:txBody>
                  <a:tcPr marL="50011" marR="50011" marT="25006" marB="25006"/>
                </a:tc>
                <a:extLst>
                  <a:ext uri="{0D108BD9-81ED-4DB2-BD59-A6C34878D82A}">
                    <a16:rowId xmlns:a16="http://schemas.microsoft.com/office/drawing/2014/main" val="2465055143"/>
                  </a:ext>
                </a:extLst>
              </a:tr>
              <a:tr h="279374">
                <a:tc>
                  <a:txBody>
                    <a:bodyPr/>
                    <a:lstStyle/>
                    <a:p>
                      <a:r>
                        <a:rPr lang="en-US" sz="1600">
                          <a:solidFill>
                            <a:schemeClr val="tx2"/>
                          </a:solidFill>
                        </a:rPr>
                        <a:t>Buffalo</a:t>
                      </a:r>
                    </a:p>
                  </a:txBody>
                  <a:tcPr marL="50011" marR="50011" marT="25006" marB="25006"/>
                </a:tc>
                <a:tc>
                  <a:txBody>
                    <a:bodyPr/>
                    <a:lstStyle/>
                    <a:p>
                      <a:r>
                        <a:rPr lang="en-US" sz="1600">
                          <a:solidFill>
                            <a:schemeClr val="tx2"/>
                          </a:solidFill>
                        </a:rPr>
                        <a:t>Human Services</a:t>
                      </a:r>
                    </a:p>
                  </a:txBody>
                  <a:tcPr marL="50011" marR="50011" marT="25006" marB="25006"/>
                </a:tc>
                <a:tc>
                  <a:txBody>
                    <a:bodyPr/>
                    <a:lstStyle/>
                    <a:p>
                      <a:r>
                        <a:rPr lang="en-US" sz="1600">
                          <a:solidFill>
                            <a:schemeClr val="tx2"/>
                          </a:solidFill>
                        </a:rPr>
                        <a:t>407 S. 2</a:t>
                      </a:r>
                      <a:r>
                        <a:rPr lang="en-US" sz="1600" baseline="30000">
                          <a:solidFill>
                            <a:schemeClr val="tx2"/>
                          </a:solidFill>
                        </a:rPr>
                        <a:t>nd</a:t>
                      </a:r>
                      <a:r>
                        <a:rPr lang="en-US" sz="1600">
                          <a:solidFill>
                            <a:schemeClr val="tx2"/>
                          </a:solidFill>
                        </a:rPr>
                        <a:t> St.</a:t>
                      </a:r>
                    </a:p>
                  </a:txBody>
                  <a:tcPr marL="50011" marR="50011" marT="25006" marB="25006"/>
                </a:tc>
                <a:tc>
                  <a:txBody>
                    <a:bodyPr/>
                    <a:lstStyle/>
                    <a:p>
                      <a:r>
                        <a:rPr lang="en-US" sz="1600">
                          <a:solidFill>
                            <a:schemeClr val="tx2"/>
                          </a:solidFill>
                        </a:rPr>
                        <a:t>Alma, WI 54610</a:t>
                      </a:r>
                    </a:p>
                  </a:txBody>
                  <a:tcPr marL="50011" marR="50011" marT="25006" marB="25006"/>
                </a:tc>
                <a:tc>
                  <a:txBody>
                    <a:bodyPr/>
                    <a:lstStyle/>
                    <a:p>
                      <a:r>
                        <a:rPr lang="en-US" sz="1600">
                          <a:solidFill>
                            <a:schemeClr val="tx2"/>
                          </a:solidFill>
                        </a:rPr>
                        <a:t>(608) 685-4412</a:t>
                      </a:r>
                    </a:p>
                  </a:txBody>
                  <a:tcPr marL="50011" marR="50011" marT="25006" marB="25006"/>
                </a:tc>
                <a:extLst>
                  <a:ext uri="{0D108BD9-81ED-4DB2-BD59-A6C34878D82A}">
                    <a16:rowId xmlns:a16="http://schemas.microsoft.com/office/drawing/2014/main" val="1786753891"/>
                  </a:ext>
                </a:extLst>
              </a:tr>
              <a:tr h="279374">
                <a:tc>
                  <a:txBody>
                    <a:bodyPr/>
                    <a:lstStyle/>
                    <a:p>
                      <a:r>
                        <a:rPr lang="en-US" sz="1600">
                          <a:solidFill>
                            <a:schemeClr val="tx2"/>
                          </a:solidFill>
                        </a:rPr>
                        <a:t>Chippewa</a:t>
                      </a:r>
                    </a:p>
                  </a:txBody>
                  <a:tcPr marL="50011" marR="50011" marT="25006" marB="25006"/>
                </a:tc>
                <a:tc>
                  <a:txBody>
                    <a:bodyPr/>
                    <a:lstStyle/>
                    <a:p>
                      <a:r>
                        <a:rPr lang="en-US" sz="1600">
                          <a:solidFill>
                            <a:schemeClr val="tx2"/>
                          </a:solidFill>
                        </a:rPr>
                        <a:t>Human Services</a:t>
                      </a:r>
                    </a:p>
                  </a:txBody>
                  <a:tcPr marL="50011" marR="50011" marT="25006" marB="25006"/>
                </a:tc>
                <a:tc>
                  <a:txBody>
                    <a:bodyPr/>
                    <a:lstStyle/>
                    <a:p>
                      <a:r>
                        <a:rPr lang="en-US" sz="1600">
                          <a:solidFill>
                            <a:schemeClr val="tx2"/>
                          </a:solidFill>
                        </a:rPr>
                        <a:t>711 N. Bridge St.</a:t>
                      </a:r>
                    </a:p>
                  </a:txBody>
                  <a:tcPr marL="50011" marR="50011" marT="25006" marB="25006"/>
                </a:tc>
                <a:tc>
                  <a:txBody>
                    <a:bodyPr/>
                    <a:lstStyle/>
                    <a:p>
                      <a:r>
                        <a:rPr lang="en-US" sz="1600">
                          <a:solidFill>
                            <a:schemeClr val="tx2"/>
                          </a:solidFill>
                        </a:rPr>
                        <a:t>Chippewa Falls, WI 54729</a:t>
                      </a:r>
                    </a:p>
                  </a:txBody>
                  <a:tcPr marL="50011" marR="50011" marT="25006" marB="25006"/>
                </a:tc>
                <a:tc>
                  <a:txBody>
                    <a:bodyPr/>
                    <a:lstStyle/>
                    <a:p>
                      <a:r>
                        <a:rPr lang="en-US" sz="1600">
                          <a:solidFill>
                            <a:schemeClr val="tx2"/>
                          </a:solidFill>
                        </a:rPr>
                        <a:t>(715) 726-7728</a:t>
                      </a:r>
                    </a:p>
                  </a:txBody>
                  <a:tcPr marL="50011" marR="50011" marT="25006" marB="25006"/>
                </a:tc>
                <a:extLst>
                  <a:ext uri="{0D108BD9-81ED-4DB2-BD59-A6C34878D82A}">
                    <a16:rowId xmlns:a16="http://schemas.microsoft.com/office/drawing/2014/main" val="2889818159"/>
                  </a:ext>
                </a:extLst>
              </a:tr>
              <a:tr h="279374">
                <a:tc>
                  <a:txBody>
                    <a:bodyPr/>
                    <a:lstStyle/>
                    <a:p>
                      <a:r>
                        <a:rPr lang="en-US" sz="1600">
                          <a:solidFill>
                            <a:schemeClr val="tx2"/>
                          </a:solidFill>
                        </a:rPr>
                        <a:t>Clark</a:t>
                      </a:r>
                    </a:p>
                  </a:txBody>
                  <a:tcPr marL="50011" marR="50011" marT="25006" marB="25006"/>
                </a:tc>
                <a:tc>
                  <a:txBody>
                    <a:bodyPr/>
                    <a:lstStyle/>
                    <a:p>
                      <a:r>
                        <a:rPr lang="en-US" sz="1600">
                          <a:solidFill>
                            <a:schemeClr val="tx2"/>
                          </a:solidFill>
                        </a:rPr>
                        <a:t>Social Services</a:t>
                      </a:r>
                    </a:p>
                  </a:txBody>
                  <a:tcPr marL="50011" marR="50011" marT="25006" marB="25006"/>
                </a:tc>
                <a:tc>
                  <a:txBody>
                    <a:bodyPr/>
                    <a:lstStyle/>
                    <a:p>
                      <a:r>
                        <a:rPr lang="en-US" sz="1600">
                          <a:solidFill>
                            <a:schemeClr val="tx2"/>
                          </a:solidFill>
                        </a:rPr>
                        <a:t>517 Court St.</a:t>
                      </a:r>
                    </a:p>
                  </a:txBody>
                  <a:tcPr marL="50011" marR="50011" marT="25006" marB="25006"/>
                </a:tc>
                <a:tc>
                  <a:txBody>
                    <a:bodyPr/>
                    <a:lstStyle/>
                    <a:p>
                      <a:r>
                        <a:rPr lang="en-US" sz="1600">
                          <a:solidFill>
                            <a:schemeClr val="tx2"/>
                          </a:solidFill>
                        </a:rPr>
                        <a:t>Neillsville, WI 54456</a:t>
                      </a:r>
                    </a:p>
                  </a:txBody>
                  <a:tcPr marL="50011" marR="50011" marT="25006" marB="25006"/>
                </a:tc>
                <a:tc>
                  <a:txBody>
                    <a:bodyPr/>
                    <a:lstStyle/>
                    <a:p>
                      <a:r>
                        <a:rPr lang="en-US" sz="1600">
                          <a:solidFill>
                            <a:schemeClr val="tx2"/>
                          </a:solidFill>
                        </a:rPr>
                        <a:t>(715) 743-5213</a:t>
                      </a:r>
                    </a:p>
                  </a:txBody>
                  <a:tcPr marL="50011" marR="50011" marT="25006" marB="25006"/>
                </a:tc>
                <a:extLst>
                  <a:ext uri="{0D108BD9-81ED-4DB2-BD59-A6C34878D82A}">
                    <a16:rowId xmlns:a16="http://schemas.microsoft.com/office/drawing/2014/main" val="2682876877"/>
                  </a:ext>
                </a:extLst>
              </a:tr>
              <a:tr h="279374">
                <a:tc>
                  <a:txBody>
                    <a:bodyPr/>
                    <a:lstStyle/>
                    <a:p>
                      <a:r>
                        <a:rPr lang="en-US" sz="1600">
                          <a:solidFill>
                            <a:schemeClr val="tx2"/>
                          </a:solidFill>
                        </a:rPr>
                        <a:t>Crawford</a:t>
                      </a:r>
                    </a:p>
                  </a:txBody>
                  <a:tcPr marL="50011" marR="50011" marT="25006" marB="25006"/>
                </a:tc>
                <a:tc>
                  <a:txBody>
                    <a:bodyPr/>
                    <a:lstStyle/>
                    <a:p>
                      <a:r>
                        <a:rPr lang="en-US" sz="1600">
                          <a:solidFill>
                            <a:schemeClr val="tx2"/>
                          </a:solidFill>
                        </a:rPr>
                        <a:t>Human Services</a:t>
                      </a:r>
                    </a:p>
                  </a:txBody>
                  <a:tcPr marL="50011" marR="50011" marT="25006" marB="25006"/>
                </a:tc>
                <a:tc>
                  <a:txBody>
                    <a:bodyPr/>
                    <a:lstStyle/>
                    <a:p>
                      <a:r>
                        <a:rPr lang="en-US" sz="1600">
                          <a:solidFill>
                            <a:schemeClr val="tx2"/>
                          </a:solidFill>
                        </a:rPr>
                        <a:t>111 W. Dunn St.</a:t>
                      </a:r>
                    </a:p>
                  </a:txBody>
                  <a:tcPr marL="50011" marR="50011" marT="25006" marB="25006"/>
                </a:tc>
                <a:tc>
                  <a:txBody>
                    <a:bodyPr/>
                    <a:lstStyle/>
                    <a:p>
                      <a:r>
                        <a:rPr lang="en-US" sz="1600">
                          <a:solidFill>
                            <a:schemeClr val="tx2"/>
                          </a:solidFill>
                        </a:rPr>
                        <a:t>Prairie du Chien, WI 53821</a:t>
                      </a:r>
                    </a:p>
                  </a:txBody>
                  <a:tcPr marL="50011" marR="50011" marT="25006" marB="25006"/>
                </a:tc>
                <a:tc>
                  <a:txBody>
                    <a:bodyPr/>
                    <a:lstStyle/>
                    <a:p>
                      <a:r>
                        <a:rPr lang="en-US" sz="1600">
                          <a:solidFill>
                            <a:schemeClr val="tx2"/>
                          </a:solidFill>
                        </a:rPr>
                        <a:t>(608) 326-0248</a:t>
                      </a:r>
                    </a:p>
                  </a:txBody>
                  <a:tcPr marL="50011" marR="50011" marT="25006" marB="25006"/>
                </a:tc>
                <a:extLst>
                  <a:ext uri="{0D108BD9-81ED-4DB2-BD59-A6C34878D82A}">
                    <a16:rowId xmlns:a16="http://schemas.microsoft.com/office/drawing/2014/main" val="2976038662"/>
                  </a:ext>
                </a:extLst>
              </a:tr>
              <a:tr h="279374">
                <a:tc>
                  <a:txBody>
                    <a:bodyPr/>
                    <a:lstStyle/>
                    <a:p>
                      <a:r>
                        <a:rPr lang="en-US" sz="1600">
                          <a:solidFill>
                            <a:schemeClr val="tx2"/>
                          </a:solidFill>
                        </a:rPr>
                        <a:t>Dunn</a:t>
                      </a:r>
                    </a:p>
                  </a:txBody>
                  <a:tcPr marL="50011" marR="50011" marT="25006" marB="25006"/>
                </a:tc>
                <a:tc>
                  <a:txBody>
                    <a:bodyPr/>
                    <a:lstStyle/>
                    <a:p>
                      <a:r>
                        <a:rPr lang="en-US" sz="1600">
                          <a:solidFill>
                            <a:schemeClr val="tx2"/>
                          </a:solidFill>
                        </a:rPr>
                        <a:t>Human Services</a:t>
                      </a:r>
                    </a:p>
                  </a:txBody>
                  <a:tcPr marL="50011" marR="50011" marT="25006" marB="25006"/>
                </a:tc>
                <a:tc>
                  <a:txBody>
                    <a:bodyPr/>
                    <a:lstStyle/>
                    <a:p>
                      <a:r>
                        <a:rPr lang="en-US" sz="1600">
                          <a:solidFill>
                            <a:schemeClr val="tx2"/>
                          </a:solidFill>
                        </a:rPr>
                        <a:t>808 Main St.</a:t>
                      </a:r>
                    </a:p>
                  </a:txBody>
                  <a:tcPr marL="50011" marR="50011" marT="25006" marB="25006"/>
                </a:tc>
                <a:tc>
                  <a:txBody>
                    <a:bodyPr/>
                    <a:lstStyle/>
                    <a:p>
                      <a:r>
                        <a:rPr lang="en-US" sz="1600">
                          <a:solidFill>
                            <a:schemeClr val="tx2"/>
                          </a:solidFill>
                        </a:rPr>
                        <a:t>Menomonie, WI 54751</a:t>
                      </a:r>
                    </a:p>
                  </a:txBody>
                  <a:tcPr marL="50011" marR="50011" marT="25006" marB="25006"/>
                </a:tc>
                <a:tc>
                  <a:txBody>
                    <a:bodyPr/>
                    <a:lstStyle/>
                    <a:p>
                      <a:r>
                        <a:rPr lang="en-US" sz="1600">
                          <a:solidFill>
                            <a:schemeClr val="tx2"/>
                          </a:solidFill>
                        </a:rPr>
                        <a:t>(715) 232-1116</a:t>
                      </a:r>
                    </a:p>
                  </a:txBody>
                  <a:tcPr marL="50011" marR="50011" marT="25006" marB="25006"/>
                </a:tc>
                <a:extLst>
                  <a:ext uri="{0D108BD9-81ED-4DB2-BD59-A6C34878D82A}">
                    <a16:rowId xmlns:a16="http://schemas.microsoft.com/office/drawing/2014/main" val="1617409515"/>
                  </a:ext>
                </a:extLst>
              </a:tr>
              <a:tr h="279374">
                <a:tc>
                  <a:txBody>
                    <a:bodyPr/>
                    <a:lstStyle/>
                    <a:p>
                      <a:r>
                        <a:rPr lang="en-US" sz="1600">
                          <a:solidFill>
                            <a:schemeClr val="tx2"/>
                          </a:solidFill>
                        </a:rPr>
                        <a:t>Eau Claire</a:t>
                      </a:r>
                    </a:p>
                  </a:txBody>
                  <a:tcPr marL="50011" marR="50011" marT="25006" marB="25006"/>
                </a:tc>
                <a:tc>
                  <a:txBody>
                    <a:bodyPr/>
                    <a:lstStyle/>
                    <a:p>
                      <a:r>
                        <a:rPr lang="en-US" sz="1600">
                          <a:solidFill>
                            <a:schemeClr val="tx2"/>
                          </a:solidFill>
                        </a:rPr>
                        <a:t>Human Services</a:t>
                      </a:r>
                    </a:p>
                  </a:txBody>
                  <a:tcPr marL="50011" marR="50011" marT="25006" marB="25006"/>
                </a:tc>
                <a:tc>
                  <a:txBody>
                    <a:bodyPr/>
                    <a:lstStyle/>
                    <a:p>
                      <a:r>
                        <a:rPr lang="en-US" sz="1600">
                          <a:solidFill>
                            <a:schemeClr val="tx2"/>
                          </a:solidFill>
                        </a:rPr>
                        <a:t>721 Oxford St.</a:t>
                      </a:r>
                    </a:p>
                  </a:txBody>
                  <a:tcPr marL="50011" marR="50011" marT="25006" marB="25006"/>
                </a:tc>
                <a:tc>
                  <a:txBody>
                    <a:bodyPr/>
                    <a:lstStyle/>
                    <a:p>
                      <a:r>
                        <a:rPr lang="en-US" sz="1600">
                          <a:solidFill>
                            <a:schemeClr val="tx2"/>
                          </a:solidFill>
                        </a:rPr>
                        <a:t>Eau Claire, WI 54702</a:t>
                      </a:r>
                    </a:p>
                  </a:txBody>
                  <a:tcPr marL="50011" marR="50011" marT="25006" marB="25006"/>
                </a:tc>
                <a:tc>
                  <a:txBody>
                    <a:bodyPr/>
                    <a:lstStyle/>
                    <a:p>
                      <a:r>
                        <a:rPr lang="en-US" sz="1600">
                          <a:solidFill>
                            <a:schemeClr val="tx2"/>
                          </a:solidFill>
                        </a:rPr>
                        <a:t>(608) 839-2300</a:t>
                      </a:r>
                    </a:p>
                  </a:txBody>
                  <a:tcPr marL="50011" marR="50011" marT="25006" marB="25006"/>
                </a:tc>
                <a:extLst>
                  <a:ext uri="{0D108BD9-81ED-4DB2-BD59-A6C34878D82A}">
                    <a16:rowId xmlns:a16="http://schemas.microsoft.com/office/drawing/2014/main" val="609335992"/>
                  </a:ext>
                </a:extLst>
              </a:tr>
              <a:tr h="279374">
                <a:tc>
                  <a:txBody>
                    <a:bodyPr/>
                    <a:lstStyle/>
                    <a:p>
                      <a:r>
                        <a:rPr lang="en-US" sz="1600">
                          <a:solidFill>
                            <a:schemeClr val="tx2"/>
                          </a:solidFill>
                        </a:rPr>
                        <a:t>Jackson</a:t>
                      </a:r>
                    </a:p>
                  </a:txBody>
                  <a:tcPr marL="50011" marR="50011" marT="25006" marB="25006"/>
                </a:tc>
                <a:tc>
                  <a:txBody>
                    <a:bodyPr/>
                    <a:lstStyle/>
                    <a:p>
                      <a:r>
                        <a:rPr lang="en-US" sz="1600">
                          <a:solidFill>
                            <a:schemeClr val="tx2"/>
                          </a:solidFill>
                        </a:rPr>
                        <a:t>Health &amp; Human Services</a:t>
                      </a:r>
                    </a:p>
                  </a:txBody>
                  <a:tcPr marL="50011" marR="50011" marT="25006" marB="25006"/>
                </a:tc>
                <a:tc>
                  <a:txBody>
                    <a:bodyPr/>
                    <a:lstStyle/>
                    <a:p>
                      <a:r>
                        <a:rPr lang="en-US" sz="1600">
                          <a:solidFill>
                            <a:schemeClr val="tx2"/>
                          </a:solidFill>
                        </a:rPr>
                        <a:t>420 Hwy 54 West</a:t>
                      </a:r>
                    </a:p>
                  </a:txBody>
                  <a:tcPr marL="50011" marR="50011" marT="25006" marB="25006"/>
                </a:tc>
                <a:tc>
                  <a:txBody>
                    <a:bodyPr/>
                    <a:lstStyle/>
                    <a:p>
                      <a:r>
                        <a:rPr lang="en-US" sz="1600">
                          <a:solidFill>
                            <a:schemeClr val="tx2"/>
                          </a:solidFill>
                        </a:rPr>
                        <a:t>Black River Falls, WI 54615</a:t>
                      </a:r>
                    </a:p>
                  </a:txBody>
                  <a:tcPr marL="50011" marR="50011" marT="25006" marB="25006"/>
                </a:tc>
                <a:tc>
                  <a:txBody>
                    <a:bodyPr/>
                    <a:lstStyle/>
                    <a:p>
                      <a:r>
                        <a:rPr lang="en-US" sz="1600">
                          <a:solidFill>
                            <a:schemeClr val="tx2"/>
                          </a:solidFill>
                        </a:rPr>
                        <a:t>(715) 284-4301</a:t>
                      </a:r>
                    </a:p>
                  </a:txBody>
                  <a:tcPr marL="50011" marR="50011" marT="25006" marB="25006"/>
                </a:tc>
                <a:extLst>
                  <a:ext uri="{0D108BD9-81ED-4DB2-BD59-A6C34878D82A}">
                    <a16:rowId xmlns:a16="http://schemas.microsoft.com/office/drawing/2014/main" val="898444134"/>
                  </a:ext>
                </a:extLst>
              </a:tr>
              <a:tr h="279374">
                <a:tc>
                  <a:txBody>
                    <a:bodyPr/>
                    <a:lstStyle/>
                    <a:p>
                      <a:r>
                        <a:rPr lang="en-US" sz="1600">
                          <a:solidFill>
                            <a:schemeClr val="tx2"/>
                          </a:solidFill>
                        </a:rPr>
                        <a:t>Juneau</a:t>
                      </a:r>
                    </a:p>
                  </a:txBody>
                  <a:tcPr marL="50011" marR="50011" marT="25006" marB="25006"/>
                </a:tc>
                <a:tc>
                  <a:txBody>
                    <a:bodyPr/>
                    <a:lstStyle/>
                    <a:p>
                      <a:r>
                        <a:rPr lang="en-US" sz="1600">
                          <a:solidFill>
                            <a:schemeClr val="tx2"/>
                          </a:solidFill>
                        </a:rPr>
                        <a:t>Human Services</a:t>
                      </a:r>
                    </a:p>
                  </a:txBody>
                  <a:tcPr marL="50011" marR="50011" marT="25006" marB="25006"/>
                </a:tc>
                <a:tc>
                  <a:txBody>
                    <a:bodyPr/>
                    <a:lstStyle/>
                    <a:p>
                      <a:r>
                        <a:rPr lang="en-US" sz="1600">
                          <a:solidFill>
                            <a:schemeClr val="tx2"/>
                          </a:solidFill>
                        </a:rPr>
                        <a:t>220 E. La Crosse St.</a:t>
                      </a:r>
                    </a:p>
                  </a:txBody>
                  <a:tcPr marL="50011" marR="50011" marT="25006" marB="25006"/>
                </a:tc>
                <a:tc>
                  <a:txBody>
                    <a:bodyPr/>
                    <a:lstStyle/>
                    <a:p>
                      <a:r>
                        <a:rPr lang="en-US" sz="1600">
                          <a:solidFill>
                            <a:schemeClr val="tx2"/>
                          </a:solidFill>
                        </a:rPr>
                        <a:t>Mauston, WI 53948</a:t>
                      </a:r>
                    </a:p>
                  </a:txBody>
                  <a:tcPr marL="50011" marR="50011" marT="25006" marB="25006"/>
                </a:tc>
                <a:tc>
                  <a:txBody>
                    <a:bodyPr/>
                    <a:lstStyle/>
                    <a:p>
                      <a:r>
                        <a:rPr lang="en-US" sz="1600">
                          <a:solidFill>
                            <a:schemeClr val="tx2"/>
                          </a:solidFill>
                        </a:rPr>
                        <a:t>(608) 847-2400</a:t>
                      </a:r>
                    </a:p>
                  </a:txBody>
                  <a:tcPr marL="50011" marR="50011" marT="25006" marB="25006"/>
                </a:tc>
                <a:extLst>
                  <a:ext uri="{0D108BD9-81ED-4DB2-BD59-A6C34878D82A}">
                    <a16:rowId xmlns:a16="http://schemas.microsoft.com/office/drawing/2014/main" val="2293002944"/>
                  </a:ext>
                </a:extLst>
              </a:tr>
              <a:tr h="279374">
                <a:tc>
                  <a:txBody>
                    <a:bodyPr/>
                    <a:lstStyle/>
                    <a:p>
                      <a:r>
                        <a:rPr lang="en-US" sz="1600">
                          <a:solidFill>
                            <a:schemeClr val="tx2"/>
                          </a:solidFill>
                        </a:rPr>
                        <a:t>La Crosse</a:t>
                      </a:r>
                    </a:p>
                  </a:txBody>
                  <a:tcPr marL="50011" marR="50011" marT="25006" marB="25006"/>
                </a:tc>
                <a:tc>
                  <a:txBody>
                    <a:bodyPr/>
                    <a:lstStyle/>
                    <a:p>
                      <a:r>
                        <a:rPr lang="en-US" sz="1600">
                          <a:solidFill>
                            <a:schemeClr val="tx2"/>
                          </a:solidFill>
                        </a:rPr>
                        <a:t>Human Services</a:t>
                      </a:r>
                    </a:p>
                  </a:txBody>
                  <a:tcPr marL="50011" marR="50011" marT="25006" marB="25006"/>
                </a:tc>
                <a:tc>
                  <a:txBody>
                    <a:bodyPr/>
                    <a:lstStyle/>
                    <a:p>
                      <a:r>
                        <a:rPr lang="en-US" sz="1600">
                          <a:solidFill>
                            <a:schemeClr val="tx2"/>
                          </a:solidFill>
                        </a:rPr>
                        <a:t>300 N. 4</a:t>
                      </a:r>
                      <a:r>
                        <a:rPr lang="en-US" sz="1600" baseline="30000">
                          <a:solidFill>
                            <a:schemeClr val="tx2"/>
                          </a:solidFill>
                        </a:rPr>
                        <a:t>th</a:t>
                      </a:r>
                      <a:r>
                        <a:rPr lang="en-US" sz="1600">
                          <a:solidFill>
                            <a:schemeClr val="tx2"/>
                          </a:solidFill>
                        </a:rPr>
                        <a:t> St.</a:t>
                      </a:r>
                    </a:p>
                  </a:txBody>
                  <a:tcPr marL="50011" marR="50011" marT="25006" marB="25006"/>
                </a:tc>
                <a:tc>
                  <a:txBody>
                    <a:bodyPr/>
                    <a:lstStyle/>
                    <a:p>
                      <a:r>
                        <a:rPr lang="en-US" sz="1600">
                          <a:solidFill>
                            <a:schemeClr val="tx2"/>
                          </a:solidFill>
                        </a:rPr>
                        <a:t>La Crosse, WI 54601</a:t>
                      </a:r>
                    </a:p>
                  </a:txBody>
                  <a:tcPr marL="50011" marR="50011" marT="25006" marB="25006"/>
                </a:tc>
                <a:tc>
                  <a:txBody>
                    <a:bodyPr/>
                    <a:lstStyle/>
                    <a:p>
                      <a:r>
                        <a:rPr lang="en-US" sz="1600">
                          <a:solidFill>
                            <a:schemeClr val="tx2"/>
                          </a:solidFill>
                        </a:rPr>
                        <a:t>(608) 785-6054</a:t>
                      </a:r>
                    </a:p>
                  </a:txBody>
                  <a:tcPr marL="50011" marR="50011" marT="25006" marB="25006"/>
                </a:tc>
                <a:extLst>
                  <a:ext uri="{0D108BD9-81ED-4DB2-BD59-A6C34878D82A}">
                    <a16:rowId xmlns:a16="http://schemas.microsoft.com/office/drawing/2014/main" val="3531655255"/>
                  </a:ext>
                </a:extLst>
              </a:tr>
              <a:tr h="279374">
                <a:tc>
                  <a:txBody>
                    <a:bodyPr/>
                    <a:lstStyle/>
                    <a:p>
                      <a:r>
                        <a:rPr lang="en-US" sz="1600">
                          <a:solidFill>
                            <a:schemeClr val="tx2"/>
                          </a:solidFill>
                        </a:rPr>
                        <a:t>Marathon</a:t>
                      </a:r>
                    </a:p>
                  </a:txBody>
                  <a:tcPr marL="50011" marR="50011" marT="25006" marB="25006"/>
                </a:tc>
                <a:tc>
                  <a:txBody>
                    <a:bodyPr/>
                    <a:lstStyle/>
                    <a:p>
                      <a:r>
                        <a:rPr lang="en-US" sz="1600">
                          <a:solidFill>
                            <a:schemeClr val="tx2"/>
                          </a:solidFill>
                        </a:rPr>
                        <a:t>County Juvenile Court</a:t>
                      </a:r>
                    </a:p>
                  </a:txBody>
                  <a:tcPr marL="50011" marR="50011" marT="25006" marB="25006"/>
                </a:tc>
                <a:tc>
                  <a:txBody>
                    <a:bodyPr/>
                    <a:lstStyle/>
                    <a:p>
                      <a:r>
                        <a:rPr lang="en-US" sz="1600">
                          <a:solidFill>
                            <a:schemeClr val="tx2"/>
                          </a:solidFill>
                        </a:rPr>
                        <a:t>1000 Lake View Dr.</a:t>
                      </a:r>
                    </a:p>
                  </a:txBody>
                  <a:tcPr marL="50011" marR="50011" marT="25006" marB="25006"/>
                </a:tc>
                <a:tc>
                  <a:txBody>
                    <a:bodyPr/>
                    <a:lstStyle/>
                    <a:p>
                      <a:r>
                        <a:rPr lang="en-US" sz="1600">
                          <a:solidFill>
                            <a:schemeClr val="tx2"/>
                          </a:solidFill>
                        </a:rPr>
                        <a:t>Wausau, WI 54403</a:t>
                      </a:r>
                    </a:p>
                  </a:txBody>
                  <a:tcPr marL="50011" marR="50011" marT="25006" marB="25006"/>
                </a:tc>
                <a:tc>
                  <a:txBody>
                    <a:bodyPr/>
                    <a:lstStyle/>
                    <a:p>
                      <a:r>
                        <a:rPr lang="en-US" sz="1600">
                          <a:solidFill>
                            <a:schemeClr val="tx2"/>
                          </a:solidFill>
                        </a:rPr>
                        <a:t>(715) 261-7500</a:t>
                      </a:r>
                    </a:p>
                  </a:txBody>
                  <a:tcPr marL="50011" marR="50011" marT="25006" marB="25006"/>
                </a:tc>
                <a:extLst>
                  <a:ext uri="{0D108BD9-81ED-4DB2-BD59-A6C34878D82A}">
                    <a16:rowId xmlns:a16="http://schemas.microsoft.com/office/drawing/2014/main" val="3827695249"/>
                  </a:ext>
                </a:extLst>
              </a:tr>
              <a:tr h="279374">
                <a:tc>
                  <a:txBody>
                    <a:bodyPr/>
                    <a:lstStyle/>
                    <a:p>
                      <a:r>
                        <a:rPr lang="en-US" sz="1600">
                          <a:solidFill>
                            <a:schemeClr val="tx2"/>
                          </a:solidFill>
                        </a:rPr>
                        <a:t>Monroe</a:t>
                      </a:r>
                    </a:p>
                  </a:txBody>
                  <a:tcPr marL="50011" marR="50011" marT="25006" marB="25006"/>
                </a:tc>
                <a:tc>
                  <a:txBody>
                    <a:bodyPr/>
                    <a:lstStyle/>
                    <a:p>
                      <a:r>
                        <a:rPr lang="en-US" sz="1600">
                          <a:solidFill>
                            <a:schemeClr val="tx2"/>
                          </a:solidFill>
                        </a:rPr>
                        <a:t>Human Services</a:t>
                      </a:r>
                    </a:p>
                  </a:txBody>
                  <a:tcPr marL="50011" marR="50011" marT="25006" marB="25006"/>
                </a:tc>
                <a:tc>
                  <a:txBody>
                    <a:bodyPr/>
                    <a:lstStyle/>
                    <a:p>
                      <a:r>
                        <a:rPr lang="en-US" sz="1600" dirty="0">
                          <a:solidFill>
                            <a:schemeClr val="tx2"/>
                          </a:solidFill>
                        </a:rPr>
                        <a:t>14301 CTH B</a:t>
                      </a:r>
                    </a:p>
                  </a:txBody>
                  <a:tcPr marL="50011" marR="50011" marT="25006" marB="25006"/>
                </a:tc>
                <a:tc>
                  <a:txBody>
                    <a:bodyPr/>
                    <a:lstStyle/>
                    <a:p>
                      <a:r>
                        <a:rPr lang="en-US" sz="1600">
                          <a:solidFill>
                            <a:schemeClr val="tx2"/>
                          </a:solidFill>
                        </a:rPr>
                        <a:t>Sparta, WI 54656</a:t>
                      </a:r>
                    </a:p>
                  </a:txBody>
                  <a:tcPr marL="50011" marR="50011" marT="25006" marB="25006"/>
                </a:tc>
                <a:tc>
                  <a:txBody>
                    <a:bodyPr/>
                    <a:lstStyle/>
                    <a:p>
                      <a:r>
                        <a:rPr lang="en-US" sz="1600">
                          <a:solidFill>
                            <a:schemeClr val="tx2"/>
                          </a:solidFill>
                        </a:rPr>
                        <a:t>(608) 269-8600</a:t>
                      </a:r>
                    </a:p>
                  </a:txBody>
                  <a:tcPr marL="50011" marR="50011" marT="25006" marB="25006"/>
                </a:tc>
                <a:extLst>
                  <a:ext uri="{0D108BD9-81ED-4DB2-BD59-A6C34878D82A}">
                    <a16:rowId xmlns:a16="http://schemas.microsoft.com/office/drawing/2014/main" val="1342471657"/>
                  </a:ext>
                </a:extLst>
              </a:tr>
              <a:tr h="279374">
                <a:tc>
                  <a:txBody>
                    <a:bodyPr/>
                    <a:lstStyle/>
                    <a:p>
                      <a:r>
                        <a:rPr lang="en-US" sz="1600">
                          <a:solidFill>
                            <a:schemeClr val="tx2"/>
                          </a:solidFill>
                        </a:rPr>
                        <a:t>Pepin</a:t>
                      </a:r>
                    </a:p>
                  </a:txBody>
                  <a:tcPr marL="50011" marR="50011" marT="25006" marB="25006"/>
                </a:tc>
                <a:tc>
                  <a:txBody>
                    <a:bodyPr/>
                    <a:lstStyle/>
                    <a:p>
                      <a:r>
                        <a:rPr lang="en-US" sz="1600">
                          <a:solidFill>
                            <a:schemeClr val="tx2"/>
                          </a:solidFill>
                        </a:rPr>
                        <a:t>Human Services</a:t>
                      </a:r>
                    </a:p>
                  </a:txBody>
                  <a:tcPr marL="50011" marR="50011" marT="25006" marB="25006"/>
                </a:tc>
                <a:tc>
                  <a:txBody>
                    <a:bodyPr/>
                    <a:lstStyle/>
                    <a:p>
                      <a:r>
                        <a:rPr lang="en-US" sz="1600">
                          <a:solidFill>
                            <a:schemeClr val="tx2"/>
                          </a:solidFill>
                        </a:rPr>
                        <a:t>740 Seventh Ave. West</a:t>
                      </a:r>
                    </a:p>
                  </a:txBody>
                  <a:tcPr marL="50011" marR="50011" marT="25006" marB="25006"/>
                </a:tc>
                <a:tc>
                  <a:txBody>
                    <a:bodyPr/>
                    <a:lstStyle/>
                    <a:p>
                      <a:r>
                        <a:rPr lang="en-US" sz="1600">
                          <a:solidFill>
                            <a:schemeClr val="tx2"/>
                          </a:solidFill>
                        </a:rPr>
                        <a:t>Durand, WI 54736</a:t>
                      </a:r>
                    </a:p>
                  </a:txBody>
                  <a:tcPr marL="50011" marR="50011" marT="25006" marB="25006"/>
                </a:tc>
                <a:tc>
                  <a:txBody>
                    <a:bodyPr/>
                    <a:lstStyle/>
                    <a:p>
                      <a:r>
                        <a:rPr lang="en-US" sz="1600" dirty="0">
                          <a:solidFill>
                            <a:schemeClr val="tx2"/>
                          </a:solidFill>
                        </a:rPr>
                        <a:t>(715) 672-8941</a:t>
                      </a:r>
                    </a:p>
                  </a:txBody>
                  <a:tcPr marL="50011" marR="50011" marT="25006" marB="25006"/>
                </a:tc>
                <a:extLst>
                  <a:ext uri="{0D108BD9-81ED-4DB2-BD59-A6C34878D82A}">
                    <a16:rowId xmlns:a16="http://schemas.microsoft.com/office/drawing/2014/main" val="2476297663"/>
                  </a:ext>
                </a:extLst>
              </a:tr>
              <a:tr h="279374">
                <a:tc>
                  <a:txBody>
                    <a:bodyPr/>
                    <a:lstStyle/>
                    <a:p>
                      <a:r>
                        <a:rPr lang="en-US" sz="1600" dirty="0">
                          <a:solidFill>
                            <a:schemeClr val="tx2"/>
                          </a:solidFill>
                        </a:rPr>
                        <a:t>Pierce</a:t>
                      </a:r>
                    </a:p>
                  </a:txBody>
                  <a:tcPr marL="50011" marR="50011" marT="25006" marB="25006"/>
                </a:tc>
                <a:tc>
                  <a:txBody>
                    <a:bodyPr/>
                    <a:lstStyle/>
                    <a:p>
                      <a:r>
                        <a:rPr lang="en-US" sz="1600" dirty="0">
                          <a:solidFill>
                            <a:schemeClr val="tx2"/>
                          </a:solidFill>
                        </a:rPr>
                        <a:t>Human Services</a:t>
                      </a:r>
                    </a:p>
                  </a:txBody>
                  <a:tcPr marL="50011" marR="50011" marT="25006" marB="25006"/>
                </a:tc>
                <a:tc>
                  <a:txBody>
                    <a:bodyPr/>
                    <a:lstStyle/>
                    <a:p>
                      <a:r>
                        <a:rPr lang="en-US" sz="1600" dirty="0">
                          <a:solidFill>
                            <a:schemeClr val="tx2"/>
                          </a:solidFill>
                        </a:rPr>
                        <a:t>412 W. Kinne St.</a:t>
                      </a:r>
                    </a:p>
                  </a:txBody>
                  <a:tcPr marL="50011" marR="50011" marT="25006" marB="25006"/>
                </a:tc>
                <a:tc>
                  <a:txBody>
                    <a:bodyPr/>
                    <a:lstStyle/>
                    <a:p>
                      <a:r>
                        <a:rPr lang="en-US" sz="1600" dirty="0">
                          <a:solidFill>
                            <a:schemeClr val="tx2"/>
                          </a:solidFill>
                        </a:rPr>
                        <a:t>Ellsworth, WI 54011</a:t>
                      </a:r>
                    </a:p>
                  </a:txBody>
                  <a:tcPr marL="50011" marR="50011" marT="25006" marB="25006"/>
                </a:tc>
                <a:tc>
                  <a:txBody>
                    <a:bodyPr/>
                    <a:lstStyle/>
                    <a:p>
                      <a:r>
                        <a:rPr lang="en-US" sz="1600" dirty="0">
                          <a:solidFill>
                            <a:schemeClr val="tx2"/>
                          </a:solidFill>
                        </a:rPr>
                        <a:t>(715) 273-6766</a:t>
                      </a:r>
                    </a:p>
                  </a:txBody>
                  <a:tcPr marL="50011" marR="50011" marT="25006" marB="25006"/>
                </a:tc>
                <a:extLst>
                  <a:ext uri="{0D108BD9-81ED-4DB2-BD59-A6C34878D82A}">
                    <a16:rowId xmlns:a16="http://schemas.microsoft.com/office/drawing/2014/main" val="3446441795"/>
                  </a:ext>
                </a:extLst>
              </a:tr>
              <a:tr h="279374">
                <a:tc>
                  <a:txBody>
                    <a:bodyPr/>
                    <a:lstStyle/>
                    <a:p>
                      <a:r>
                        <a:rPr lang="en-US" sz="1600" dirty="0">
                          <a:solidFill>
                            <a:schemeClr val="tx2"/>
                          </a:solidFill>
                        </a:rPr>
                        <a:t>Portage</a:t>
                      </a:r>
                    </a:p>
                  </a:txBody>
                  <a:tcPr marL="50011" marR="50011" marT="25006" marB="25006"/>
                </a:tc>
                <a:tc>
                  <a:txBody>
                    <a:bodyPr/>
                    <a:lstStyle/>
                    <a:p>
                      <a:r>
                        <a:rPr lang="en-US" sz="1600" dirty="0">
                          <a:solidFill>
                            <a:schemeClr val="tx2"/>
                          </a:solidFill>
                        </a:rPr>
                        <a:t>Health &amp; Human Services</a:t>
                      </a:r>
                    </a:p>
                  </a:txBody>
                  <a:tcPr marL="50011" marR="50011" marT="25006" marB="25006"/>
                </a:tc>
                <a:tc>
                  <a:txBody>
                    <a:bodyPr/>
                    <a:lstStyle/>
                    <a:p>
                      <a:r>
                        <a:rPr lang="en-US" sz="1600" dirty="0">
                          <a:solidFill>
                            <a:schemeClr val="tx2"/>
                          </a:solidFill>
                        </a:rPr>
                        <a:t>817 Whiting Ave.</a:t>
                      </a:r>
                    </a:p>
                  </a:txBody>
                  <a:tcPr marL="50011" marR="50011" marT="25006" marB="25006"/>
                </a:tc>
                <a:tc>
                  <a:txBody>
                    <a:bodyPr/>
                    <a:lstStyle/>
                    <a:p>
                      <a:r>
                        <a:rPr lang="en-US" sz="1600" dirty="0">
                          <a:solidFill>
                            <a:schemeClr val="tx2"/>
                          </a:solidFill>
                        </a:rPr>
                        <a:t>Stevens Point, WI 54481</a:t>
                      </a:r>
                    </a:p>
                  </a:txBody>
                  <a:tcPr marL="50011" marR="50011" marT="25006" marB="25006"/>
                </a:tc>
                <a:tc>
                  <a:txBody>
                    <a:bodyPr/>
                    <a:lstStyle/>
                    <a:p>
                      <a:r>
                        <a:rPr lang="en-US" sz="1600" dirty="0">
                          <a:solidFill>
                            <a:schemeClr val="tx2"/>
                          </a:solidFill>
                        </a:rPr>
                        <a:t>(715) 345-5350</a:t>
                      </a:r>
                    </a:p>
                  </a:txBody>
                  <a:tcPr marL="50011" marR="50011" marT="25006" marB="25006"/>
                </a:tc>
                <a:extLst>
                  <a:ext uri="{0D108BD9-81ED-4DB2-BD59-A6C34878D82A}">
                    <a16:rowId xmlns:a16="http://schemas.microsoft.com/office/drawing/2014/main" val="4150562321"/>
                  </a:ext>
                </a:extLst>
              </a:tr>
              <a:tr h="279374">
                <a:tc>
                  <a:txBody>
                    <a:bodyPr/>
                    <a:lstStyle/>
                    <a:p>
                      <a:r>
                        <a:rPr lang="en-US" sz="1600" dirty="0">
                          <a:solidFill>
                            <a:schemeClr val="tx2"/>
                          </a:solidFill>
                        </a:rPr>
                        <a:t>Richland Center</a:t>
                      </a:r>
                    </a:p>
                  </a:txBody>
                  <a:tcPr marL="50011" marR="50011" marT="25006" marB="25006"/>
                </a:tc>
                <a:tc>
                  <a:txBody>
                    <a:bodyPr/>
                    <a:lstStyle/>
                    <a:p>
                      <a:r>
                        <a:rPr lang="en-US" sz="1600" dirty="0">
                          <a:solidFill>
                            <a:schemeClr val="tx2"/>
                          </a:solidFill>
                        </a:rPr>
                        <a:t>Health &amp; Human Services</a:t>
                      </a:r>
                    </a:p>
                  </a:txBody>
                  <a:tcPr marL="50011" marR="50011" marT="25006" marB="25006"/>
                </a:tc>
                <a:tc>
                  <a:txBody>
                    <a:bodyPr/>
                    <a:lstStyle/>
                    <a:p>
                      <a:r>
                        <a:rPr lang="en-US" sz="1600" dirty="0">
                          <a:solidFill>
                            <a:schemeClr val="tx2"/>
                          </a:solidFill>
                        </a:rPr>
                        <a:t>221 W. Seminary St.</a:t>
                      </a:r>
                    </a:p>
                  </a:txBody>
                  <a:tcPr marL="50011" marR="50011" marT="25006" marB="25006"/>
                </a:tc>
                <a:tc>
                  <a:txBody>
                    <a:bodyPr/>
                    <a:lstStyle/>
                    <a:p>
                      <a:r>
                        <a:rPr lang="en-US" sz="1600" dirty="0">
                          <a:solidFill>
                            <a:schemeClr val="tx2"/>
                          </a:solidFill>
                        </a:rPr>
                        <a:t>Richland Center, WI 53581</a:t>
                      </a:r>
                    </a:p>
                  </a:txBody>
                  <a:tcPr marL="50011" marR="50011" marT="25006" marB="25006"/>
                </a:tc>
                <a:tc>
                  <a:txBody>
                    <a:bodyPr/>
                    <a:lstStyle/>
                    <a:p>
                      <a:r>
                        <a:rPr lang="en-US" sz="1600" dirty="0">
                          <a:solidFill>
                            <a:schemeClr val="tx2"/>
                          </a:solidFill>
                        </a:rPr>
                        <a:t>(608) 647-8821</a:t>
                      </a:r>
                    </a:p>
                  </a:txBody>
                  <a:tcPr marL="50011" marR="50011" marT="25006" marB="25006"/>
                </a:tc>
                <a:extLst>
                  <a:ext uri="{0D108BD9-81ED-4DB2-BD59-A6C34878D82A}">
                    <a16:rowId xmlns:a16="http://schemas.microsoft.com/office/drawing/2014/main" val="3482830719"/>
                  </a:ext>
                </a:extLst>
              </a:tr>
              <a:tr h="279374">
                <a:tc>
                  <a:txBody>
                    <a:bodyPr/>
                    <a:lstStyle/>
                    <a:p>
                      <a:r>
                        <a:rPr lang="en-US" sz="1600" dirty="0">
                          <a:solidFill>
                            <a:schemeClr val="tx2"/>
                          </a:solidFill>
                        </a:rPr>
                        <a:t>Trempealeau</a:t>
                      </a:r>
                    </a:p>
                  </a:txBody>
                  <a:tcPr marL="50011" marR="50011" marT="25006" marB="25006"/>
                </a:tc>
                <a:tc>
                  <a:txBody>
                    <a:bodyPr/>
                    <a:lstStyle/>
                    <a:p>
                      <a:r>
                        <a:rPr lang="en-US" sz="1600" dirty="0">
                          <a:solidFill>
                            <a:schemeClr val="tx2"/>
                          </a:solidFill>
                        </a:rPr>
                        <a:t>Social Services</a:t>
                      </a:r>
                    </a:p>
                  </a:txBody>
                  <a:tcPr marL="50011" marR="50011" marT="25006" marB="25006"/>
                </a:tc>
                <a:tc>
                  <a:txBody>
                    <a:bodyPr/>
                    <a:lstStyle/>
                    <a:p>
                      <a:r>
                        <a:rPr lang="en-US" sz="1600" dirty="0">
                          <a:solidFill>
                            <a:schemeClr val="tx2"/>
                          </a:solidFill>
                        </a:rPr>
                        <a:t>36245 Main St.</a:t>
                      </a:r>
                    </a:p>
                  </a:txBody>
                  <a:tcPr marL="50011" marR="50011" marT="25006" marB="25006"/>
                </a:tc>
                <a:tc>
                  <a:txBody>
                    <a:bodyPr/>
                    <a:lstStyle/>
                    <a:p>
                      <a:r>
                        <a:rPr lang="en-US" sz="1600" dirty="0">
                          <a:solidFill>
                            <a:schemeClr val="tx2"/>
                          </a:solidFill>
                        </a:rPr>
                        <a:t>Whitehall, WI 54773</a:t>
                      </a:r>
                    </a:p>
                  </a:txBody>
                  <a:tcPr marL="50011" marR="50011" marT="25006" marB="25006"/>
                </a:tc>
                <a:tc>
                  <a:txBody>
                    <a:bodyPr/>
                    <a:lstStyle/>
                    <a:p>
                      <a:r>
                        <a:rPr lang="en-US" sz="1600" dirty="0">
                          <a:solidFill>
                            <a:schemeClr val="tx2"/>
                          </a:solidFill>
                        </a:rPr>
                        <a:t>(877) 538-2311</a:t>
                      </a:r>
                    </a:p>
                  </a:txBody>
                  <a:tcPr marL="50011" marR="50011" marT="25006" marB="25006"/>
                </a:tc>
                <a:extLst>
                  <a:ext uri="{0D108BD9-81ED-4DB2-BD59-A6C34878D82A}">
                    <a16:rowId xmlns:a16="http://schemas.microsoft.com/office/drawing/2014/main" val="3996765245"/>
                  </a:ext>
                </a:extLst>
              </a:tr>
              <a:tr h="279374">
                <a:tc>
                  <a:txBody>
                    <a:bodyPr/>
                    <a:lstStyle/>
                    <a:p>
                      <a:r>
                        <a:rPr lang="en-US" sz="1600" dirty="0">
                          <a:solidFill>
                            <a:schemeClr val="tx2"/>
                          </a:solidFill>
                        </a:rPr>
                        <a:t>Vernon</a:t>
                      </a:r>
                    </a:p>
                  </a:txBody>
                  <a:tcPr marL="50011" marR="50011" marT="25006" marB="25006"/>
                </a:tc>
                <a:tc>
                  <a:txBody>
                    <a:bodyPr/>
                    <a:lstStyle/>
                    <a:p>
                      <a:r>
                        <a:rPr lang="en-US" sz="1600" dirty="0">
                          <a:solidFill>
                            <a:schemeClr val="tx2"/>
                          </a:solidFill>
                        </a:rPr>
                        <a:t>Human Services</a:t>
                      </a:r>
                    </a:p>
                  </a:txBody>
                  <a:tcPr marL="50011" marR="50011" marT="25006" marB="25006"/>
                </a:tc>
                <a:tc>
                  <a:txBody>
                    <a:bodyPr/>
                    <a:lstStyle/>
                    <a:p>
                      <a:r>
                        <a:rPr lang="en-US" sz="1600" dirty="0">
                          <a:solidFill>
                            <a:schemeClr val="tx2"/>
                          </a:solidFill>
                        </a:rPr>
                        <a:t>318 Fairlane Dr.</a:t>
                      </a:r>
                    </a:p>
                  </a:txBody>
                  <a:tcPr marL="50011" marR="50011" marT="25006" marB="25006"/>
                </a:tc>
                <a:tc>
                  <a:txBody>
                    <a:bodyPr/>
                    <a:lstStyle/>
                    <a:p>
                      <a:r>
                        <a:rPr lang="en-US" sz="1600" dirty="0">
                          <a:solidFill>
                            <a:schemeClr val="tx2"/>
                          </a:solidFill>
                        </a:rPr>
                        <a:t>Viroqua, WI 54665</a:t>
                      </a:r>
                    </a:p>
                  </a:txBody>
                  <a:tcPr marL="50011" marR="50011" marT="25006" marB="25006"/>
                </a:tc>
                <a:tc>
                  <a:txBody>
                    <a:bodyPr/>
                    <a:lstStyle/>
                    <a:p>
                      <a:r>
                        <a:rPr lang="en-US" sz="1600" dirty="0">
                          <a:solidFill>
                            <a:schemeClr val="tx2"/>
                          </a:solidFill>
                        </a:rPr>
                        <a:t>(608) 637-5210</a:t>
                      </a:r>
                    </a:p>
                  </a:txBody>
                  <a:tcPr marL="50011" marR="50011" marT="25006" marB="25006"/>
                </a:tc>
                <a:extLst>
                  <a:ext uri="{0D108BD9-81ED-4DB2-BD59-A6C34878D82A}">
                    <a16:rowId xmlns:a16="http://schemas.microsoft.com/office/drawing/2014/main" val="3020692188"/>
                  </a:ext>
                </a:extLst>
              </a:tr>
              <a:tr h="279374">
                <a:tc>
                  <a:txBody>
                    <a:bodyPr/>
                    <a:lstStyle/>
                    <a:p>
                      <a:r>
                        <a:rPr lang="en-US" sz="1600" dirty="0">
                          <a:solidFill>
                            <a:schemeClr val="tx2"/>
                          </a:solidFill>
                        </a:rPr>
                        <a:t>Wood</a:t>
                      </a:r>
                    </a:p>
                  </a:txBody>
                  <a:tcPr marL="50011" marR="50011" marT="25006" marB="25006"/>
                </a:tc>
                <a:tc>
                  <a:txBody>
                    <a:bodyPr/>
                    <a:lstStyle/>
                    <a:p>
                      <a:r>
                        <a:rPr lang="en-US" sz="1600" dirty="0">
                          <a:solidFill>
                            <a:schemeClr val="tx2"/>
                          </a:solidFill>
                        </a:rPr>
                        <a:t>Human Services</a:t>
                      </a:r>
                    </a:p>
                  </a:txBody>
                  <a:tcPr marL="50011" marR="50011" marT="25006" marB="25006"/>
                </a:tc>
                <a:tc>
                  <a:txBody>
                    <a:bodyPr/>
                    <a:lstStyle/>
                    <a:p>
                      <a:r>
                        <a:rPr lang="en-US" sz="1600" dirty="0">
                          <a:solidFill>
                            <a:schemeClr val="tx2"/>
                          </a:solidFill>
                        </a:rPr>
                        <a:t>400 Market St.</a:t>
                      </a:r>
                    </a:p>
                  </a:txBody>
                  <a:tcPr marL="50011" marR="50011" marT="25006" marB="25006"/>
                </a:tc>
                <a:tc>
                  <a:txBody>
                    <a:bodyPr/>
                    <a:lstStyle/>
                    <a:p>
                      <a:r>
                        <a:rPr lang="en-US" sz="1600" dirty="0">
                          <a:solidFill>
                            <a:schemeClr val="tx2"/>
                          </a:solidFill>
                        </a:rPr>
                        <a:t>Wisconsin Rapids, WI 54495</a:t>
                      </a:r>
                    </a:p>
                  </a:txBody>
                  <a:tcPr marL="50011" marR="50011" marT="25006" marB="25006"/>
                </a:tc>
                <a:tc>
                  <a:txBody>
                    <a:bodyPr/>
                    <a:lstStyle/>
                    <a:p>
                      <a:r>
                        <a:rPr lang="en-US" sz="1600" dirty="0">
                          <a:solidFill>
                            <a:schemeClr val="tx2"/>
                          </a:solidFill>
                        </a:rPr>
                        <a:t>(715) 421-8600</a:t>
                      </a:r>
                    </a:p>
                  </a:txBody>
                  <a:tcPr marL="50011" marR="50011" marT="25006" marB="25006"/>
                </a:tc>
                <a:extLst>
                  <a:ext uri="{0D108BD9-81ED-4DB2-BD59-A6C34878D82A}">
                    <a16:rowId xmlns:a16="http://schemas.microsoft.com/office/drawing/2014/main" val="3058414011"/>
                  </a:ext>
                </a:extLst>
              </a:tr>
            </a:tbl>
          </a:graphicData>
        </a:graphic>
      </p:graphicFrame>
    </p:spTree>
    <p:extLst>
      <p:ext uri="{BB962C8B-B14F-4D97-AF65-F5344CB8AC3E}">
        <p14:creationId xmlns:p14="http://schemas.microsoft.com/office/powerpoint/2010/main" val="21524151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3080" y="2425884"/>
            <a:ext cx="8350369" cy="3957663"/>
          </a:xfrm>
        </p:spPr>
        <p:txBody>
          <a:bodyPr>
            <a:normAutofit/>
          </a:bodyPr>
          <a:lstStyle/>
          <a:p>
            <a:pPr algn="ctr"/>
            <a:br>
              <a:rPr lang="en-US" sz="2400" dirty="0">
                <a:solidFill>
                  <a:schemeClr val="tx2"/>
                </a:solidFill>
              </a:rPr>
            </a:br>
            <a:r>
              <a:rPr lang="en-US" sz="2400" dirty="0">
                <a:solidFill>
                  <a:schemeClr val="tx2"/>
                </a:solidFill>
              </a:rPr>
              <a:t>Teresa Brown: Director of Safe Environment and Intake Agent</a:t>
            </a:r>
            <a:br>
              <a:rPr lang="en-US" sz="2400" dirty="0">
                <a:solidFill>
                  <a:schemeClr val="tx2"/>
                </a:solidFill>
              </a:rPr>
            </a:br>
            <a:r>
              <a:rPr lang="en-US" sz="2400" dirty="0"/>
              <a:t>tbrown@diolc.org // 608-791-2679</a:t>
            </a:r>
            <a:br>
              <a:rPr lang="en-US" sz="2400" dirty="0">
                <a:solidFill>
                  <a:schemeClr val="tx1"/>
                </a:solidFill>
              </a:rPr>
            </a:br>
            <a:br>
              <a:rPr lang="en-US" sz="2400" dirty="0">
                <a:solidFill>
                  <a:srgbClr val="001648"/>
                </a:solidFill>
              </a:rPr>
            </a:br>
            <a:r>
              <a:rPr lang="en-US" sz="2400" dirty="0">
                <a:solidFill>
                  <a:srgbClr val="001648"/>
                </a:solidFill>
              </a:rPr>
              <a:t>Christian Kuehner: Facilitator of Safe Environment</a:t>
            </a:r>
            <a:br>
              <a:rPr lang="en-US" sz="2400" dirty="0">
                <a:solidFill>
                  <a:srgbClr val="001648"/>
                </a:solidFill>
              </a:rPr>
            </a:br>
            <a:r>
              <a:rPr lang="en-US" sz="2400" dirty="0"/>
              <a:t>ckuehner@diolc.org // 608-791-2673</a:t>
            </a:r>
            <a:br>
              <a:rPr lang="en-US" sz="2400" dirty="0">
                <a:solidFill>
                  <a:schemeClr val="tx1"/>
                </a:solidFill>
              </a:rPr>
            </a:br>
            <a:br>
              <a:rPr lang="en-US" sz="2400" dirty="0">
                <a:solidFill>
                  <a:schemeClr val="tx2"/>
                </a:solidFill>
              </a:rPr>
            </a:br>
            <a:r>
              <a:rPr lang="en-US" sz="2400" dirty="0">
                <a:solidFill>
                  <a:schemeClr val="tx2"/>
                </a:solidFill>
              </a:rPr>
              <a:t>Deacon Tom Skemp: Victim Assistance Coordinator</a:t>
            </a:r>
            <a:br>
              <a:rPr lang="en-US" sz="2400" dirty="0">
                <a:solidFill>
                  <a:schemeClr val="tx1"/>
                </a:solidFill>
              </a:rPr>
            </a:br>
            <a:r>
              <a:rPr lang="en-US" sz="2400" dirty="0"/>
              <a:t>tskemp@diolclergy.org // 608-792-9684</a:t>
            </a:r>
          </a:p>
        </p:txBody>
      </p:sp>
      <p:sp>
        <p:nvSpPr>
          <p:cNvPr id="3" name="TextBox 2">
            <a:extLst>
              <a:ext uri="{FF2B5EF4-FFF2-40B4-BE49-F238E27FC236}">
                <a16:creationId xmlns:a16="http://schemas.microsoft.com/office/drawing/2014/main" id="{264B965C-F8F0-323D-BB4C-966F52346DA4}"/>
              </a:ext>
            </a:extLst>
          </p:cNvPr>
          <p:cNvSpPr txBox="1"/>
          <p:nvPr/>
        </p:nvSpPr>
        <p:spPr>
          <a:xfrm>
            <a:off x="483080" y="396815"/>
            <a:ext cx="3821502" cy="1569660"/>
          </a:xfrm>
          <a:prstGeom prst="rect">
            <a:avLst/>
          </a:prstGeom>
          <a:noFill/>
        </p:spPr>
        <p:txBody>
          <a:bodyPr wrap="square" rtlCol="0">
            <a:spAutoFit/>
          </a:bodyPr>
          <a:lstStyle/>
          <a:p>
            <a:r>
              <a:rPr lang="en-US" sz="3200" dirty="0">
                <a:solidFill>
                  <a:schemeClr val="tx2"/>
                </a:solidFill>
              </a:rPr>
              <a:t>Diocese of La Crosse Safe Environment Contact Info</a:t>
            </a:r>
          </a:p>
        </p:txBody>
      </p:sp>
      <p:pic>
        <p:nvPicPr>
          <p:cNvPr id="5" name="Picture 4">
            <a:extLst>
              <a:ext uri="{FF2B5EF4-FFF2-40B4-BE49-F238E27FC236}">
                <a16:creationId xmlns:a16="http://schemas.microsoft.com/office/drawing/2014/main" id="{DC80A333-42D2-23A5-C733-E47E7D4ED780}"/>
              </a:ext>
            </a:extLst>
          </p:cNvPr>
          <p:cNvPicPr>
            <a:picLocks noChangeAspect="1"/>
          </p:cNvPicPr>
          <p:nvPr/>
        </p:nvPicPr>
        <p:blipFill>
          <a:blip r:embed="rId2"/>
          <a:stretch>
            <a:fillRect/>
          </a:stretch>
        </p:blipFill>
        <p:spPr>
          <a:xfrm>
            <a:off x="6929053" y="75688"/>
            <a:ext cx="1982033" cy="2350197"/>
          </a:xfrm>
          <a:prstGeom prst="rect">
            <a:avLst/>
          </a:prstGeom>
        </p:spPr>
      </p:pic>
      <p:pic>
        <p:nvPicPr>
          <p:cNvPr id="7" name="Picture 6">
            <a:extLst>
              <a:ext uri="{FF2B5EF4-FFF2-40B4-BE49-F238E27FC236}">
                <a16:creationId xmlns:a16="http://schemas.microsoft.com/office/drawing/2014/main" id="{F6A8D5BC-89E8-36FE-1F21-DF4E8879AAB4}"/>
              </a:ext>
            </a:extLst>
          </p:cNvPr>
          <p:cNvPicPr>
            <a:picLocks noChangeAspect="1"/>
          </p:cNvPicPr>
          <p:nvPr/>
        </p:nvPicPr>
        <p:blipFill>
          <a:blip r:embed="rId3"/>
          <a:stretch>
            <a:fillRect/>
          </a:stretch>
        </p:blipFill>
        <p:spPr>
          <a:xfrm>
            <a:off x="4436021" y="160090"/>
            <a:ext cx="2181394" cy="2181394"/>
          </a:xfrm>
          <a:prstGeom prst="rect">
            <a:avLst/>
          </a:prstGeom>
        </p:spPr>
      </p:pic>
    </p:spTree>
    <p:extLst>
      <p:ext uri="{BB962C8B-B14F-4D97-AF65-F5344CB8AC3E}">
        <p14:creationId xmlns:p14="http://schemas.microsoft.com/office/powerpoint/2010/main" val="1284735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6481" y="2705449"/>
            <a:ext cx="7905404" cy="1447102"/>
          </a:xfrm>
        </p:spPr>
        <p:txBody>
          <a:bodyPr vert="horz" lIns="91440" tIns="45720" rIns="91440" bIns="45720" rtlCol="0" anchor="b">
            <a:noAutofit/>
          </a:bodyPr>
          <a:lstStyle/>
          <a:p>
            <a:pPr>
              <a:lnSpc>
                <a:spcPct val="80000"/>
              </a:lnSpc>
            </a:pPr>
            <a:r>
              <a:rPr lang="en-US" sz="2400" dirty="0">
                <a:latin typeface="+mn-lt"/>
              </a:rPr>
              <a:t>A minor is anyone age 18 and under. </a:t>
            </a:r>
            <a:br>
              <a:rPr lang="en-US" sz="2400" dirty="0">
                <a:latin typeface="+mn-lt"/>
              </a:rPr>
            </a:br>
            <a:br>
              <a:rPr lang="en-US" sz="2400" dirty="0">
                <a:latin typeface="+mn-lt"/>
              </a:rPr>
            </a:br>
            <a:r>
              <a:rPr lang="en-US" sz="2400" dirty="0">
                <a:latin typeface="+mn-lt"/>
              </a:rPr>
              <a:t>If an 18 or 19-year-old is still in high school, they are considered a minor until their graduation </a:t>
            </a:r>
            <a:r>
              <a:rPr lang="en-US" sz="2400" u="sng" dirty="0">
                <a:latin typeface="+mn-lt"/>
              </a:rPr>
              <a:t>ONLY</a:t>
            </a:r>
            <a:r>
              <a:rPr lang="en-US" sz="2400" dirty="0">
                <a:latin typeface="+mn-lt"/>
              </a:rPr>
              <a:t> for  background check and fingerprinting requirements.</a:t>
            </a:r>
          </a:p>
        </p:txBody>
      </p:sp>
      <p:sp>
        <p:nvSpPr>
          <p:cNvPr id="3" name="TextBox 2">
            <a:extLst>
              <a:ext uri="{FF2B5EF4-FFF2-40B4-BE49-F238E27FC236}">
                <a16:creationId xmlns:a16="http://schemas.microsoft.com/office/drawing/2014/main" id="{E934344B-1499-15D7-51A9-D8724B5CDD02}"/>
              </a:ext>
            </a:extLst>
          </p:cNvPr>
          <p:cNvSpPr txBox="1"/>
          <p:nvPr/>
        </p:nvSpPr>
        <p:spPr>
          <a:xfrm>
            <a:off x="1166371" y="1206931"/>
            <a:ext cx="7665624" cy="923330"/>
          </a:xfrm>
          <a:prstGeom prst="rect">
            <a:avLst/>
          </a:prstGeom>
          <a:noFill/>
        </p:spPr>
        <p:txBody>
          <a:bodyPr wrap="square" rtlCol="0">
            <a:spAutoFit/>
          </a:bodyPr>
          <a:lstStyle/>
          <a:p>
            <a:pPr algn="ctr"/>
            <a:r>
              <a:rPr lang="en-US" sz="5400" dirty="0">
                <a:solidFill>
                  <a:srgbClr val="001648"/>
                </a:solidFill>
              </a:rPr>
              <a:t>WHO IS A MINOR?</a:t>
            </a:r>
          </a:p>
        </p:txBody>
      </p:sp>
    </p:spTree>
    <p:extLst>
      <p:ext uri="{BB962C8B-B14F-4D97-AF65-F5344CB8AC3E}">
        <p14:creationId xmlns:p14="http://schemas.microsoft.com/office/powerpoint/2010/main" val="1720346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2" name="Picture 6" descr="Secret Images – Browse 1,820,058 Stock Photos, Vectors, and ...">
            <a:extLst>
              <a:ext uri="{FF2B5EF4-FFF2-40B4-BE49-F238E27FC236}">
                <a16:creationId xmlns:a16="http://schemas.microsoft.com/office/drawing/2014/main" id="{E42130A1-C396-4EAC-5201-7CABFDDE86B1}"/>
              </a:ext>
            </a:extLst>
          </p:cNvPr>
          <p:cNvPicPr>
            <a:picLocks noChangeAspect="1" noChangeArrowheads="1"/>
          </p:cNvPicPr>
          <p:nvPr/>
        </p:nvPicPr>
        <p:blipFill>
          <a:blip r:embed="rId2">
            <a:alphaModFix amt="25000"/>
            <a:extLst>
              <a:ext uri="{28A0092B-C50C-407E-A947-70E740481C1C}">
                <a14:useLocalDpi xmlns:a14="http://schemas.microsoft.com/office/drawing/2010/main" val="0"/>
              </a:ext>
            </a:extLst>
          </a:blip>
          <a:srcRect t="1666" b="81"/>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7B62CCC-FBB4-2EE0-542F-D67286418F42}"/>
              </a:ext>
            </a:extLst>
          </p:cNvPr>
          <p:cNvSpPr>
            <a:spLocks noGrp="1"/>
          </p:cNvSpPr>
          <p:nvPr>
            <p:ph type="title"/>
          </p:nvPr>
        </p:nvSpPr>
        <p:spPr/>
        <p:txBody>
          <a:bodyPr>
            <a:normAutofit/>
          </a:bodyPr>
          <a:lstStyle/>
          <a:p>
            <a:r>
              <a:rPr lang="en-US" dirty="0">
                <a:solidFill>
                  <a:srgbClr val="001648"/>
                </a:solidFill>
              </a:rPr>
              <a:t>Sexual abuse- Why They don’t tell:</a:t>
            </a:r>
          </a:p>
        </p:txBody>
      </p:sp>
      <p:sp>
        <p:nvSpPr>
          <p:cNvPr id="3" name="Content Placeholder 2">
            <a:extLst>
              <a:ext uri="{FF2B5EF4-FFF2-40B4-BE49-F238E27FC236}">
                <a16:creationId xmlns:a16="http://schemas.microsoft.com/office/drawing/2014/main" id="{9783C326-4D5F-D44B-9E62-6F2BABAD6C76}"/>
              </a:ext>
            </a:extLst>
          </p:cNvPr>
          <p:cNvSpPr>
            <a:spLocks noGrp="1"/>
          </p:cNvSpPr>
          <p:nvPr>
            <p:ph idx="1"/>
          </p:nvPr>
        </p:nvSpPr>
        <p:spPr>
          <a:xfrm>
            <a:off x="677334" y="1639019"/>
            <a:ext cx="8596668" cy="4402343"/>
          </a:xfrm>
        </p:spPr>
        <p:txBody>
          <a:bodyPr>
            <a:normAutofit/>
          </a:bodyPr>
          <a:lstStyle/>
          <a:p>
            <a:pPr marL="0" indent="0">
              <a:buNone/>
            </a:pPr>
            <a:r>
              <a:rPr lang="en-US" sz="2000" dirty="0">
                <a:solidFill>
                  <a:srgbClr val="001648"/>
                </a:solidFill>
              </a:rPr>
              <a:t>Sexually abused children don’t tell because…</a:t>
            </a:r>
          </a:p>
          <a:p>
            <a:pPr lvl="1"/>
            <a:endParaRPr lang="en-US" sz="1800" dirty="0">
              <a:solidFill>
                <a:srgbClr val="001648"/>
              </a:solidFill>
            </a:endParaRPr>
          </a:p>
          <a:p>
            <a:pPr lvl="1"/>
            <a:r>
              <a:rPr lang="en-US" sz="1800" b="1" dirty="0">
                <a:solidFill>
                  <a:srgbClr val="001648"/>
                </a:solidFill>
              </a:rPr>
              <a:t>They fear that no one will believe them if they report the abuse.</a:t>
            </a:r>
          </a:p>
          <a:p>
            <a:pPr lvl="1"/>
            <a:r>
              <a:rPr lang="en-US" sz="1800" b="1" dirty="0">
                <a:solidFill>
                  <a:srgbClr val="001648"/>
                </a:solidFill>
              </a:rPr>
              <a:t>The perpetrator my have threatened them, their families, or their pets.</a:t>
            </a:r>
          </a:p>
          <a:p>
            <a:pPr lvl="1"/>
            <a:r>
              <a:rPr lang="en-US" sz="1800" b="1" dirty="0">
                <a:solidFill>
                  <a:srgbClr val="001648"/>
                </a:solidFill>
              </a:rPr>
              <a:t>The abuser may have tricked them into the abuse and blamed them.</a:t>
            </a:r>
          </a:p>
          <a:p>
            <a:pPr lvl="1"/>
            <a:r>
              <a:rPr lang="en-US" sz="1800" b="1" dirty="0">
                <a:solidFill>
                  <a:srgbClr val="001648"/>
                </a:solidFill>
              </a:rPr>
              <a:t>They don’t want to upset their families.</a:t>
            </a:r>
          </a:p>
          <a:p>
            <a:pPr lvl="1"/>
            <a:r>
              <a:rPr lang="en-US" sz="1800" b="1" dirty="0">
                <a:solidFill>
                  <a:srgbClr val="001648"/>
                </a:solidFill>
              </a:rPr>
              <a:t>They may have loving feelings toward the abuser (a family member, friend, or someone who was kind to them.</a:t>
            </a:r>
          </a:p>
          <a:p>
            <a:pPr lvl="1"/>
            <a:r>
              <a:rPr lang="en-US" sz="1800" b="1" dirty="0">
                <a:solidFill>
                  <a:srgbClr val="001648"/>
                </a:solidFill>
              </a:rPr>
              <a:t>Fear of being removed from their home.</a:t>
            </a:r>
          </a:p>
          <a:p>
            <a:pPr lvl="1"/>
            <a:r>
              <a:rPr lang="en-US" sz="1800" b="1" dirty="0">
                <a:solidFill>
                  <a:srgbClr val="001648"/>
                </a:solidFill>
              </a:rPr>
              <a:t>Fear of getting someone in trouble.</a:t>
            </a:r>
          </a:p>
          <a:p>
            <a:pPr lvl="1"/>
            <a:r>
              <a:rPr lang="en-US" sz="1800" b="1" dirty="0">
                <a:solidFill>
                  <a:srgbClr val="001648"/>
                </a:solidFill>
              </a:rPr>
              <a:t>Inability to communicate the abuse – the very young</a:t>
            </a:r>
          </a:p>
        </p:txBody>
      </p:sp>
      <p:sp>
        <p:nvSpPr>
          <p:cNvPr id="4" name="AutoShape 2" descr="Secret PNG Transparent Images Free Download | Vector Files ...">
            <a:extLst>
              <a:ext uri="{FF2B5EF4-FFF2-40B4-BE49-F238E27FC236}">
                <a16:creationId xmlns:a16="http://schemas.microsoft.com/office/drawing/2014/main" id="{3E479600-81C3-7200-191F-A0FCB062FDF2}"/>
              </a:ext>
            </a:extLst>
          </p:cNvPr>
          <p:cNvSpPr>
            <a:spLocks noChangeAspect="1" noChangeArrowheads="1"/>
          </p:cNvSpPr>
          <p:nvPr/>
        </p:nvSpPr>
        <p:spPr bwMode="auto">
          <a:xfrm>
            <a:off x="5943600" y="5785164"/>
            <a:ext cx="1480242" cy="6246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74719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02640"/>
          </a:xfrm>
        </p:spPr>
        <p:txBody>
          <a:bodyPr anchor="t">
            <a:normAutofit fontScale="90000"/>
          </a:bodyPr>
          <a:lstStyle/>
          <a:p>
            <a:r>
              <a:rPr lang="en-US" b="1" dirty="0"/>
              <a:t>               </a:t>
            </a:r>
            <a:r>
              <a:rPr lang="en-US" sz="4400" b="1" dirty="0"/>
              <a:t>Red Flags in Children</a:t>
            </a:r>
            <a:br>
              <a:rPr lang="en-US" b="1" u="sng" dirty="0"/>
            </a:br>
            <a:r>
              <a:rPr lang="en-US" b="1" u="sng" dirty="0"/>
              <a:t>                         </a:t>
            </a:r>
          </a:p>
        </p:txBody>
      </p:sp>
      <p:sp>
        <p:nvSpPr>
          <p:cNvPr id="10" name="Content Placeholder 2"/>
          <p:cNvSpPr>
            <a:spLocks noGrp="1"/>
          </p:cNvSpPr>
          <p:nvPr>
            <p:ph idx="1"/>
          </p:nvPr>
        </p:nvSpPr>
        <p:spPr>
          <a:xfrm>
            <a:off x="677334" y="1915064"/>
            <a:ext cx="5220430" cy="3946796"/>
          </a:xfrm>
        </p:spPr>
        <p:txBody>
          <a:bodyPr>
            <a:normAutofit/>
          </a:bodyPr>
          <a:lstStyle/>
          <a:p>
            <a:pPr marL="0" indent="0">
              <a:lnSpc>
                <a:spcPct val="90000"/>
              </a:lnSpc>
              <a:buNone/>
            </a:pPr>
            <a:r>
              <a:rPr lang="en-US" sz="1700" dirty="0">
                <a:solidFill>
                  <a:srgbClr val="001648"/>
                </a:solidFill>
              </a:rPr>
              <a:t>Some psychological signs can show up when a child is being abused or at other stressful times in a child’s life.  Divorce, death or severe illness of a family member, friend or pet, problems at school or even Covid can cause a child to exhibit psychological red flags. </a:t>
            </a:r>
          </a:p>
          <a:p>
            <a:pPr marL="0" indent="0">
              <a:lnSpc>
                <a:spcPct val="90000"/>
              </a:lnSpc>
              <a:buNone/>
            </a:pPr>
            <a:r>
              <a:rPr lang="en-US" sz="1700" dirty="0">
                <a:solidFill>
                  <a:srgbClr val="001648"/>
                </a:solidFill>
              </a:rPr>
              <a:t>Children are under stress to be on the best sports teams, to get the best grades or to go the “right” college. </a:t>
            </a:r>
          </a:p>
          <a:p>
            <a:pPr marL="0" indent="0">
              <a:lnSpc>
                <a:spcPct val="90000"/>
              </a:lnSpc>
              <a:buNone/>
            </a:pPr>
            <a:r>
              <a:rPr lang="en-US" sz="1700" b="1" dirty="0">
                <a:solidFill>
                  <a:srgbClr val="001648"/>
                </a:solidFill>
              </a:rPr>
              <a:t>Know the signs. </a:t>
            </a:r>
          </a:p>
          <a:p>
            <a:pPr marL="0" indent="0">
              <a:lnSpc>
                <a:spcPct val="90000"/>
              </a:lnSpc>
              <a:buNone/>
            </a:pPr>
            <a:r>
              <a:rPr lang="en-US" sz="1700" dirty="0">
                <a:solidFill>
                  <a:srgbClr val="001648"/>
                </a:solidFill>
              </a:rPr>
              <a:t>Maybe they didn’t make the sports team, or they failed a major test.  Maybe they did not  get asked to the dance, or they broke up with their boyfriend or girlfriend.</a:t>
            </a:r>
          </a:p>
          <a:p>
            <a:pPr marL="0" indent="0">
              <a:lnSpc>
                <a:spcPct val="90000"/>
              </a:lnSpc>
              <a:buNone/>
            </a:pPr>
            <a:r>
              <a:rPr lang="en-US" sz="1700" dirty="0">
                <a:solidFill>
                  <a:srgbClr val="001648"/>
                </a:solidFill>
              </a:rPr>
              <a:t>Any one sign does not mean the child is being abused, but several of them mean the you should be asking questions. Talk to them if you have a concern.</a:t>
            </a:r>
          </a:p>
        </p:txBody>
      </p:sp>
      <p:pic>
        <p:nvPicPr>
          <p:cNvPr id="4" name="Picture 3"/>
          <p:cNvPicPr>
            <a:picLocks noChangeAspect="1"/>
          </p:cNvPicPr>
          <p:nvPr/>
        </p:nvPicPr>
        <p:blipFill>
          <a:blip r:embed="rId2"/>
          <a:stretch>
            <a:fillRect/>
          </a:stretch>
        </p:blipFill>
        <p:spPr>
          <a:xfrm>
            <a:off x="6087417" y="2159000"/>
            <a:ext cx="3145536" cy="3128252"/>
          </a:xfrm>
          <a:prstGeom prst="rect">
            <a:avLst/>
          </a:prstGeom>
        </p:spPr>
      </p:pic>
    </p:spTree>
    <p:extLst>
      <p:ext uri="{BB962C8B-B14F-4D97-AF65-F5344CB8AC3E}">
        <p14:creationId xmlns:p14="http://schemas.microsoft.com/office/powerpoint/2010/main" val="4152893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6933" y="609601"/>
            <a:ext cx="10197494" cy="770626"/>
          </a:xfrm>
        </p:spPr>
        <p:txBody>
          <a:bodyPr>
            <a:normAutofit/>
          </a:bodyPr>
          <a:lstStyle/>
          <a:p>
            <a:pPr algn="ctr"/>
            <a:r>
              <a:rPr lang="en-US" b="1" dirty="0"/>
              <a:t>Physical Red Flags in Children</a:t>
            </a:r>
          </a:p>
        </p:txBody>
      </p:sp>
      <p:sp>
        <p:nvSpPr>
          <p:cNvPr id="11" name="Isosceles Triangle 10">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2614D941-7959-22A7-5A18-D18291DDB33C}"/>
              </a:ext>
            </a:extLst>
          </p:cNvPr>
          <p:cNvGraphicFramePr>
            <a:graphicFrameLocks noGrp="1"/>
          </p:cNvGraphicFramePr>
          <p:nvPr>
            <p:ph idx="1"/>
            <p:extLst>
              <p:ext uri="{D42A27DB-BD31-4B8C-83A1-F6EECF244321}">
                <p14:modId xmlns:p14="http://schemas.microsoft.com/office/powerpoint/2010/main" val="3830325112"/>
              </p:ext>
            </p:extLst>
          </p:nvPr>
        </p:nvGraphicFramePr>
        <p:xfrm>
          <a:off x="1017917" y="1466491"/>
          <a:ext cx="10197494" cy="4589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9061669"/>
      </p:ext>
    </p:extLst>
  </p:cSld>
  <p:clrMapOvr>
    <a:masterClrMapping/>
  </p:clrMapOvr>
</p:sld>
</file>

<file path=ppt/theme/theme1.xml><?xml version="1.0" encoding="utf-8"?>
<a:theme xmlns:a="http://schemas.openxmlformats.org/drawingml/2006/main" name="Facet">
  <a:themeElements>
    <a:clrScheme name="Diocese of La Crosse">
      <a:dk1>
        <a:srgbClr val="006432"/>
      </a:dk1>
      <a:lt1>
        <a:srgbClr val="FFFFFF"/>
      </a:lt1>
      <a:dk2>
        <a:srgbClr val="001648"/>
      </a:dk2>
      <a:lt2>
        <a:srgbClr val="D1D1D1"/>
      </a:lt2>
      <a:accent1>
        <a:srgbClr val="DB143B"/>
      </a:accent1>
      <a:accent2>
        <a:srgbClr val="001648"/>
      </a:accent2>
      <a:accent3>
        <a:srgbClr val="FFC700"/>
      </a:accent3>
      <a:accent4>
        <a:srgbClr val="006432"/>
      </a:accent4>
      <a:accent5>
        <a:srgbClr val="D1D1D1"/>
      </a:accent5>
      <a:accent6>
        <a:srgbClr val="000000"/>
      </a:accent6>
      <a:hlink>
        <a:srgbClr val="FFFFFF"/>
      </a:hlink>
      <a:folHlink>
        <a:srgbClr val="FFFFFF"/>
      </a:folHlink>
    </a:clrScheme>
    <a:fontScheme name="Minion Pro">
      <a:majorFont>
        <a:latin typeface="Minion Pro SmBd"/>
        <a:ea typeface=""/>
        <a:cs typeface=""/>
      </a:majorFont>
      <a:minorFont>
        <a:latin typeface="Minion Pro"/>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TM02900688[[fn=Facet]]</Template>
  <TotalTime>104218</TotalTime>
  <Words>7357</Words>
  <Application>Microsoft Office PowerPoint</Application>
  <PresentationFormat>Widescreen</PresentationFormat>
  <Paragraphs>519</Paragraphs>
  <Slides>58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Courier New</vt:lpstr>
      <vt:lpstr>Minion Pro</vt:lpstr>
      <vt:lpstr>Minion Pro SmBd</vt:lpstr>
      <vt:lpstr>Wingdings</vt:lpstr>
      <vt:lpstr>Wingdings 3</vt:lpstr>
      <vt:lpstr>Facet</vt:lpstr>
      <vt:lpstr>Safe Environment Protect &amp; Heal Training 2026-2027</vt:lpstr>
      <vt:lpstr> Why do we Protect and Heal train in the Diocese of La Crosse?  </vt:lpstr>
      <vt:lpstr> “Remember, if we know the signs of abuse, we can identify potential abuse before it happens and won’t have to rely on a child to report an incident.”  Sexual Abuse is an act of betrayal and the destruction of trust.  Many of the signs of sexual abuse in children and youth are the same as those who have been emotionally abused.  They include: suicidal thoughts, self-harm, depression or extreme fears; withdrawal from previous fun activities, sleep problems and regression.  If you see something, say something.  If not you…. then who? If not now….then when?  </vt:lpstr>
      <vt:lpstr>Diocesan Parish &amp; School     Cooperation with Civil Authorities   Whenever an agent of the Diocese of La Crosse parish or school has reasonable cause to suspect that a child is or has been a victim of sexual abuse by a diocesan agent, he/she shall comply with all laws requiring the reporting of such suspicions to the appropriate county department in the county in which the action allegedly occurred.  Any investigation following such reports of suspected instances of child abuse will be accorded the complete and willing assistance of the appropriate diocesan parish or school personnel.  In addition, diocesan parish or school agents shall also report such suspicions to the diocesan Bishop.   </vt:lpstr>
      <vt:lpstr>Who is a mandatory reporter?</vt:lpstr>
      <vt:lpstr>A minor is anyone age 18 and under.   If an 18 or 19-year-old is still in high school, they are considered a minor until their graduation ONLY for  background check and fingerprinting requirements.</vt:lpstr>
      <vt:lpstr>Sexual abuse- Why They don’t tell:</vt:lpstr>
      <vt:lpstr>               Red Flags in Children                          </vt:lpstr>
      <vt:lpstr>Physical Red Flags in Children</vt:lpstr>
      <vt:lpstr>Psychological Signs</vt:lpstr>
      <vt:lpstr>There are some warning signs that could indicate the someone is a molester.  Have you ever seen someone playing with a child and felt uncomfortable with it?  Maybe you thought, “I’m just over-reacting” or “he/she doesn’t really mean that.” Don’t ignore the behavior; learn how to ask more questions about what you have seen.  The checklist to the right offers some warning signs.  Do you know an adult or older child who: </vt:lpstr>
      <vt:lpstr>Red Flags in Adults: Potential Alert Signs  </vt:lpstr>
      <vt:lpstr>There is more than one type of abuse.        Do you know what they are?</vt:lpstr>
      <vt:lpstr>Abuse – per Wis. Stat 46.90 (1) can be any of the following:</vt:lpstr>
      <vt:lpstr>PowerPoint Presentation</vt:lpstr>
      <vt:lpstr>Practical Guidelines for Conduct when Interacting with Children or Young Persons and Vulnerable Adults   </vt:lpstr>
      <vt:lpstr>PowerPoint Presentation</vt:lpstr>
      <vt:lpstr>Guidelines (continued)</vt:lpstr>
      <vt:lpstr>Grooming of a Child </vt:lpstr>
      <vt:lpstr>What is Grooming?</vt:lpstr>
      <vt:lpstr>Grooming Policy </vt:lpstr>
      <vt:lpstr>      II.  Scope</vt:lpstr>
      <vt:lpstr>III. Standards for Appropriate Communication</vt:lpstr>
      <vt:lpstr>Employees and volunteers shall not engage in communications that: </vt:lpstr>
      <vt:lpstr>IV:  Appropriate Methods of Communication  </vt:lpstr>
      <vt:lpstr>V. Record Keeping and Inspection of Communications</vt:lpstr>
      <vt:lpstr>VI. Reporting Concerns</vt:lpstr>
      <vt:lpstr>VII. Investigation and Consequences</vt:lpstr>
      <vt:lpstr>If applicable, the principal and his or her designee must:  </vt:lpstr>
      <vt:lpstr>Consequences for a violation of policy may include, but are not limited to: </vt:lpstr>
      <vt:lpstr>VIII. Training</vt:lpstr>
      <vt:lpstr>IX. Implementation</vt:lpstr>
      <vt:lpstr>Legal Analysis</vt:lpstr>
      <vt:lpstr>Maintaining Boundaries with Students</vt:lpstr>
      <vt:lpstr>Why is it important to maintain appropriate Staff/Student Boundaries?</vt:lpstr>
      <vt:lpstr>       How to Maintain Boundaries with Students</vt:lpstr>
      <vt:lpstr>PowerPoint Presentation</vt:lpstr>
      <vt:lpstr>5 Steps to a Safe Environment</vt:lpstr>
      <vt:lpstr>Step 2: Controlling Access</vt:lpstr>
      <vt:lpstr> If we control access to our children, we send a message that we are alert and vigilant for the safety of our children.   The safety of children and vulnerable adults in our care, whether at school or church is a priority.</vt:lpstr>
      <vt:lpstr>            Step 3: Monitor all Programs</vt:lpstr>
      <vt:lpstr>Step 4: Be Aware</vt:lpstr>
      <vt:lpstr>Step 5: Communicate your Concerns</vt:lpstr>
      <vt:lpstr>The Elements of Bullying</vt:lpstr>
      <vt:lpstr>When you see bullying… INTERVENE</vt:lpstr>
      <vt:lpstr>Fun vs. Bullying</vt:lpstr>
      <vt:lpstr>Violation of Students Civil Rights</vt:lpstr>
      <vt:lpstr>Guidelines for the Use of Social Networking and Technology   Boundaries:  1.  Minors and vulnerable adults are not the peers of an adult serving within a leadership capacity. Church personnel should be ever vigilant regarding healthy boundaries with everyone, especially minors and vulnerable adults.  2.  Church Personnel are duty-bound to set the boundary.  It is inappropriate for personnel of a parish or school to include minors and vulnerable adults within their own social circle, on-line or otherwise. Church/school personnel should not be accessible on a constant or on-call or social basis to the minors or vulnerable adults they serve.  3.  Be responsible – Members of individual diocesan churches and/or other entities are personally responsible for their posted content, and will be held personally accountable for such.  4.   Official statements of parish or diocesan policies may only be made by the Pastor/Administrator.  5.   Be selective – Use the right medium for your message, a blog or social network might not be the right context for messages intended only for a small group. </vt:lpstr>
      <vt:lpstr>Guidelines for the Use of Social Networking and Technology   Boundaries (continued)  6.  Identify yourself – Use real identities for all activities rather than anonymous or fictitious- names and identities.  Authenticity and transparency are driving forces behind social media.  7.  Respect the privacy of others – Do not publish the personal information of others in the community without their permission or, in the case of minors and vulnerable adults, without the permission of their parents / guardians.  8.   Be respectful – Respect your audience, express your views with appropriate language, civility, and be respectful of the Church and her teachings.  Your communications must not offend the teachings of the Catholic Church.  9.   Confidentiality – Respect the confidentiality of matters that are shared with you in confidence, or that are meant to be kept confidential by the nature of your work, ministry or volunteer mission. However, confidentiality cannot apply in situations that require you to report under the mandated reporter law.</vt:lpstr>
      <vt:lpstr>Web Pages / Social Networking / Blogging  There should be an intentional plan and set of goals regarding establishing, maintaining and monitoring a web presence. This plan should be clearly communicated to the staff, employees and volunteers of the Diocese /Parish/School.  Administration of the site must be accomplished by at least tow adult diocesan/parish/school staff who each have full access to the site.  A professional image shall be projected to all visitors.  Web sites must be representative of the values of our Catholic faith and reflect the teachings of the Catholic Church.  Administrators must abide by copyright, fair use and IRS financial disclosure regulations.  Obtain the written consent of any person, or the parent or guardian of a minor, before using their name, image, or picture for any advertising or commercial purposes.  Do not divulge confidential information about others.   </vt:lpstr>
      <vt:lpstr>Who is a Vulnerable Adult or Adult at Risk?</vt:lpstr>
      <vt:lpstr>The Critical Role of a Visitor</vt:lpstr>
      <vt:lpstr>Physical Abuse Signs</vt:lpstr>
      <vt:lpstr>Behavioral &amp; Emotional Changes</vt:lpstr>
      <vt:lpstr>Caregiver Red Flags in Vulnerable Adults</vt:lpstr>
      <vt:lpstr>How Do I Report Abuse in Wisconsin?  Contact the law enforcement agency in your city or county or one of the county human services offices located in each of the 19 counties of the Diocese of La Crosse.  The following slides show contact information for individual counties within the Diocese of La Crosse. </vt:lpstr>
      <vt:lpstr>PowerPoint Presentation</vt:lpstr>
      <vt:lpstr> Teresa Brown: Director of Safe Environment and Intake Agent tbrown@diolc.org // 608-791-2679  Christian Kuehner: Facilitator of Safe Environment ckuehner@diolc.org // 608-791-2673  Deacon Tom Skemp: Victim Assistance Coordinator tskemp@diolclergy.org // 608-792-9684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Diocese of La Crosse</dc:title>
  <dc:creator>Teresa Brown</dc:creator>
  <cp:lastModifiedBy>Christian Kuehner</cp:lastModifiedBy>
  <cp:revision>124</cp:revision>
  <cp:lastPrinted>2026-06-16T16:51:05Z</cp:lastPrinted>
  <dcterms:created xsi:type="dcterms:W3CDTF">2022-01-26T20:28:50Z</dcterms:created>
  <dcterms:modified xsi:type="dcterms:W3CDTF">2026-06-16T17:00:20Z</dcterms:modified>
</cp:coreProperties>
</file>